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1"/>
  </p:notesMasterIdLst>
  <p:sldIdLst>
    <p:sldId id="256" r:id="rId2"/>
    <p:sldId id="257" r:id="rId3"/>
    <p:sldId id="309" r:id="rId4"/>
    <p:sldId id="320" r:id="rId5"/>
    <p:sldId id="321" r:id="rId6"/>
    <p:sldId id="319" r:id="rId7"/>
    <p:sldId id="261" r:id="rId8"/>
    <p:sldId id="324" r:id="rId9"/>
    <p:sldId id="325" r:id="rId10"/>
    <p:sldId id="326" r:id="rId11"/>
    <p:sldId id="322" r:id="rId12"/>
    <p:sldId id="316" r:id="rId13"/>
    <p:sldId id="313" r:id="rId14"/>
    <p:sldId id="318" r:id="rId15"/>
    <p:sldId id="317" r:id="rId16"/>
    <p:sldId id="259" r:id="rId17"/>
    <p:sldId id="327" r:id="rId18"/>
    <p:sldId id="323" r:id="rId19"/>
    <p:sldId id="26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8F4"/>
    <a:srgbClr val="CC6462"/>
    <a:srgbClr val="FFFFFF"/>
    <a:srgbClr val="FAF7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46B345-82B6-458B-A22A-218F3B019E6B}">
  <a:tblStyle styleId="{6C46B345-82B6-458B-A22A-218F3B019E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71073" autoAdjust="0"/>
  </p:normalViewPr>
  <p:slideViewPr>
    <p:cSldViewPr snapToGrid="0">
      <p:cViewPr varScale="1">
        <p:scale>
          <a:sx n="65" d="100"/>
          <a:sy n="65" d="100"/>
        </p:scale>
        <p:origin x="1818" y="66"/>
      </p:cViewPr>
      <p:guideLst/>
    </p:cSldViewPr>
  </p:slideViewPr>
  <p:notesTextViewPr>
    <p:cViewPr>
      <p:scale>
        <a:sx n="115" d="100"/>
        <a:sy n="11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we also lookout for suspicious characters in URLs such as their count or length and their position in the URL.</a:t>
            </a:r>
            <a:endParaRPr dirty="0"/>
          </a:p>
        </p:txBody>
      </p:sp>
    </p:spTree>
    <p:extLst>
      <p:ext uri="{BB962C8B-B14F-4D97-AF65-F5344CB8AC3E}">
        <p14:creationId xmlns:p14="http://schemas.microsoft.com/office/powerpoint/2010/main" val="1565888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276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99d3c12f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99d3c12f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173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99d3c12f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99d3c12f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600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99d3c12f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99d3c12f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7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99d3c12f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99d3c12f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852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89eefa4c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89eefa4c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89eefa4ca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89eefa4c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875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3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889eefa4ca_0_20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889eefa4ca_0_20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89eefa4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89eefa4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89eefa4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889eefa4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48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71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dataset that we decided to use for the project is derived from University of New Brunswick.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consists of over 651,191 samples with it’s corresponding target labels which are classified as benign, malicious, defacement and phishing. </a:t>
            </a:r>
          </a:p>
          <a:p>
            <a:pPr marL="0" lvl="0" indent="0" algn="l" rtl="0">
              <a:spcBef>
                <a:spcPts val="0"/>
              </a:spcBef>
              <a:spcAft>
                <a:spcPts val="0"/>
              </a:spcAft>
              <a:buNone/>
            </a:pPr>
            <a:r>
              <a:rPr lang="en-US" dirty="0"/>
              <a:t>Here you can see the distribution of the target variables in the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 me define the target labels clearly to you all so that you can have a better understanding of its nature.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Benign basically are URLS which are safe to browse.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effectLst/>
                <a:latin typeface="Arial" panose="020B0604020202020204" pitchFamily="34" charset="0"/>
              </a:rPr>
              <a:t>Malicious are URLs which inject malware into the victim’s system once they visit such URLs. </a:t>
            </a:r>
          </a:p>
          <a:p>
            <a:pPr marL="0" lvl="0" indent="0" algn="l" rtl="0">
              <a:spcBef>
                <a:spcPts val="0"/>
              </a:spcBef>
              <a:spcAft>
                <a:spcPts val="0"/>
              </a:spcAft>
              <a:buNone/>
            </a:pPr>
            <a:endParaRPr lang="en-US" dirty="0">
              <a:effectLst/>
              <a:latin typeface="Arial" panose="020B0604020202020204" pitchFamily="34" charset="0"/>
            </a:endParaRPr>
          </a:p>
          <a:p>
            <a:pPr marL="0" lvl="0" indent="0" algn="l" rtl="0">
              <a:spcBef>
                <a:spcPts val="0"/>
              </a:spcBef>
              <a:spcAft>
                <a:spcPts val="0"/>
              </a:spcAft>
              <a:buNone/>
            </a:pPr>
            <a:r>
              <a:rPr lang="en-US" dirty="0">
                <a:effectLst/>
                <a:latin typeface="Arial" panose="020B0604020202020204" pitchFamily="34" charset="0"/>
              </a:rPr>
              <a:t>Defacement are URLs in which the perpetrator uses methods like code injection, cross-site scripting, etc. with the goal of infiltrating a web server and replacing</a:t>
            </a:r>
            <a:br>
              <a:rPr lang="en-US" dirty="0"/>
            </a:br>
            <a:r>
              <a:rPr lang="en-US" dirty="0">
                <a:effectLst/>
                <a:latin typeface="Arial" panose="020B0604020202020204" pitchFamily="34" charset="0"/>
              </a:rPr>
              <a:t>the hosted website with one of their own.</a:t>
            </a:r>
          </a:p>
          <a:p>
            <a:pPr marL="0" lvl="0" indent="0" algn="l" rtl="0">
              <a:spcBef>
                <a:spcPts val="0"/>
              </a:spcBef>
              <a:spcAft>
                <a:spcPts val="0"/>
              </a:spcAft>
              <a:buNone/>
            </a:pPr>
            <a:endParaRPr lang="en-US" dirty="0">
              <a:effectLst/>
              <a:latin typeface="Arial" panose="020B0604020202020204" pitchFamily="34" charset="0"/>
            </a:endParaRPr>
          </a:p>
          <a:p>
            <a:pPr marL="0" lvl="0" indent="0" algn="l" rtl="0">
              <a:spcBef>
                <a:spcPts val="0"/>
              </a:spcBef>
              <a:spcAft>
                <a:spcPts val="0"/>
              </a:spcAft>
              <a:buNone/>
            </a:pPr>
            <a:r>
              <a:rPr lang="en-US" dirty="0">
                <a:effectLst/>
                <a:latin typeface="Arial" panose="020B0604020202020204" pitchFamily="34" charset="0"/>
              </a:rPr>
              <a:t>Lastly, Phishing are those URLs that attempt to steal sensitive confidential information from those users that visit them.</a:t>
            </a:r>
            <a:endParaRPr dirty="0"/>
          </a:p>
        </p:txBody>
      </p:sp>
    </p:spTree>
    <p:extLst>
      <p:ext uri="{BB962C8B-B14F-4D97-AF65-F5344CB8AC3E}">
        <p14:creationId xmlns:p14="http://schemas.microsoft.com/office/powerpoint/2010/main" val="2120903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899d3c12f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899d3c12f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performing an exploratory data analysis, we present you with a word map of the terms that were most commonly found in URLs of each of the target labels.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phishing, as I’ve defined in the previous slide, the perpetrators often manipulate HTML elements of the website to trick the victim into entering their confidential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 at Malicious, the perpetrator tries to use various scripts which gets executed if a victim accidentally visit such websites.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Moving over to Defacement, the most common tactic found to trick victims is to embed another domain by manipulating PHP scripts.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Benign as it speaks for itself are safe websites such as Wikipedia or trusted organizations.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 sure you are aware of the URL structure consisting of the following segments: protocols, subdomain, domain,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little insight into this will help you understand the following slides that I shall be briefing you on now.</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features based on the Address of the URL.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Generally cyber attackers use an IP address in place of the domain name to hide the identity of the website. So we investigate whether a URL consists of a domain name or an IP address as one of the feature.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Attackers generally use long URLs to hide the domain name. We found the average length of a safe URL to be 74.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Directory Length is basically the length of the first path. If the First Directory Length of a website's URL is different from the expected length of the legitimate website's URL, it can be a sign of a phishing attempt.</a:t>
            </a:r>
            <a:endParaRPr dirty="0"/>
          </a:p>
        </p:txBody>
      </p:sp>
    </p:spTree>
    <p:extLst>
      <p:ext uri="{BB962C8B-B14F-4D97-AF65-F5344CB8AC3E}">
        <p14:creationId xmlns:p14="http://schemas.microsoft.com/office/powerpoint/2010/main" val="277098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89eefa4c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89eefa4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Other attributes to consider 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Abnormal URL indicates whether the </a:t>
            </a:r>
            <a:r>
              <a:rPr lang="en-US" dirty="0" err="1"/>
              <a:t>url</a:t>
            </a:r>
            <a:r>
              <a:rPr lang="en-US" dirty="0"/>
              <a:t> being investigated has a standard pattern of a valid URL.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Most harmful websites don’t tend to be ranked on the google index. So, a website without one indicates a possibility that it is a trap. And one with a g-index indicates that the website is known to be safe and accessed by a lot of users.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Compare length of the hostname with that of any legitimate website.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Short URLs tend to conceal the absolute length of the URL. So, this is another aspect that we have to lookout for.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TLD are top-level domain length. The .com and .in at the end of the URL are typically of length 2 and 3 and anything besides that tend to be suspicious.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rest of the spheres in yellow basically checks the count of the terms in URL and whether they contain any embedded domain or not.</a:t>
            </a:r>
            <a:endParaRPr dirty="0"/>
          </a:p>
        </p:txBody>
      </p:sp>
    </p:spTree>
    <p:extLst>
      <p:ext uri="{BB962C8B-B14F-4D97-AF65-F5344CB8AC3E}">
        <p14:creationId xmlns:p14="http://schemas.microsoft.com/office/powerpoint/2010/main" val="56436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6000894" y="2883029"/>
            <a:ext cx="2664333" cy="2049303"/>
            <a:chOff x="6000894" y="2883029"/>
            <a:chExt cx="2664333" cy="2049303"/>
          </a:xfrm>
        </p:grpSpPr>
        <p:sp>
          <p:nvSpPr>
            <p:cNvPr id="10" name="Google Shape;10;p2"/>
            <p:cNvSpPr/>
            <p:nvPr/>
          </p:nvSpPr>
          <p:spPr>
            <a:xfrm>
              <a:off x="6000894" y="2883029"/>
              <a:ext cx="2412900" cy="1832400"/>
            </a:xfrm>
            <a:prstGeom prst="rect">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&lt;&lt;</a:t>
              </a:r>
              <a:endParaRPr/>
            </a:p>
          </p:txBody>
        </p:sp>
        <p:sp>
          <p:nvSpPr>
            <p:cNvPr id="11" name="Google Shape;11;p2"/>
            <p:cNvSpPr/>
            <p:nvPr/>
          </p:nvSpPr>
          <p:spPr>
            <a:xfrm>
              <a:off x="8294727" y="4589432"/>
              <a:ext cx="370500" cy="342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a:off x="938700" y="635400"/>
            <a:ext cx="7266600" cy="3872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7179523" y="3474524"/>
            <a:ext cx="1025780" cy="1033573"/>
            <a:chOff x="7179523" y="3474524"/>
            <a:chExt cx="1025780" cy="1033573"/>
          </a:xfrm>
        </p:grpSpPr>
        <p:grpSp>
          <p:nvGrpSpPr>
            <p:cNvPr id="14" name="Google Shape;14;p2"/>
            <p:cNvGrpSpPr/>
            <p:nvPr/>
          </p:nvGrpSpPr>
          <p:grpSpPr>
            <a:xfrm>
              <a:off x="7501365" y="3754028"/>
              <a:ext cx="703938" cy="754070"/>
              <a:chOff x="7866900" y="3775225"/>
              <a:chExt cx="1277100" cy="1368300"/>
            </a:xfrm>
          </p:grpSpPr>
          <p:cxnSp>
            <p:nvCxnSpPr>
              <p:cNvPr id="15" name="Google Shape;15;p2"/>
              <p:cNvCxnSpPr/>
              <p:nvPr/>
            </p:nvCxnSpPr>
            <p:spPr>
              <a:xfrm>
                <a:off x="7866900" y="3775225"/>
                <a:ext cx="0" cy="13683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rot="10800000">
                <a:off x="7866900" y="3775225"/>
                <a:ext cx="1277100" cy="0"/>
              </a:xfrm>
              <a:prstGeom prst="straightConnector1">
                <a:avLst/>
              </a:prstGeom>
              <a:noFill/>
              <a:ln w="9525" cap="flat" cmpd="sng">
                <a:solidFill>
                  <a:schemeClr val="dk2"/>
                </a:solidFill>
                <a:prstDash val="solid"/>
                <a:round/>
                <a:headEnd type="none" w="med" len="med"/>
                <a:tailEnd type="none" w="med" len="med"/>
              </a:ln>
            </p:spPr>
          </p:cxnSp>
        </p:grpSp>
        <p:sp>
          <p:nvSpPr>
            <p:cNvPr id="17" name="Google Shape;17;p2"/>
            <p:cNvSpPr/>
            <p:nvPr/>
          </p:nvSpPr>
          <p:spPr>
            <a:xfrm rot="10800000">
              <a:off x="7372141" y="3635919"/>
              <a:ext cx="258600" cy="23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79523" y="3474524"/>
              <a:ext cx="133800" cy="1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89079" y="491347"/>
            <a:ext cx="941624" cy="889726"/>
            <a:chOff x="789079" y="491347"/>
            <a:chExt cx="941624" cy="889726"/>
          </a:xfrm>
        </p:grpSpPr>
        <p:grpSp>
          <p:nvGrpSpPr>
            <p:cNvPr id="20" name="Google Shape;20;p2"/>
            <p:cNvGrpSpPr/>
            <p:nvPr/>
          </p:nvGrpSpPr>
          <p:grpSpPr>
            <a:xfrm rot="10800000">
              <a:off x="938708" y="635399"/>
              <a:ext cx="470484" cy="466317"/>
              <a:chOff x="7866900" y="3775225"/>
              <a:chExt cx="1277100" cy="1368300"/>
            </a:xfrm>
          </p:grpSpPr>
          <p:cxnSp>
            <p:nvCxnSpPr>
              <p:cNvPr id="21" name="Google Shape;21;p2"/>
              <p:cNvCxnSpPr/>
              <p:nvPr/>
            </p:nvCxnSpPr>
            <p:spPr>
              <a:xfrm>
                <a:off x="7866900" y="3775225"/>
                <a:ext cx="0" cy="13683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rot="10800000">
                <a:off x="7866900" y="3775225"/>
                <a:ext cx="1277100" cy="0"/>
              </a:xfrm>
              <a:prstGeom prst="straightConnector1">
                <a:avLst/>
              </a:prstGeom>
              <a:noFill/>
              <a:ln w="9525" cap="flat" cmpd="sng">
                <a:solidFill>
                  <a:schemeClr val="dk2"/>
                </a:solidFill>
                <a:prstDash val="solid"/>
                <a:round/>
                <a:headEnd type="none" w="med" len="med"/>
                <a:tailEnd type="none" w="med" len="med"/>
              </a:ln>
            </p:spPr>
          </p:cxnSp>
        </p:grpSp>
        <p:sp>
          <p:nvSpPr>
            <p:cNvPr id="23" name="Google Shape;23;p2"/>
            <p:cNvSpPr/>
            <p:nvPr/>
          </p:nvSpPr>
          <p:spPr>
            <a:xfrm>
              <a:off x="1279485" y="980578"/>
              <a:ext cx="258600" cy="23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1596903" y="1257173"/>
              <a:ext cx="133800" cy="123900"/>
            </a:xfrm>
            <a:prstGeom prst="rect">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9079" y="491347"/>
              <a:ext cx="303900" cy="28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8006292" y="446803"/>
            <a:ext cx="400500" cy="370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9900" y="4256098"/>
            <a:ext cx="555300" cy="509100"/>
          </a:xfrm>
          <a:prstGeom prst="rect">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txBox="1">
            <a:spLocks noGrp="1"/>
          </p:cNvSpPr>
          <p:nvPr>
            <p:ph type="title"/>
          </p:nvPr>
        </p:nvSpPr>
        <p:spPr>
          <a:xfrm>
            <a:off x="1103250" y="1632125"/>
            <a:ext cx="6937500" cy="1429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8800">
                <a:solidFill>
                  <a:schemeClr val="accent1"/>
                </a:solidFill>
              </a:defRPr>
            </a:lvl1pPr>
            <a:lvl2pPr lvl="1">
              <a:spcBef>
                <a:spcPts val="0"/>
              </a:spcBef>
              <a:spcAft>
                <a:spcPts val="0"/>
              </a:spcAft>
              <a:buNone/>
              <a:defRPr sz="8800"/>
            </a:lvl2pPr>
            <a:lvl3pPr lvl="2">
              <a:spcBef>
                <a:spcPts val="0"/>
              </a:spcBef>
              <a:spcAft>
                <a:spcPts val="0"/>
              </a:spcAft>
              <a:buNone/>
              <a:defRPr sz="8800"/>
            </a:lvl3pPr>
            <a:lvl4pPr lvl="3">
              <a:spcBef>
                <a:spcPts val="0"/>
              </a:spcBef>
              <a:spcAft>
                <a:spcPts val="0"/>
              </a:spcAft>
              <a:buNone/>
              <a:defRPr sz="8800"/>
            </a:lvl4pPr>
            <a:lvl5pPr lvl="4">
              <a:spcBef>
                <a:spcPts val="0"/>
              </a:spcBef>
              <a:spcAft>
                <a:spcPts val="0"/>
              </a:spcAft>
              <a:buNone/>
              <a:defRPr sz="8800"/>
            </a:lvl5pPr>
            <a:lvl6pPr lvl="5">
              <a:spcBef>
                <a:spcPts val="0"/>
              </a:spcBef>
              <a:spcAft>
                <a:spcPts val="0"/>
              </a:spcAft>
              <a:buNone/>
              <a:defRPr sz="8800"/>
            </a:lvl6pPr>
            <a:lvl7pPr lvl="6">
              <a:spcBef>
                <a:spcPts val="0"/>
              </a:spcBef>
              <a:spcAft>
                <a:spcPts val="0"/>
              </a:spcAft>
              <a:buNone/>
              <a:defRPr sz="8800"/>
            </a:lvl7pPr>
            <a:lvl8pPr lvl="7">
              <a:spcBef>
                <a:spcPts val="0"/>
              </a:spcBef>
              <a:spcAft>
                <a:spcPts val="0"/>
              </a:spcAft>
              <a:buNone/>
              <a:defRPr sz="8800"/>
            </a:lvl8pPr>
            <a:lvl9pPr lvl="8">
              <a:spcBef>
                <a:spcPts val="0"/>
              </a:spcBef>
              <a:spcAft>
                <a:spcPts val="0"/>
              </a:spcAft>
              <a:buNone/>
              <a:defRPr sz="8800"/>
            </a:lvl9pPr>
          </a:lstStyle>
          <a:p>
            <a:endParaRPr/>
          </a:p>
        </p:txBody>
      </p:sp>
      <p:sp>
        <p:nvSpPr>
          <p:cNvPr id="29" name="Google Shape;29;p2"/>
          <p:cNvSpPr txBox="1">
            <a:spLocks noGrp="1"/>
          </p:cNvSpPr>
          <p:nvPr>
            <p:ph type="subTitle" idx="1"/>
          </p:nvPr>
        </p:nvSpPr>
        <p:spPr>
          <a:xfrm>
            <a:off x="1375350" y="2958825"/>
            <a:ext cx="6393300" cy="48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atin typeface="Courier Prime"/>
                <a:ea typeface="Courier Prime"/>
                <a:cs typeface="Courier Prime"/>
                <a:sym typeface="Courier Prime"/>
              </a:defRPr>
            </a:lvl1pPr>
            <a:lvl2pPr lvl="1">
              <a:lnSpc>
                <a:spcPct val="100000"/>
              </a:lnSpc>
              <a:spcBef>
                <a:spcPts val="0"/>
              </a:spcBef>
              <a:spcAft>
                <a:spcPts val="0"/>
              </a:spcAft>
              <a:buNone/>
              <a:defRPr>
                <a:latin typeface="Courier Prime"/>
                <a:ea typeface="Courier Prime"/>
                <a:cs typeface="Courier Prime"/>
                <a:sym typeface="Courier Prime"/>
              </a:defRPr>
            </a:lvl2pPr>
            <a:lvl3pPr lvl="2">
              <a:lnSpc>
                <a:spcPct val="100000"/>
              </a:lnSpc>
              <a:spcBef>
                <a:spcPts val="0"/>
              </a:spcBef>
              <a:spcAft>
                <a:spcPts val="0"/>
              </a:spcAft>
              <a:buNone/>
              <a:defRPr>
                <a:latin typeface="Courier Prime"/>
                <a:ea typeface="Courier Prime"/>
                <a:cs typeface="Courier Prime"/>
                <a:sym typeface="Courier Prime"/>
              </a:defRPr>
            </a:lvl3pPr>
            <a:lvl4pPr lvl="3">
              <a:lnSpc>
                <a:spcPct val="100000"/>
              </a:lnSpc>
              <a:spcBef>
                <a:spcPts val="0"/>
              </a:spcBef>
              <a:spcAft>
                <a:spcPts val="0"/>
              </a:spcAft>
              <a:buNone/>
              <a:defRPr>
                <a:latin typeface="Courier Prime"/>
                <a:ea typeface="Courier Prime"/>
                <a:cs typeface="Courier Prime"/>
                <a:sym typeface="Courier Prime"/>
              </a:defRPr>
            </a:lvl4pPr>
            <a:lvl5pPr lvl="4">
              <a:lnSpc>
                <a:spcPct val="100000"/>
              </a:lnSpc>
              <a:spcBef>
                <a:spcPts val="0"/>
              </a:spcBef>
              <a:spcAft>
                <a:spcPts val="0"/>
              </a:spcAft>
              <a:buNone/>
              <a:defRPr>
                <a:latin typeface="Courier Prime"/>
                <a:ea typeface="Courier Prime"/>
                <a:cs typeface="Courier Prime"/>
                <a:sym typeface="Courier Prime"/>
              </a:defRPr>
            </a:lvl5pPr>
            <a:lvl6pPr lvl="5">
              <a:lnSpc>
                <a:spcPct val="100000"/>
              </a:lnSpc>
              <a:spcBef>
                <a:spcPts val="0"/>
              </a:spcBef>
              <a:spcAft>
                <a:spcPts val="0"/>
              </a:spcAft>
              <a:buNone/>
              <a:defRPr>
                <a:latin typeface="Courier Prime"/>
                <a:ea typeface="Courier Prime"/>
                <a:cs typeface="Courier Prime"/>
                <a:sym typeface="Courier Prime"/>
              </a:defRPr>
            </a:lvl6pPr>
            <a:lvl7pPr lvl="6">
              <a:lnSpc>
                <a:spcPct val="100000"/>
              </a:lnSpc>
              <a:spcBef>
                <a:spcPts val="0"/>
              </a:spcBef>
              <a:spcAft>
                <a:spcPts val="0"/>
              </a:spcAft>
              <a:buNone/>
              <a:defRPr>
                <a:latin typeface="Courier Prime"/>
                <a:ea typeface="Courier Prime"/>
                <a:cs typeface="Courier Prime"/>
                <a:sym typeface="Courier Prime"/>
              </a:defRPr>
            </a:lvl7pPr>
            <a:lvl8pPr lvl="7">
              <a:lnSpc>
                <a:spcPct val="100000"/>
              </a:lnSpc>
              <a:spcBef>
                <a:spcPts val="0"/>
              </a:spcBef>
              <a:spcAft>
                <a:spcPts val="0"/>
              </a:spcAft>
              <a:buNone/>
              <a:defRPr>
                <a:latin typeface="Courier Prime"/>
                <a:ea typeface="Courier Prime"/>
                <a:cs typeface="Courier Prime"/>
                <a:sym typeface="Courier Prime"/>
              </a:defRPr>
            </a:lvl8pPr>
            <a:lvl9pPr lvl="8">
              <a:lnSpc>
                <a:spcPct val="100000"/>
              </a:lnSpc>
              <a:spcBef>
                <a:spcPts val="0"/>
              </a:spcBef>
              <a:spcAft>
                <a:spcPts val="0"/>
              </a:spcAft>
              <a:buNone/>
              <a:defRPr>
                <a:latin typeface="Courier Prime"/>
                <a:ea typeface="Courier Prime"/>
                <a:cs typeface="Courier Prime"/>
                <a:sym typeface="Courier Prim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6"/>
        </a:solidFill>
        <a:effectLst/>
      </p:bgPr>
    </p:bg>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729050" y="596294"/>
            <a:ext cx="85206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grpSp>
        <p:nvGrpSpPr>
          <p:cNvPr id="40" name="Google Shape;40;p4"/>
          <p:cNvGrpSpPr/>
          <p:nvPr/>
        </p:nvGrpSpPr>
        <p:grpSpPr>
          <a:xfrm>
            <a:off x="8029375" y="0"/>
            <a:ext cx="1114625" cy="1113050"/>
            <a:chOff x="8029375" y="0"/>
            <a:chExt cx="1114625" cy="1113050"/>
          </a:xfrm>
        </p:grpSpPr>
        <p:sp>
          <p:nvSpPr>
            <p:cNvPr id="41" name="Google Shape;41;p4"/>
            <p:cNvSpPr/>
            <p:nvPr/>
          </p:nvSpPr>
          <p:spPr>
            <a:xfrm flipH="1">
              <a:off x="8156823" y="273827"/>
              <a:ext cx="901500" cy="710700"/>
            </a:xfrm>
            <a:prstGeom prst="rect">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 name="Google Shape;42;p4"/>
            <p:cNvSpPr/>
            <p:nvPr/>
          </p:nvSpPr>
          <p:spPr>
            <a:xfrm flipH="1">
              <a:off x="8289600" y="0"/>
              <a:ext cx="854400" cy="847500"/>
            </a:xfrm>
            <a:prstGeom prst="rect">
              <a:avLst/>
            </a:prstGeom>
            <a:solidFill>
              <a:srgbClr val="CC64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43;p4"/>
            <p:cNvSpPr/>
            <p:nvPr/>
          </p:nvSpPr>
          <p:spPr>
            <a:xfrm flipH="1">
              <a:off x="8029375" y="915350"/>
              <a:ext cx="197700" cy="19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body" idx="1"/>
          </p:nvPr>
        </p:nvSpPr>
        <p:spPr>
          <a:xfrm>
            <a:off x="729050" y="1438551"/>
            <a:ext cx="6509400" cy="3230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Font typeface="Courier Prime"/>
              <a:buChar char="●"/>
              <a:defRPr sz="1400">
                <a:solidFill>
                  <a:schemeClr val="accent3"/>
                </a:solidFill>
                <a:latin typeface="Courier Prime"/>
                <a:ea typeface="Courier Prime"/>
                <a:cs typeface="Courier Prime"/>
                <a:sym typeface="Courier Prime"/>
              </a:defRPr>
            </a:lvl1pPr>
            <a:lvl2pPr marL="914400" lvl="1" indent="-317500">
              <a:spcBef>
                <a:spcPts val="100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marL="1371600" lvl="2"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marL="1828800" lvl="3"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marL="2286000" lvl="4"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marL="2743200" lvl="5"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marL="3200400" lvl="6"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marL="3657600" lvl="7"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marL="4114800" lvl="8"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a:endParaRPr/>
          </a:p>
        </p:txBody>
      </p:sp>
      <p:grpSp>
        <p:nvGrpSpPr>
          <p:cNvPr id="45" name="Google Shape;45;p4"/>
          <p:cNvGrpSpPr/>
          <p:nvPr/>
        </p:nvGrpSpPr>
        <p:grpSpPr>
          <a:xfrm>
            <a:off x="7861376" y="3788720"/>
            <a:ext cx="1285889" cy="1371228"/>
            <a:chOff x="7861376" y="3788720"/>
            <a:chExt cx="1285889" cy="1371228"/>
          </a:xfrm>
        </p:grpSpPr>
        <p:grpSp>
          <p:nvGrpSpPr>
            <p:cNvPr id="46" name="Google Shape;46;p4"/>
            <p:cNvGrpSpPr/>
            <p:nvPr/>
          </p:nvGrpSpPr>
          <p:grpSpPr>
            <a:xfrm>
              <a:off x="8096595" y="3915279"/>
              <a:ext cx="1050670" cy="1244669"/>
              <a:chOff x="7704427" y="3682191"/>
              <a:chExt cx="1277100" cy="1307700"/>
            </a:xfrm>
          </p:grpSpPr>
          <p:cxnSp>
            <p:nvCxnSpPr>
              <p:cNvPr id="47" name="Google Shape;47;p4"/>
              <p:cNvCxnSpPr/>
              <p:nvPr/>
            </p:nvCxnSpPr>
            <p:spPr>
              <a:xfrm>
                <a:off x="7704716" y="3682191"/>
                <a:ext cx="0" cy="130770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4"/>
              <p:cNvCxnSpPr/>
              <p:nvPr/>
            </p:nvCxnSpPr>
            <p:spPr>
              <a:xfrm rot="10800000">
                <a:off x="7704427" y="3775225"/>
                <a:ext cx="1277100" cy="0"/>
              </a:xfrm>
              <a:prstGeom prst="straightConnector1">
                <a:avLst/>
              </a:prstGeom>
              <a:noFill/>
              <a:ln w="9525" cap="flat" cmpd="sng">
                <a:solidFill>
                  <a:schemeClr val="dk2"/>
                </a:solidFill>
                <a:prstDash val="solid"/>
                <a:round/>
                <a:headEnd type="none" w="med" len="med"/>
                <a:tailEnd type="none" w="med" len="med"/>
              </a:ln>
            </p:spPr>
          </p:cxnSp>
        </p:grpSp>
        <p:sp>
          <p:nvSpPr>
            <p:cNvPr id="49" name="Google Shape;49;p4"/>
            <p:cNvSpPr/>
            <p:nvPr/>
          </p:nvSpPr>
          <p:spPr>
            <a:xfrm rot="10800000">
              <a:off x="7861376" y="3788720"/>
              <a:ext cx="469200" cy="43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67"/>
        <p:cNvGrpSpPr/>
        <p:nvPr/>
      </p:nvGrpSpPr>
      <p:grpSpPr>
        <a:xfrm>
          <a:off x="0" y="0"/>
          <a:ext cx="0" cy="0"/>
          <a:chOff x="0" y="0"/>
          <a:chExt cx="0" cy="0"/>
        </a:xfrm>
      </p:grpSpPr>
      <p:sp>
        <p:nvSpPr>
          <p:cNvPr id="68" name="Google Shape;68;p6"/>
          <p:cNvSpPr txBox="1">
            <a:spLocks noGrp="1"/>
          </p:cNvSpPr>
          <p:nvPr>
            <p:ph type="title"/>
          </p:nvPr>
        </p:nvSpPr>
        <p:spPr>
          <a:xfrm>
            <a:off x="638700" y="597350"/>
            <a:ext cx="78666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3000"/>
              <a:buNone/>
              <a:defRPr sz="3000">
                <a:solidFill>
                  <a:schemeClr val="accent1"/>
                </a:solidFill>
              </a:defRPr>
            </a:lvl1pPr>
            <a:lvl2pPr lvl="1" algn="ctr">
              <a:spcBef>
                <a:spcPts val="0"/>
              </a:spcBef>
              <a:spcAft>
                <a:spcPts val="0"/>
              </a:spcAft>
              <a:buClr>
                <a:schemeClr val="accent1"/>
              </a:buClr>
              <a:buSzPts val="3100"/>
              <a:buNone/>
              <a:defRPr sz="3100">
                <a:solidFill>
                  <a:schemeClr val="accent1"/>
                </a:solidFill>
              </a:defRPr>
            </a:lvl2pPr>
            <a:lvl3pPr lvl="2" algn="ctr">
              <a:spcBef>
                <a:spcPts val="0"/>
              </a:spcBef>
              <a:spcAft>
                <a:spcPts val="0"/>
              </a:spcAft>
              <a:buClr>
                <a:schemeClr val="accent1"/>
              </a:buClr>
              <a:buSzPts val="3100"/>
              <a:buNone/>
              <a:defRPr sz="3100">
                <a:solidFill>
                  <a:schemeClr val="accent1"/>
                </a:solidFill>
              </a:defRPr>
            </a:lvl3pPr>
            <a:lvl4pPr lvl="3" algn="ctr">
              <a:spcBef>
                <a:spcPts val="0"/>
              </a:spcBef>
              <a:spcAft>
                <a:spcPts val="0"/>
              </a:spcAft>
              <a:buClr>
                <a:schemeClr val="accent1"/>
              </a:buClr>
              <a:buSzPts val="3100"/>
              <a:buNone/>
              <a:defRPr sz="3100">
                <a:solidFill>
                  <a:schemeClr val="accent1"/>
                </a:solidFill>
              </a:defRPr>
            </a:lvl4pPr>
            <a:lvl5pPr lvl="4" algn="ctr">
              <a:spcBef>
                <a:spcPts val="0"/>
              </a:spcBef>
              <a:spcAft>
                <a:spcPts val="0"/>
              </a:spcAft>
              <a:buClr>
                <a:schemeClr val="accent1"/>
              </a:buClr>
              <a:buSzPts val="3100"/>
              <a:buNone/>
              <a:defRPr sz="3100">
                <a:solidFill>
                  <a:schemeClr val="accent1"/>
                </a:solidFill>
              </a:defRPr>
            </a:lvl5pPr>
            <a:lvl6pPr lvl="5" algn="ctr">
              <a:spcBef>
                <a:spcPts val="0"/>
              </a:spcBef>
              <a:spcAft>
                <a:spcPts val="0"/>
              </a:spcAft>
              <a:buClr>
                <a:schemeClr val="accent1"/>
              </a:buClr>
              <a:buSzPts val="3100"/>
              <a:buNone/>
              <a:defRPr sz="3100">
                <a:solidFill>
                  <a:schemeClr val="accent1"/>
                </a:solidFill>
              </a:defRPr>
            </a:lvl6pPr>
            <a:lvl7pPr lvl="6" algn="ctr">
              <a:spcBef>
                <a:spcPts val="0"/>
              </a:spcBef>
              <a:spcAft>
                <a:spcPts val="0"/>
              </a:spcAft>
              <a:buClr>
                <a:schemeClr val="accent1"/>
              </a:buClr>
              <a:buSzPts val="3100"/>
              <a:buNone/>
              <a:defRPr sz="3100">
                <a:solidFill>
                  <a:schemeClr val="accent1"/>
                </a:solidFill>
              </a:defRPr>
            </a:lvl7pPr>
            <a:lvl8pPr lvl="7" algn="ctr">
              <a:spcBef>
                <a:spcPts val="0"/>
              </a:spcBef>
              <a:spcAft>
                <a:spcPts val="0"/>
              </a:spcAft>
              <a:buClr>
                <a:schemeClr val="accent1"/>
              </a:buClr>
              <a:buSzPts val="3100"/>
              <a:buNone/>
              <a:defRPr sz="3100">
                <a:solidFill>
                  <a:schemeClr val="accent1"/>
                </a:solidFill>
              </a:defRPr>
            </a:lvl8pPr>
            <a:lvl9pPr lvl="8" algn="ctr">
              <a:spcBef>
                <a:spcPts val="0"/>
              </a:spcBef>
              <a:spcAft>
                <a:spcPts val="0"/>
              </a:spcAft>
              <a:buClr>
                <a:schemeClr val="accent1"/>
              </a:buClr>
              <a:buSzPts val="3100"/>
              <a:buNone/>
              <a:defRPr sz="3100">
                <a:solidFill>
                  <a:schemeClr val="accent1"/>
                </a:solidFill>
              </a:defRPr>
            </a:lvl9pPr>
          </a:lstStyle>
          <a:p>
            <a:endParaRPr/>
          </a:p>
        </p:txBody>
      </p:sp>
      <p:sp>
        <p:nvSpPr>
          <p:cNvPr id="69" name="Google Shape;69;p6"/>
          <p:cNvSpPr/>
          <p:nvPr/>
        </p:nvSpPr>
        <p:spPr>
          <a:xfrm>
            <a:off x="0" y="4818625"/>
            <a:ext cx="9144000" cy="34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6"/>
          <p:cNvGrpSpPr/>
          <p:nvPr/>
        </p:nvGrpSpPr>
        <p:grpSpPr>
          <a:xfrm>
            <a:off x="8517710" y="4517364"/>
            <a:ext cx="436644" cy="450951"/>
            <a:chOff x="8517710" y="4278047"/>
            <a:chExt cx="436644" cy="450951"/>
          </a:xfrm>
        </p:grpSpPr>
        <p:sp>
          <p:nvSpPr>
            <p:cNvPr id="71" name="Google Shape;71;p6"/>
            <p:cNvSpPr/>
            <p:nvPr/>
          </p:nvSpPr>
          <p:spPr>
            <a:xfrm rot="-5400000">
              <a:off x="8506310" y="4433498"/>
              <a:ext cx="306900" cy="28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840054" y="4278047"/>
              <a:ext cx="114300" cy="10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6"/>
          <p:cNvGrpSpPr/>
          <p:nvPr/>
        </p:nvGrpSpPr>
        <p:grpSpPr>
          <a:xfrm rot="10800000">
            <a:off x="203339" y="180958"/>
            <a:ext cx="416398" cy="416399"/>
            <a:chOff x="260568" y="4482053"/>
            <a:chExt cx="416398" cy="416399"/>
          </a:xfrm>
        </p:grpSpPr>
        <p:sp>
          <p:nvSpPr>
            <p:cNvPr id="74" name="Google Shape;74;p6"/>
            <p:cNvSpPr/>
            <p:nvPr/>
          </p:nvSpPr>
          <p:spPr>
            <a:xfrm flipH="1">
              <a:off x="365567" y="4587052"/>
              <a:ext cx="311400" cy="3114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flipH="1">
              <a:off x="260568" y="4482053"/>
              <a:ext cx="181200" cy="18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6"/>
        </a:solidFill>
        <a:effectLst/>
      </p:bgPr>
    </p:bg>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616500" y="1317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txBox="1">
            <a:spLocks noGrp="1"/>
          </p:cNvSpPr>
          <p:nvPr>
            <p:ph type="body" idx="1"/>
          </p:nvPr>
        </p:nvSpPr>
        <p:spPr>
          <a:xfrm>
            <a:off x="616500" y="1999200"/>
            <a:ext cx="2808000" cy="3179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marL="914400" lvl="1"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marL="1371600" lvl="2"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marL="1828800" lvl="3"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marL="2286000" lvl="4"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marL="2743200" lvl="5"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marL="3200400" lvl="6"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marL="3657600" lvl="7"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marL="4114800" lvl="8" indent="-3175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a:endParaRPr/>
          </a:p>
        </p:txBody>
      </p:sp>
      <p:sp>
        <p:nvSpPr>
          <p:cNvPr id="79" name="Google Shape;79;p7"/>
          <p:cNvSpPr/>
          <p:nvPr/>
        </p:nvSpPr>
        <p:spPr>
          <a:xfrm>
            <a:off x="0" y="4818625"/>
            <a:ext cx="9144000" cy="34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accent1"/>
        </a:solid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
    <p:bg>
      <p:bgPr>
        <a:solidFill>
          <a:schemeClr val="accent6"/>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3">
    <p:bg>
      <p:bgPr>
        <a:solidFill>
          <a:schemeClr val="accent1"/>
        </a:solidFill>
        <a:effectLst/>
      </p:bgPr>
    </p:bg>
    <p:spTree>
      <p:nvGrpSpPr>
        <p:cNvPr id="1" name="Shape 160"/>
        <p:cNvGrpSpPr/>
        <p:nvPr/>
      </p:nvGrpSpPr>
      <p:grpSpPr>
        <a:xfrm>
          <a:off x="0" y="0"/>
          <a:ext cx="0" cy="0"/>
          <a:chOff x="0" y="0"/>
          <a:chExt cx="0" cy="0"/>
        </a:xfrm>
      </p:grpSpPr>
      <p:grpSp>
        <p:nvGrpSpPr>
          <p:cNvPr id="161" name="Google Shape;161;p17"/>
          <p:cNvGrpSpPr/>
          <p:nvPr/>
        </p:nvGrpSpPr>
        <p:grpSpPr>
          <a:xfrm>
            <a:off x="5958914" y="2982116"/>
            <a:ext cx="2189475" cy="1683950"/>
            <a:chOff x="5958914" y="2982116"/>
            <a:chExt cx="2189475" cy="1683950"/>
          </a:xfrm>
        </p:grpSpPr>
        <p:sp>
          <p:nvSpPr>
            <p:cNvPr id="162" name="Google Shape;162;p17"/>
            <p:cNvSpPr/>
            <p:nvPr/>
          </p:nvSpPr>
          <p:spPr>
            <a:xfrm>
              <a:off x="5958914" y="2982116"/>
              <a:ext cx="1982700" cy="1505700"/>
            </a:xfrm>
            <a:prstGeom prst="rect">
              <a:avLst/>
            </a:prstGeom>
            <a:noFill/>
            <a:ln w="19050"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7843889" y="4384366"/>
              <a:ext cx="304500" cy="28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7"/>
          <p:cNvSpPr/>
          <p:nvPr/>
        </p:nvSpPr>
        <p:spPr>
          <a:xfrm>
            <a:off x="1313450" y="809425"/>
            <a:ext cx="6477300" cy="3524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txBox="1">
            <a:spLocks noGrp="1"/>
          </p:cNvSpPr>
          <p:nvPr>
            <p:ph type="title"/>
          </p:nvPr>
        </p:nvSpPr>
        <p:spPr>
          <a:xfrm>
            <a:off x="1739100" y="1292575"/>
            <a:ext cx="5665800" cy="2168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CC6461"/>
              </a:buClr>
              <a:buSzPts val="3200"/>
              <a:buFont typeface="Montserrat SemiBold"/>
              <a:buNone/>
              <a:defRPr sz="2800">
                <a:solidFill>
                  <a:srgbClr val="CC6461"/>
                </a:solidFill>
                <a:latin typeface="Montserrat SemiBold"/>
                <a:ea typeface="Montserrat SemiBold"/>
                <a:cs typeface="Montserrat SemiBold"/>
                <a:sym typeface="Montserrat SemiBold"/>
              </a:defRPr>
            </a:lvl1pPr>
            <a:lvl2pPr lvl="1" algn="ctr" rtl="0">
              <a:spcBef>
                <a:spcPts val="0"/>
              </a:spcBef>
              <a:spcAft>
                <a:spcPts val="0"/>
              </a:spcAft>
              <a:buClr>
                <a:srgbClr val="CC6461"/>
              </a:buClr>
              <a:buSzPts val="2800"/>
              <a:buNone/>
              <a:defRPr sz="2800">
                <a:solidFill>
                  <a:srgbClr val="CC6461"/>
                </a:solidFill>
              </a:defRPr>
            </a:lvl2pPr>
            <a:lvl3pPr lvl="2" algn="ctr" rtl="0">
              <a:spcBef>
                <a:spcPts val="0"/>
              </a:spcBef>
              <a:spcAft>
                <a:spcPts val="0"/>
              </a:spcAft>
              <a:buClr>
                <a:srgbClr val="CC6461"/>
              </a:buClr>
              <a:buSzPts val="2800"/>
              <a:buNone/>
              <a:defRPr sz="2800">
                <a:solidFill>
                  <a:srgbClr val="CC6461"/>
                </a:solidFill>
              </a:defRPr>
            </a:lvl3pPr>
            <a:lvl4pPr lvl="3" algn="ctr" rtl="0">
              <a:spcBef>
                <a:spcPts val="0"/>
              </a:spcBef>
              <a:spcAft>
                <a:spcPts val="0"/>
              </a:spcAft>
              <a:buClr>
                <a:srgbClr val="CC6461"/>
              </a:buClr>
              <a:buSzPts val="2800"/>
              <a:buNone/>
              <a:defRPr sz="2800">
                <a:solidFill>
                  <a:srgbClr val="CC6461"/>
                </a:solidFill>
              </a:defRPr>
            </a:lvl4pPr>
            <a:lvl5pPr lvl="4" algn="ctr" rtl="0">
              <a:spcBef>
                <a:spcPts val="0"/>
              </a:spcBef>
              <a:spcAft>
                <a:spcPts val="0"/>
              </a:spcAft>
              <a:buClr>
                <a:srgbClr val="CC6461"/>
              </a:buClr>
              <a:buSzPts val="2800"/>
              <a:buNone/>
              <a:defRPr sz="2800">
                <a:solidFill>
                  <a:srgbClr val="CC6461"/>
                </a:solidFill>
              </a:defRPr>
            </a:lvl5pPr>
            <a:lvl6pPr lvl="5" algn="ctr" rtl="0">
              <a:spcBef>
                <a:spcPts val="0"/>
              </a:spcBef>
              <a:spcAft>
                <a:spcPts val="0"/>
              </a:spcAft>
              <a:buClr>
                <a:srgbClr val="CC6461"/>
              </a:buClr>
              <a:buSzPts val="2800"/>
              <a:buNone/>
              <a:defRPr sz="2800">
                <a:solidFill>
                  <a:srgbClr val="CC6461"/>
                </a:solidFill>
              </a:defRPr>
            </a:lvl6pPr>
            <a:lvl7pPr lvl="6" algn="ctr" rtl="0">
              <a:spcBef>
                <a:spcPts val="0"/>
              </a:spcBef>
              <a:spcAft>
                <a:spcPts val="0"/>
              </a:spcAft>
              <a:buClr>
                <a:srgbClr val="CC6461"/>
              </a:buClr>
              <a:buSzPts val="2800"/>
              <a:buNone/>
              <a:defRPr sz="2800">
                <a:solidFill>
                  <a:srgbClr val="CC6461"/>
                </a:solidFill>
              </a:defRPr>
            </a:lvl7pPr>
            <a:lvl8pPr lvl="7" algn="ctr" rtl="0">
              <a:spcBef>
                <a:spcPts val="0"/>
              </a:spcBef>
              <a:spcAft>
                <a:spcPts val="0"/>
              </a:spcAft>
              <a:buClr>
                <a:srgbClr val="CC6461"/>
              </a:buClr>
              <a:buSzPts val="2800"/>
              <a:buNone/>
              <a:defRPr sz="2800">
                <a:solidFill>
                  <a:srgbClr val="CC6461"/>
                </a:solidFill>
              </a:defRPr>
            </a:lvl8pPr>
            <a:lvl9pPr lvl="8" algn="ctr" rtl="0">
              <a:spcBef>
                <a:spcPts val="0"/>
              </a:spcBef>
              <a:spcAft>
                <a:spcPts val="0"/>
              </a:spcAft>
              <a:buClr>
                <a:srgbClr val="CC6461"/>
              </a:buClr>
              <a:buSzPts val="2800"/>
              <a:buNone/>
              <a:defRPr sz="2800">
                <a:solidFill>
                  <a:srgbClr val="CC6461"/>
                </a:solidFill>
              </a:defRPr>
            </a:lvl9pPr>
          </a:lstStyle>
          <a:p>
            <a:endParaRPr/>
          </a:p>
        </p:txBody>
      </p:sp>
      <p:sp>
        <p:nvSpPr>
          <p:cNvPr id="166" name="Google Shape;166;p17"/>
          <p:cNvSpPr txBox="1">
            <a:spLocks noGrp="1"/>
          </p:cNvSpPr>
          <p:nvPr>
            <p:ph type="title" idx="2"/>
          </p:nvPr>
        </p:nvSpPr>
        <p:spPr>
          <a:xfrm>
            <a:off x="2017250" y="3395400"/>
            <a:ext cx="5109600" cy="756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3"/>
              </a:buClr>
              <a:buSzPts val="1400"/>
              <a:buFont typeface="Courier Prime"/>
              <a:buNone/>
              <a:defRPr sz="1900">
                <a:solidFill>
                  <a:srgbClr val="666666"/>
                </a:solidFill>
                <a:latin typeface="Courier Prime"/>
                <a:ea typeface="Courier Prime"/>
                <a:cs typeface="Courier Prime"/>
                <a:sym typeface="Courier Prime"/>
              </a:defRPr>
            </a:lvl1pPr>
            <a:lvl2pPr lvl="1"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2pPr>
            <a:lvl3pPr lvl="2"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3pPr>
            <a:lvl4pPr lvl="3"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4pPr>
            <a:lvl5pPr lvl="4"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5pPr>
            <a:lvl6pPr lvl="5"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6pPr>
            <a:lvl7pPr lvl="6"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7pPr>
            <a:lvl8pPr lvl="7"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8pPr>
            <a:lvl9pPr lvl="8" algn="ctr" rtl="0">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1"/>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642650" y="1669350"/>
            <a:ext cx="6367800" cy="25725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6"/>
              </a:buClr>
              <a:buSzPts val="8500"/>
              <a:buNone/>
              <a:defRPr sz="85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2" name="Google Shape;82;p8"/>
          <p:cNvGrpSpPr/>
          <p:nvPr/>
        </p:nvGrpSpPr>
        <p:grpSpPr>
          <a:xfrm>
            <a:off x="7632776" y="-5"/>
            <a:ext cx="1511224" cy="1583405"/>
            <a:chOff x="7632776" y="-5"/>
            <a:chExt cx="1511224" cy="1583405"/>
          </a:xfrm>
        </p:grpSpPr>
        <p:grpSp>
          <p:nvGrpSpPr>
            <p:cNvPr id="83" name="Google Shape;83;p8"/>
            <p:cNvGrpSpPr/>
            <p:nvPr/>
          </p:nvGrpSpPr>
          <p:grpSpPr>
            <a:xfrm rot="10800000" flipH="1">
              <a:off x="7866900" y="-5"/>
              <a:ext cx="1277100" cy="1368300"/>
              <a:chOff x="7866900" y="3775225"/>
              <a:chExt cx="1277100" cy="1368300"/>
            </a:xfrm>
          </p:grpSpPr>
          <p:cxnSp>
            <p:nvCxnSpPr>
              <p:cNvPr id="84" name="Google Shape;84;p8"/>
              <p:cNvCxnSpPr/>
              <p:nvPr/>
            </p:nvCxnSpPr>
            <p:spPr>
              <a:xfrm>
                <a:off x="7866900" y="3775225"/>
                <a:ext cx="0" cy="136830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8"/>
              <p:cNvCxnSpPr/>
              <p:nvPr/>
            </p:nvCxnSpPr>
            <p:spPr>
              <a:xfrm rot="10800000">
                <a:off x="7866900" y="3775225"/>
                <a:ext cx="1277100" cy="0"/>
              </a:xfrm>
              <a:prstGeom prst="straightConnector1">
                <a:avLst/>
              </a:prstGeom>
              <a:noFill/>
              <a:ln w="19050" cap="flat" cmpd="sng">
                <a:solidFill>
                  <a:schemeClr val="dk1"/>
                </a:solidFill>
                <a:prstDash val="solid"/>
                <a:round/>
                <a:headEnd type="none" w="med" len="med"/>
                <a:tailEnd type="none" w="med" len="med"/>
              </a:ln>
            </p:spPr>
          </p:cxnSp>
        </p:grpSp>
        <p:sp>
          <p:nvSpPr>
            <p:cNvPr id="86" name="Google Shape;86;p8"/>
            <p:cNvSpPr/>
            <p:nvPr/>
          </p:nvSpPr>
          <p:spPr>
            <a:xfrm flipH="1">
              <a:off x="7632776" y="1149300"/>
              <a:ext cx="469200" cy="43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8"/>
          <p:cNvGrpSpPr/>
          <p:nvPr/>
        </p:nvGrpSpPr>
        <p:grpSpPr>
          <a:xfrm>
            <a:off x="7909659" y="4071009"/>
            <a:ext cx="1273422" cy="1109284"/>
            <a:chOff x="7909659" y="4071009"/>
            <a:chExt cx="1273422" cy="1109284"/>
          </a:xfrm>
        </p:grpSpPr>
        <p:grpSp>
          <p:nvGrpSpPr>
            <p:cNvPr id="88" name="Google Shape;88;p8"/>
            <p:cNvGrpSpPr/>
            <p:nvPr/>
          </p:nvGrpSpPr>
          <p:grpSpPr>
            <a:xfrm rot="-5400000" flipH="1">
              <a:off x="8403953" y="4401164"/>
              <a:ext cx="698829" cy="859429"/>
              <a:chOff x="7866900" y="3775225"/>
              <a:chExt cx="1277100" cy="1368300"/>
            </a:xfrm>
          </p:grpSpPr>
          <p:cxnSp>
            <p:nvCxnSpPr>
              <p:cNvPr id="89" name="Google Shape;89;p8"/>
              <p:cNvCxnSpPr/>
              <p:nvPr/>
            </p:nvCxnSpPr>
            <p:spPr>
              <a:xfrm>
                <a:off x="7866900" y="3775225"/>
                <a:ext cx="0" cy="1368300"/>
              </a:xfrm>
              <a:prstGeom prst="straightConnector1">
                <a:avLst/>
              </a:prstGeom>
              <a:noFill/>
              <a:ln w="19050" cap="flat" cmpd="sng">
                <a:solidFill>
                  <a:schemeClr val="accent2"/>
                </a:solidFill>
                <a:prstDash val="solid"/>
                <a:round/>
                <a:headEnd type="none" w="med" len="med"/>
                <a:tailEnd type="none" w="med" len="med"/>
              </a:ln>
            </p:spPr>
          </p:cxnSp>
          <p:cxnSp>
            <p:nvCxnSpPr>
              <p:cNvPr id="90" name="Google Shape;90;p8"/>
              <p:cNvCxnSpPr/>
              <p:nvPr/>
            </p:nvCxnSpPr>
            <p:spPr>
              <a:xfrm rot="10800000">
                <a:off x="7866900" y="3775225"/>
                <a:ext cx="1277100" cy="0"/>
              </a:xfrm>
              <a:prstGeom prst="straightConnector1">
                <a:avLst/>
              </a:prstGeom>
              <a:noFill/>
              <a:ln w="19050" cap="flat" cmpd="sng">
                <a:solidFill>
                  <a:schemeClr val="accent2"/>
                </a:solidFill>
                <a:prstDash val="solid"/>
                <a:round/>
                <a:headEnd type="none" w="med" len="med"/>
                <a:tailEnd type="none" w="med" len="med"/>
              </a:ln>
            </p:spPr>
          </p:cxnSp>
        </p:grpSp>
        <p:sp>
          <p:nvSpPr>
            <p:cNvPr id="91" name="Google Shape;91;p8"/>
            <p:cNvSpPr/>
            <p:nvPr/>
          </p:nvSpPr>
          <p:spPr>
            <a:xfrm rot="5400000" flipH="1">
              <a:off x="8136154" y="4287929"/>
              <a:ext cx="299400" cy="27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flipH="1">
              <a:off x="7902909" y="4077759"/>
              <a:ext cx="183300" cy="169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75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500"/>
              <a:buFont typeface="Montserrat SemiBold"/>
              <a:buNone/>
              <a:defRPr sz="25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ourier Prime"/>
              <a:buChar char="●"/>
              <a:defRPr sz="1800">
                <a:solidFill>
                  <a:schemeClr val="dk2"/>
                </a:solidFill>
                <a:latin typeface="Courier Prime"/>
                <a:ea typeface="Courier Prime"/>
                <a:cs typeface="Courier Prime"/>
                <a:sym typeface="Courier Prime"/>
              </a:defRPr>
            </a:lvl1pPr>
            <a:lvl2pPr marL="914400" lvl="1"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2pPr>
            <a:lvl3pPr marL="1371600" lvl="2"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3pPr>
            <a:lvl4pPr marL="1828800" lvl="3"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4pPr>
            <a:lvl5pPr marL="2286000" lvl="4"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5pPr>
            <a:lvl6pPr marL="2743200" lvl="5"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6pPr>
            <a:lvl7pPr marL="3200400" lvl="6"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7pPr>
            <a:lvl8pPr marL="3657600" lvl="7"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8pPr>
            <a:lvl9pPr marL="4114800" lvl="8" indent="-3175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59" r:id="rId6"/>
    <p:sldLayoutId id="2147483660" r:id="rId7"/>
    <p:sldLayoutId id="2147483663"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38"/>
        <p:cNvGrpSpPr/>
        <p:nvPr/>
      </p:nvGrpSpPr>
      <p:grpSpPr>
        <a:xfrm>
          <a:off x="0" y="0"/>
          <a:ext cx="0" cy="0"/>
          <a:chOff x="0" y="0"/>
          <a:chExt cx="0" cy="0"/>
        </a:xfrm>
      </p:grpSpPr>
      <p:sp>
        <p:nvSpPr>
          <p:cNvPr id="3" name="Rectangle 2">
            <a:extLst>
              <a:ext uri="{FF2B5EF4-FFF2-40B4-BE49-F238E27FC236}">
                <a16:creationId xmlns:a16="http://schemas.microsoft.com/office/drawing/2014/main" id="{33BEB026-BC91-02CF-754E-64D47DFBF415}"/>
              </a:ext>
            </a:extLst>
          </p:cNvPr>
          <p:cNvSpPr/>
          <p:nvPr/>
        </p:nvSpPr>
        <p:spPr>
          <a:xfrm>
            <a:off x="7121525" y="3425826"/>
            <a:ext cx="1085850" cy="1079500"/>
          </a:xfrm>
          <a:prstGeom prst="rect">
            <a:avLst/>
          </a:prstGeom>
          <a:solidFill>
            <a:srgbClr val="FB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Google Shape;339;p33"/>
          <p:cNvSpPr txBox="1">
            <a:spLocks noGrp="1"/>
          </p:cNvSpPr>
          <p:nvPr>
            <p:ph type="title"/>
          </p:nvPr>
        </p:nvSpPr>
        <p:spPr>
          <a:xfrm>
            <a:off x="1103250" y="1589263"/>
            <a:ext cx="6937500" cy="14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Calibri" panose="020F0502020204030204" pitchFamily="34" charset="0"/>
                <a:cs typeface="Calibri" panose="020F0502020204030204" pitchFamily="34" charset="0"/>
              </a:rPr>
              <a:t>Detecting Phishing Websites Using Hybrid Model</a:t>
            </a:r>
            <a:endParaRPr sz="4400" dirty="0">
              <a:latin typeface="Calibri" panose="020F0502020204030204" pitchFamily="34" charset="0"/>
              <a:cs typeface="Calibri" panose="020F0502020204030204" pitchFamily="34" charset="0"/>
            </a:endParaRPr>
          </a:p>
        </p:txBody>
      </p:sp>
      <p:sp>
        <p:nvSpPr>
          <p:cNvPr id="340" name="Google Shape;340;p33"/>
          <p:cNvSpPr txBox="1">
            <a:spLocks noGrp="1"/>
          </p:cNvSpPr>
          <p:nvPr>
            <p:ph type="subTitle" idx="1"/>
          </p:nvPr>
        </p:nvSpPr>
        <p:spPr>
          <a:xfrm>
            <a:off x="4869180" y="3254047"/>
            <a:ext cx="3267450" cy="103929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lang="en" dirty="0">
              <a:latin typeface="Calibri" panose="020F0502020204030204" pitchFamily="34" charset="0"/>
              <a:cs typeface="Calibri" panose="020F0502020204030204" pitchFamily="34" charset="0"/>
            </a:endParaRPr>
          </a:p>
          <a:p>
            <a:pPr marL="0" lvl="0" indent="0" algn="r" rtl="0">
              <a:spcBef>
                <a:spcPts val="0"/>
              </a:spcBef>
              <a:spcAft>
                <a:spcPts val="0"/>
              </a:spcAft>
              <a:buNone/>
            </a:pPr>
            <a:r>
              <a:rPr lang="en" b="1" i="1" dirty="0">
                <a:latin typeface="Calibri" panose="020F0502020204030204" pitchFamily="34" charset="0"/>
                <a:cs typeface="Calibri" panose="020F0502020204030204" pitchFamily="34" charset="0"/>
              </a:rPr>
              <a:t>Group 28</a:t>
            </a:r>
          </a:p>
          <a:p>
            <a:pPr marL="0" lvl="0" indent="0" algn="r" rtl="0">
              <a:spcBef>
                <a:spcPts val="0"/>
              </a:spcBef>
              <a:spcAft>
                <a:spcPts val="0"/>
              </a:spcAft>
              <a:buNone/>
            </a:pPr>
            <a:r>
              <a:rPr lang="en" dirty="0">
                <a:latin typeface="Calibri" panose="020F0502020204030204" pitchFamily="34" charset="0"/>
                <a:cs typeface="Calibri" panose="020F0502020204030204" pitchFamily="34" charset="0"/>
              </a:rPr>
              <a:t>Hyder Reza Telegraphy (A20527634)</a:t>
            </a:r>
          </a:p>
          <a:p>
            <a:pPr marL="0" lvl="0" indent="0" algn="r" rtl="0">
              <a:spcBef>
                <a:spcPts val="0"/>
              </a:spcBef>
              <a:spcAft>
                <a:spcPts val="0"/>
              </a:spcAft>
              <a:buNone/>
            </a:pPr>
            <a:r>
              <a:rPr lang="en" dirty="0">
                <a:latin typeface="Calibri" panose="020F0502020204030204" pitchFamily="34" charset="0"/>
                <a:cs typeface="Calibri" panose="020F0502020204030204" pitchFamily="34" charset="0"/>
              </a:rPr>
              <a:t>Juveriya Fatima               (A20528182)</a:t>
            </a:r>
          </a:p>
          <a:p>
            <a:pPr marL="0" lvl="0" indent="0" algn="r" rtl="0">
              <a:spcBef>
                <a:spcPts val="0"/>
              </a:spcBef>
              <a:spcAft>
                <a:spcPts val="0"/>
              </a:spcAft>
              <a:buNone/>
            </a:pPr>
            <a:r>
              <a:rPr lang="en" dirty="0">
                <a:latin typeface="Calibri" panose="020F0502020204030204" pitchFamily="34" charset="0"/>
                <a:cs typeface="Calibri" panose="020F0502020204030204" pitchFamily="34" charset="0"/>
              </a:rPr>
              <a:t>Shadaan Arzeen              (A20528043)</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pic>
        <p:nvPicPr>
          <p:cNvPr id="4" name="Picture 3" descr="Chart, bubble chart&#10;&#10;Description automatically generated">
            <a:extLst>
              <a:ext uri="{FF2B5EF4-FFF2-40B4-BE49-F238E27FC236}">
                <a16:creationId xmlns:a16="http://schemas.microsoft.com/office/drawing/2014/main" id="{0C385CD9-B14B-E2B9-5246-28748DC9041F}"/>
              </a:ext>
            </a:extLst>
          </p:cNvPr>
          <p:cNvPicPr>
            <a:picLocks noChangeAspect="1"/>
          </p:cNvPicPr>
          <p:nvPr/>
        </p:nvPicPr>
        <p:blipFill>
          <a:blip r:embed="rId3"/>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BEB42AED-070C-0108-02C4-2372449B1931}"/>
              </a:ext>
            </a:extLst>
          </p:cNvPr>
          <p:cNvSpPr txBox="1"/>
          <p:nvPr/>
        </p:nvSpPr>
        <p:spPr>
          <a:xfrm>
            <a:off x="2816143" y="2325528"/>
            <a:ext cx="3547431" cy="492443"/>
          </a:xfrm>
          <a:prstGeom prst="rect">
            <a:avLst/>
          </a:prstGeom>
          <a:noFill/>
        </p:spPr>
        <p:txBody>
          <a:bodyPr wrap="square" rtlCol="0">
            <a:spAutoFit/>
          </a:bodyPr>
          <a:lstStyle/>
          <a:p>
            <a:pPr algn="ctr"/>
            <a:r>
              <a:rPr lang="en" sz="2600" b="1" dirty="0">
                <a:solidFill>
                  <a:schemeClr val="accent3"/>
                </a:solidFill>
                <a:latin typeface="Calibri" panose="020F0502020204030204" pitchFamily="34" charset="0"/>
                <a:cs typeface="Calibri" panose="020F0502020204030204" pitchFamily="34" charset="0"/>
              </a:rPr>
              <a:t>Character Count</a:t>
            </a:r>
            <a:endParaRPr lang="en-US" sz="2600" dirty="0"/>
          </a:p>
        </p:txBody>
      </p:sp>
    </p:spTree>
    <p:extLst>
      <p:ext uri="{BB962C8B-B14F-4D97-AF65-F5344CB8AC3E}">
        <p14:creationId xmlns:p14="http://schemas.microsoft.com/office/powerpoint/2010/main" val="79811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729050" y="597484"/>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Model Selection</a:t>
            </a:r>
            <a:endParaRPr b="1" dirty="0">
              <a:solidFill>
                <a:schemeClr val="accent3"/>
              </a:solidFill>
              <a:latin typeface="Calibri" panose="020F0502020204030204" pitchFamily="34" charset="0"/>
              <a:cs typeface="Calibri" panose="020F0502020204030204" pitchFamily="34" charset="0"/>
            </a:endParaRPr>
          </a:p>
        </p:txBody>
      </p:sp>
      <p:sp>
        <p:nvSpPr>
          <p:cNvPr id="373" name="Google Shape;373;p38"/>
          <p:cNvSpPr txBox="1">
            <a:spLocks noGrp="1"/>
          </p:cNvSpPr>
          <p:nvPr>
            <p:ph type="body" idx="1"/>
          </p:nvPr>
        </p:nvSpPr>
        <p:spPr>
          <a:xfrm>
            <a:off x="729050" y="1438551"/>
            <a:ext cx="6509400" cy="3230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i="0" dirty="0">
                <a:solidFill>
                  <a:srgbClr val="000000"/>
                </a:solidFill>
                <a:effectLst/>
                <a:latin typeface="Calibri" panose="020F0502020204030204" pitchFamily="34" charset="0"/>
                <a:cs typeface="Calibri" panose="020F0502020204030204" pitchFamily="34" charset="0"/>
              </a:rPr>
              <a:t>Logistic Regression</a:t>
            </a:r>
          </a:p>
          <a:p>
            <a:pPr algn="l">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Naive Bayes</a:t>
            </a:r>
          </a:p>
          <a:p>
            <a:pPr algn="l">
              <a:buFont typeface="Arial" panose="020B0604020202020204" pitchFamily="34" charset="0"/>
              <a:buChar char="•"/>
            </a:pPr>
            <a:r>
              <a:rPr lang="en-US" sz="1600" i="0" dirty="0">
                <a:solidFill>
                  <a:srgbClr val="000000"/>
                </a:solidFill>
                <a:effectLst/>
                <a:latin typeface="Calibri" panose="020F0502020204030204" pitchFamily="34" charset="0"/>
                <a:cs typeface="Calibri" panose="020F0502020204030204" pitchFamily="34" charset="0"/>
              </a:rPr>
              <a:t>Random Fore</a:t>
            </a:r>
            <a:r>
              <a:rPr lang="en-US" sz="1600" dirty="0">
                <a:solidFill>
                  <a:srgbClr val="000000"/>
                </a:solidFill>
                <a:latin typeface="Calibri" panose="020F0502020204030204" pitchFamily="34" charset="0"/>
                <a:cs typeface="Calibri" panose="020F0502020204030204" pitchFamily="34" charset="0"/>
              </a:rPr>
              <a:t>st</a:t>
            </a:r>
          </a:p>
          <a:p>
            <a:pPr algn="l">
              <a:buFont typeface="Arial" panose="020B0604020202020204" pitchFamily="34" charset="0"/>
              <a:buChar char="•"/>
            </a:pPr>
            <a:r>
              <a:rPr lang="en-US" sz="1600" i="0" dirty="0">
                <a:solidFill>
                  <a:srgbClr val="000000"/>
                </a:solidFill>
                <a:effectLst/>
                <a:latin typeface="Calibri" panose="020F0502020204030204" pitchFamily="34" charset="0"/>
                <a:cs typeface="Calibri" panose="020F0502020204030204" pitchFamily="34" charset="0"/>
              </a:rPr>
              <a:t>Decision Trees</a:t>
            </a:r>
          </a:p>
          <a:p>
            <a:pPr algn="l">
              <a:buFont typeface="Arial" panose="020B0604020202020204" pitchFamily="34" charset="0"/>
              <a:buChar char="•"/>
            </a:pPr>
            <a:r>
              <a:rPr lang="en-US" sz="1600" i="0" dirty="0">
                <a:solidFill>
                  <a:srgbClr val="000000"/>
                </a:solidFill>
                <a:effectLst/>
                <a:latin typeface="Calibri" panose="020F0502020204030204" pitchFamily="34" charset="0"/>
                <a:cs typeface="Calibri" panose="020F0502020204030204" pitchFamily="34" charset="0"/>
              </a:rPr>
              <a:t>Light GBM</a:t>
            </a:r>
          </a:p>
          <a:p>
            <a:pPr algn="l">
              <a:buFont typeface="Arial" panose="020B0604020202020204" pitchFamily="34" charset="0"/>
              <a:buChar char="•"/>
            </a:pPr>
            <a:r>
              <a:rPr lang="en-US" sz="1600" dirty="0" err="1">
                <a:solidFill>
                  <a:srgbClr val="000000"/>
                </a:solidFill>
                <a:latin typeface="Calibri" panose="020F0502020204030204" pitchFamily="34" charset="0"/>
                <a:cs typeface="Calibri" panose="020F0502020204030204" pitchFamily="34" charset="0"/>
              </a:rPr>
              <a:t>XGBoost</a:t>
            </a:r>
            <a:endParaRPr lang="en-US" sz="160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Autoencoder Neural Network</a:t>
            </a:r>
          </a:p>
          <a:p>
            <a:pPr algn="l">
              <a:buFont typeface="Arial" panose="020B0604020202020204" pitchFamily="34" charset="0"/>
              <a:buChar char="•"/>
            </a:pPr>
            <a:r>
              <a:rPr lang="en-US" sz="1600" i="0" dirty="0">
                <a:solidFill>
                  <a:srgbClr val="000000"/>
                </a:solidFill>
                <a:effectLst/>
                <a:latin typeface="Calibri" panose="020F0502020204030204" pitchFamily="34" charset="0"/>
                <a:cs typeface="Calibri" panose="020F0502020204030204" pitchFamily="34" charset="0"/>
              </a:rPr>
              <a:t>Multilayer </a:t>
            </a:r>
            <a:r>
              <a:rPr lang="en-US" sz="1600" dirty="0">
                <a:solidFill>
                  <a:srgbClr val="000000"/>
                </a:solidFill>
                <a:latin typeface="Calibri" panose="020F0502020204030204" pitchFamily="34" charset="0"/>
                <a:cs typeface="Calibri" panose="020F0502020204030204" pitchFamily="34" charset="0"/>
              </a:rPr>
              <a:t>P</a:t>
            </a:r>
            <a:r>
              <a:rPr lang="en-US" sz="1600" i="0" dirty="0">
                <a:solidFill>
                  <a:srgbClr val="000000"/>
                </a:solidFill>
                <a:effectLst/>
                <a:latin typeface="Calibri" panose="020F0502020204030204" pitchFamily="34" charset="0"/>
                <a:cs typeface="Calibri" panose="020F0502020204030204" pitchFamily="34" charset="0"/>
              </a:rPr>
              <a:t>erceptron</a:t>
            </a:r>
          </a:p>
        </p:txBody>
      </p:sp>
    </p:spTree>
    <p:extLst>
      <p:ext uri="{BB962C8B-B14F-4D97-AF65-F5344CB8AC3E}">
        <p14:creationId xmlns:p14="http://schemas.microsoft.com/office/powerpoint/2010/main" val="217775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4" name="Google Shape;114;p17">
            <a:extLst>
              <a:ext uri="{FF2B5EF4-FFF2-40B4-BE49-F238E27FC236}">
                <a16:creationId xmlns:a16="http://schemas.microsoft.com/office/drawing/2014/main" id="{4352771C-815C-2013-310B-10F948855118}"/>
              </a:ext>
            </a:extLst>
          </p:cNvPr>
          <p:cNvSpPr txBox="1">
            <a:spLocks/>
          </p:cNvSpPr>
          <p:nvPr/>
        </p:nvSpPr>
        <p:spPr>
          <a:xfrm>
            <a:off x="623400" y="8001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SemiBold"/>
              <a:buNone/>
              <a:defRPr sz="25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Calibri" panose="020F0502020204030204" pitchFamily="34" charset="0"/>
                <a:cs typeface="Calibri" panose="020F0502020204030204" pitchFamily="34" charset="0"/>
              </a:rPr>
              <a:t>ML Model Performance on Existing Dataset</a:t>
            </a:r>
          </a:p>
        </p:txBody>
      </p:sp>
      <p:graphicFrame>
        <p:nvGraphicFramePr>
          <p:cNvPr id="5" name="Google Shape;115;p17">
            <a:extLst>
              <a:ext uri="{FF2B5EF4-FFF2-40B4-BE49-F238E27FC236}">
                <a16:creationId xmlns:a16="http://schemas.microsoft.com/office/drawing/2014/main" id="{E2ED1E67-1C90-F270-FF30-C98AD8E3A8E3}"/>
              </a:ext>
            </a:extLst>
          </p:cNvPr>
          <p:cNvGraphicFramePr/>
          <p:nvPr>
            <p:extLst>
              <p:ext uri="{D42A27DB-BD31-4B8C-83A1-F6EECF244321}">
                <p14:modId xmlns:p14="http://schemas.microsoft.com/office/powerpoint/2010/main" val="4222118799"/>
              </p:ext>
            </p:extLst>
          </p:nvPr>
        </p:nvGraphicFramePr>
        <p:xfrm>
          <a:off x="327660" y="743032"/>
          <a:ext cx="8473465" cy="3565890"/>
        </p:xfrm>
        <a:graphic>
          <a:graphicData uri="http://schemas.openxmlformats.org/drawingml/2006/table">
            <a:tbl>
              <a:tblPr>
                <a:noFill/>
              </a:tblPr>
              <a:tblGrid>
                <a:gridCol w="1706865">
                  <a:extLst>
                    <a:ext uri="{9D8B030D-6E8A-4147-A177-3AD203B41FA5}">
                      <a16:colId xmlns:a16="http://schemas.microsoft.com/office/drawing/2014/main" val="20000"/>
                    </a:ext>
                  </a:extLst>
                </a:gridCol>
                <a:gridCol w="1691650">
                  <a:extLst>
                    <a:ext uri="{9D8B030D-6E8A-4147-A177-3AD203B41FA5}">
                      <a16:colId xmlns:a16="http://schemas.microsoft.com/office/drawing/2014/main" val="20001"/>
                    </a:ext>
                  </a:extLst>
                </a:gridCol>
                <a:gridCol w="1691650">
                  <a:extLst>
                    <a:ext uri="{9D8B030D-6E8A-4147-A177-3AD203B41FA5}">
                      <a16:colId xmlns:a16="http://schemas.microsoft.com/office/drawing/2014/main" val="20002"/>
                    </a:ext>
                  </a:extLst>
                </a:gridCol>
                <a:gridCol w="1691650">
                  <a:extLst>
                    <a:ext uri="{9D8B030D-6E8A-4147-A177-3AD203B41FA5}">
                      <a16:colId xmlns:a16="http://schemas.microsoft.com/office/drawing/2014/main" val="20003"/>
                    </a:ext>
                  </a:extLst>
                </a:gridCol>
                <a:gridCol w="16916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a:t>Model</a:t>
                      </a:r>
                      <a:endParaRPr b="1"/>
                    </a:p>
                  </a:txBody>
                  <a:tcPr marL="91425" marR="91425" marT="91425" marB="91425" anchor="ctr"/>
                </a:tc>
                <a:tc>
                  <a:txBody>
                    <a:bodyPr/>
                    <a:lstStyle/>
                    <a:p>
                      <a:pPr marL="0" lvl="0" indent="0" algn="ctr" rtl="0">
                        <a:spcBef>
                          <a:spcPts val="0"/>
                        </a:spcBef>
                        <a:spcAft>
                          <a:spcPts val="0"/>
                        </a:spcAft>
                        <a:buNone/>
                      </a:pPr>
                      <a:r>
                        <a:rPr lang="en" b="1"/>
                        <a:t>Class</a:t>
                      </a:r>
                      <a:endParaRPr b="1"/>
                    </a:p>
                  </a:txBody>
                  <a:tcPr marL="91425" marR="91425" marT="91425" marB="91425" anchor="ctr"/>
                </a:tc>
                <a:tc>
                  <a:txBody>
                    <a:bodyPr/>
                    <a:lstStyle/>
                    <a:p>
                      <a:pPr marL="0" lvl="0" indent="0" algn="ctr" rtl="0">
                        <a:spcBef>
                          <a:spcPts val="0"/>
                        </a:spcBef>
                        <a:spcAft>
                          <a:spcPts val="0"/>
                        </a:spcAft>
                        <a:buNone/>
                      </a:pPr>
                      <a:r>
                        <a:rPr lang="en" b="1" dirty="0"/>
                        <a:t>Precision</a:t>
                      </a:r>
                      <a:endParaRPr b="1" dirty="0"/>
                    </a:p>
                  </a:txBody>
                  <a:tcPr marL="91425" marR="91425" marT="91425" marB="91425" anchor="ctr"/>
                </a:tc>
                <a:tc>
                  <a:txBody>
                    <a:bodyPr/>
                    <a:lstStyle/>
                    <a:p>
                      <a:pPr marL="0" lvl="0" indent="0" algn="ctr" rtl="0">
                        <a:spcBef>
                          <a:spcPts val="0"/>
                        </a:spcBef>
                        <a:spcAft>
                          <a:spcPts val="0"/>
                        </a:spcAft>
                        <a:buNone/>
                      </a:pPr>
                      <a:r>
                        <a:rPr lang="en" b="1"/>
                        <a:t>Recall</a:t>
                      </a:r>
                      <a:endParaRPr b="1"/>
                    </a:p>
                  </a:txBody>
                  <a:tcPr marL="91425" marR="91425" marT="91425" marB="91425" anchor="ctr"/>
                </a:tc>
                <a:tc>
                  <a:txBody>
                    <a:bodyPr/>
                    <a:lstStyle/>
                    <a:p>
                      <a:pPr marL="0" lvl="0" indent="0" algn="ctr" rtl="0">
                        <a:spcBef>
                          <a:spcPts val="0"/>
                        </a:spcBef>
                        <a:spcAft>
                          <a:spcPts val="0"/>
                        </a:spcAft>
                        <a:buNone/>
                      </a:pPr>
                      <a:r>
                        <a:rPr lang="en" b="1" dirty="0"/>
                        <a:t>F1 Score</a:t>
                      </a:r>
                      <a:endParaRPr b="1" dirty="0"/>
                    </a:p>
                  </a:txBody>
                  <a:tcPr marL="91425" marR="91425" marT="91425" marB="91425" anchor="ctr"/>
                </a:tc>
                <a:extLst>
                  <a:ext uri="{0D108BD9-81ED-4DB2-BD59-A6C34878D82A}">
                    <a16:rowId xmlns:a16="http://schemas.microsoft.com/office/drawing/2014/main" val="10000"/>
                  </a:ext>
                </a:extLst>
              </a:tr>
              <a:tr h="396200">
                <a:tc rowSpan="4">
                  <a:txBody>
                    <a:bodyPr/>
                    <a:lstStyle/>
                    <a:p>
                      <a:pPr marL="0" lvl="0" indent="0" algn="ctr" rtl="0">
                        <a:spcBef>
                          <a:spcPts val="0"/>
                        </a:spcBef>
                        <a:spcAft>
                          <a:spcPts val="0"/>
                        </a:spcAft>
                        <a:buNone/>
                      </a:pPr>
                      <a:r>
                        <a:rPr lang="en-US" dirty="0"/>
                        <a:t>Logistic Regression</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0.89</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0.93</a:t>
                      </a:r>
                      <a:endParaRPr dirty="0"/>
                    </a:p>
                  </a:txBody>
                  <a:tcPr marL="91425" marR="91425" marT="91425" marB="91425" anchor="ctr"/>
                </a:tc>
                <a:extLst>
                  <a:ext uri="{0D108BD9-81ED-4DB2-BD59-A6C34878D82A}">
                    <a16:rowId xmlns:a16="http://schemas.microsoft.com/office/drawing/2014/main" val="10001"/>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0.84</a:t>
                      </a:r>
                      <a:endParaRPr dirty="0"/>
                    </a:p>
                  </a:txBody>
                  <a:tcPr marL="91425" marR="91425" marT="91425" marB="91425" anchor="ctr"/>
                </a:tc>
                <a:tc>
                  <a:txBody>
                    <a:bodyPr/>
                    <a:lstStyle/>
                    <a:p>
                      <a:pPr marL="0" lvl="0" indent="0" algn="ctr" rtl="0">
                        <a:spcBef>
                          <a:spcPts val="0"/>
                        </a:spcBef>
                        <a:spcAft>
                          <a:spcPts val="0"/>
                        </a:spcAft>
                        <a:buNone/>
                      </a:pPr>
                      <a:r>
                        <a:rPr lang="en-US" dirty="0"/>
                        <a:t>0.93</a:t>
                      </a:r>
                      <a:endParaRPr dirty="0"/>
                    </a:p>
                  </a:txBody>
                  <a:tcPr marL="91425" marR="91425" marT="91425" marB="91425" anchor="ctr"/>
                </a:tc>
                <a:tc>
                  <a:txBody>
                    <a:bodyPr/>
                    <a:lstStyle/>
                    <a:p>
                      <a:pPr marL="0" lvl="0" indent="0" algn="ctr" rtl="0">
                        <a:spcBef>
                          <a:spcPts val="0"/>
                        </a:spcBef>
                        <a:spcAft>
                          <a:spcPts val="0"/>
                        </a:spcAft>
                        <a:buNone/>
                      </a:pPr>
                      <a:r>
                        <a:rPr lang="en-US" dirty="0"/>
                        <a:t>0.89</a:t>
                      </a:r>
                      <a:endParaRPr dirty="0"/>
                    </a:p>
                  </a:txBody>
                  <a:tcPr marL="91425" marR="91425" marT="91425" marB="91425" anchor="ctr"/>
                </a:tc>
                <a:extLst>
                  <a:ext uri="{0D108BD9-81ED-4DB2-BD59-A6C34878D82A}">
                    <a16:rowId xmlns:a16="http://schemas.microsoft.com/office/drawing/2014/main" val="10002"/>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0.81</a:t>
                      </a:r>
                      <a:endParaRPr dirty="0"/>
                    </a:p>
                  </a:txBody>
                  <a:tcPr marL="91425" marR="91425" marT="91425" marB="91425" anchor="ctr"/>
                </a:tc>
                <a:tc>
                  <a:txBody>
                    <a:bodyPr/>
                    <a:lstStyle/>
                    <a:p>
                      <a:pPr marL="0" lvl="0" indent="0" algn="ctr" rtl="0">
                        <a:spcBef>
                          <a:spcPts val="0"/>
                        </a:spcBef>
                        <a:spcAft>
                          <a:spcPts val="0"/>
                        </a:spcAft>
                        <a:buNone/>
                      </a:pPr>
                      <a:r>
                        <a:rPr lang="en-US" dirty="0"/>
                        <a:t>0.72</a:t>
                      </a:r>
                      <a:endParaRPr dirty="0"/>
                    </a:p>
                  </a:txBody>
                  <a:tcPr marL="91425" marR="91425" marT="91425" marB="91425" anchor="ctr"/>
                </a:tc>
                <a:tc>
                  <a:txBody>
                    <a:bodyPr/>
                    <a:lstStyle/>
                    <a:p>
                      <a:pPr marL="0" lvl="0" indent="0" algn="ctr" rtl="0">
                        <a:spcBef>
                          <a:spcPts val="0"/>
                        </a:spcBef>
                        <a:spcAft>
                          <a:spcPts val="0"/>
                        </a:spcAft>
                        <a:buNone/>
                      </a:pPr>
                      <a:r>
                        <a:rPr lang="en-US" dirty="0"/>
                        <a:t>0.76</a:t>
                      </a:r>
                      <a:endParaRPr dirty="0"/>
                    </a:p>
                  </a:txBody>
                  <a:tcPr marL="91425" marR="91425" marT="91425" marB="91425" anchor="ctr"/>
                </a:tc>
                <a:extLst>
                  <a:ext uri="{0D108BD9-81ED-4DB2-BD59-A6C34878D82A}">
                    <a16:rowId xmlns:a16="http://schemas.microsoft.com/office/drawing/2014/main" val="2290473886"/>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0.76</a:t>
                      </a:r>
                      <a:endParaRPr dirty="0"/>
                    </a:p>
                  </a:txBody>
                  <a:tcPr marL="91425" marR="91425" marT="91425" marB="91425" anchor="ctr"/>
                </a:tc>
                <a:tc>
                  <a:txBody>
                    <a:bodyPr/>
                    <a:lstStyle/>
                    <a:p>
                      <a:pPr marL="0" lvl="0" indent="0" algn="ctr" rtl="0">
                        <a:spcBef>
                          <a:spcPts val="0"/>
                        </a:spcBef>
                        <a:spcAft>
                          <a:spcPts val="0"/>
                        </a:spcAft>
                        <a:buNone/>
                      </a:pPr>
                      <a:r>
                        <a:rPr lang="en-US" dirty="0"/>
                        <a:t>0.40</a:t>
                      </a:r>
                      <a:endParaRPr dirty="0"/>
                    </a:p>
                  </a:txBody>
                  <a:tcPr marL="91425" marR="91425" marT="91425" marB="91425" anchor="ctr"/>
                </a:tc>
                <a:tc>
                  <a:txBody>
                    <a:bodyPr/>
                    <a:lstStyle/>
                    <a:p>
                      <a:pPr marL="0" lvl="0" indent="0" algn="ctr" rtl="0">
                        <a:spcBef>
                          <a:spcPts val="0"/>
                        </a:spcBef>
                        <a:spcAft>
                          <a:spcPts val="0"/>
                        </a:spcAft>
                        <a:buNone/>
                      </a:pPr>
                      <a:r>
                        <a:rPr lang="en-US" dirty="0"/>
                        <a:t>0.52</a:t>
                      </a:r>
                      <a:endParaRPr dirty="0"/>
                    </a:p>
                  </a:txBody>
                  <a:tcPr marL="91425" marR="91425" marT="91425" marB="91425" anchor="ctr"/>
                </a:tc>
                <a:extLst>
                  <a:ext uri="{0D108BD9-81ED-4DB2-BD59-A6C34878D82A}">
                    <a16:rowId xmlns:a16="http://schemas.microsoft.com/office/drawing/2014/main" val="936909898"/>
                  </a:ext>
                </a:extLst>
              </a:tr>
              <a:tr h="396200">
                <a:tc rowSpan="4">
                  <a:txBody>
                    <a:bodyPr/>
                    <a:lstStyle/>
                    <a:p>
                      <a:pPr marL="0" lvl="0" indent="0" algn="ctr" rtl="0">
                        <a:spcBef>
                          <a:spcPts val="0"/>
                        </a:spcBef>
                        <a:spcAft>
                          <a:spcPts val="0"/>
                        </a:spcAft>
                        <a:buNone/>
                      </a:pPr>
                      <a:r>
                        <a:rPr lang="en-US" dirty="0"/>
                        <a:t>Naïve Bayes</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0.91</a:t>
                      </a:r>
                      <a:endParaRPr dirty="0"/>
                    </a:p>
                  </a:txBody>
                  <a:tcPr marL="91425" marR="91425" marT="91425" marB="91425" anchor="ctr"/>
                </a:tc>
                <a:tc>
                  <a:txBody>
                    <a:bodyPr/>
                    <a:lstStyle/>
                    <a:p>
                      <a:pPr marL="0" lvl="0" indent="0" algn="ctr" rtl="0">
                        <a:spcBef>
                          <a:spcPts val="0"/>
                        </a:spcBef>
                        <a:spcAft>
                          <a:spcPts val="0"/>
                        </a:spcAft>
                        <a:buNone/>
                      </a:pPr>
                      <a:r>
                        <a:rPr lang="en-US" dirty="0"/>
                        <a:t>0.89</a:t>
                      </a:r>
                      <a:endParaRPr dirty="0"/>
                    </a:p>
                  </a:txBody>
                  <a:tcPr marL="91425" marR="91425" marT="91425" marB="91425" anchor="ctr"/>
                </a:tc>
                <a:tc>
                  <a:txBody>
                    <a:bodyPr/>
                    <a:lstStyle/>
                    <a:p>
                      <a:pPr marL="0" lvl="0" indent="0" algn="ctr" rtl="0">
                        <a:spcBef>
                          <a:spcPts val="0"/>
                        </a:spcBef>
                        <a:spcAft>
                          <a:spcPts val="0"/>
                        </a:spcAft>
                        <a:buNone/>
                      </a:pPr>
                      <a:r>
                        <a:rPr lang="en-US" dirty="0"/>
                        <a:t>0.90</a:t>
                      </a:r>
                      <a:endParaRPr dirty="0"/>
                    </a:p>
                  </a:txBody>
                  <a:tcPr marL="91425" marR="91425" marT="91425" marB="91425" anchor="ctr"/>
                </a:tc>
                <a:extLst>
                  <a:ext uri="{0D108BD9-81ED-4DB2-BD59-A6C34878D82A}">
                    <a16:rowId xmlns:a16="http://schemas.microsoft.com/office/drawing/2014/main" val="10003"/>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0.64</a:t>
                      </a:r>
                      <a:endParaRPr dirty="0"/>
                    </a:p>
                  </a:txBody>
                  <a:tcPr marL="91425" marR="91425" marT="91425" marB="91425" anchor="ctr"/>
                </a:tc>
                <a:tc>
                  <a:txBody>
                    <a:bodyPr/>
                    <a:lstStyle/>
                    <a:p>
                      <a:pPr marL="0" lvl="0" indent="0" algn="ctr" rtl="0">
                        <a:spcBef>
                          <a:spcPts val="0"/>
                        </a:spcBef>
                        <a:spcAft>
                          <a:spcPts val="0"/>
                        </a:spcAft>
                        <a:buNone/>
                      </a:pPr>
                      <a:r>
                        <a:rPr lang="en-US" dirty="0"/>
                        <a:t>1.00</a:t>
                      </a:r>
                      <a:endParaRPr dirty="0"/>
                    </a:p>
                  </a:txBody>
                  <a:tcPr marL="91425" marR="91425" marT="91425" marB="91425" anchor="ctr"/>
                </a:tc>
                <a:tc>
                  <a:txBody>
                    <a:bodyPr/>
                    <a:lstStyle/>
                    <a:p>
                      <a:pPr marL="0" lvl="0" indent="0" algn="ctr" rtl="0">
                        <a:spcBef>
                          <a:spcPts val="0"/>
                        </a:spcBef>
                        <a:spcAft>
                          <a:spcPts val="0"/>
                        </a:spcAft>
                        <a:buNone/>
                      </a:pPr>
                      <a:r>
                        <a:rPr lang="en-US" dirty="0"/>
                        <a:t>0.78</a:t>
                      </a:r>
                      <a:endParaRPr dirty="0"/>
                    </a:p>
                  </a:txBody>
                  <a:tcPr marL="91425" marR="91425" marT="91425" marB="91425" anchor="ctr"/>
                </a:tc>
                <a:extLst>
                  <a:ext uri="{0D108BD9-81ED-4DB2-BD59-A6C34878D82A}">
                    <a16:rowId xmlns:a16="http://schemas.microsoft.com/office/drawing/2014/main" val="10004"/>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0.59</a:t>
                      </a:r>
                      <a:endParaRPr dirty="0"/>
                    </a:p>
                  </a:txBody>
                  <a:tcPr marL="91425" marR="91425" marT="91425" marB="91425" anchor="ctr"/>
                </a:tc>
                <a:tc>
                  <a:txBody>
                    <a:bodyPr/>
                    <a:lstStyle/>
                    <a:p>
                      <a:pPr marL="0" lvl="0" indent="0" algn="ctr" rtl="0">
                        <a:spcBef>
                          <a:spcPts val="0"/>
                        </a:spcBef>
                        <a:spcAft>
                          <a:spcPts val="0"/>
                        </a:spcAft>
                        <a:buNone/>
                      </a:pPr>
                      <a:r>
                        <a:rPr lang="en-US" dirty="0"/>
                        <a:t>0.55</a:t>
                      </a:r>
                      <a:endParaRPr dirty="0"/>
                    </a:p>
                  </a:txBody>
                  <a:tcPr marL="91425" marR="91425" marT="91425" marB="91425" anchor="ctr"/>
                </a:tc>
                <a:tc>
                  <a:txBody>
                    <a:bodyPr/>
                    <a:lstStyle/>
                    <a:p>
                      <a:pPr marL="0" lvl="0" indent="0" algn="ctr" rtl="0">
                        <a:spcBef>
                          <a:spcPts val="0"/>
                        </a:spcBef>
                        <a:spcAft>
                          <a:spcPts val="0"/>
                        </a:spcAft>
                        <a:buNone/>
                      </a:pPr>
                      <a:r>
                        <a:rPr lang="en-US" dirty="0"/>
                        <a:t>0.57</a:t>
                      </a:r>
                      <a:endParaRPr dirty="0"/>
                    </a:p>
                  </a:txBody>
                  <a:tcPr marL="91425" marR="91425" marT="91425" marB="91425" anchor="ctr"/>
                </a:tc>
                <a:extLst>
                  <a:ext uri="{0D108BD9-81ED-4DB2-BD59-A6C34878D82A}">
                    <a16:rowId xmlns:a16="http://schemas.microsoft.com/office/drawing/2014/main" val="2237976110"/>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0.71</a:t>
                      </a:r>
                      <a:endParaRPr dirty="0"/>
                    </a:p>
                  </a:txBody>
                  <a:tcPr marL="91425" marR="91425" marT="91425" marB="91425" anchor="ctr"/>
                </a:tc>
                <a:tc>
                  <a:txBody>
                    <a:bodyPr/>
                    <a:lstStyle/>
                    <a:p>
                      <a:pPr marL="0" lvl="0" indent="0" algn="ctr" rtl="0">
                        <a:spcBef>
                          <a:spcPts val="0"/>
                        </a:spcBef>
                        <a:spcAft>
                          <a:spcPts val="0"/>
                        </a:spcAft>
                        <a:buNone/>
                      </a:pPr>
                      <a:r>
                        <a:rPr lang="en-US" dirty="0"/>
                        <a:t>0.38</a:t>
                      </a:r>
                      <a:endParaRPr dirty="0"/>
                    </a:p>
                  </a:txBody>
                  <a:tcPr marL="91425" marR="91425" marT="91425" marB="91425" anchor="ctr"/>
                </a:tc>
                <a:tc>
                  <a:txBody>
                    <a:bodyPr/>
                    <a:lstStyle/>
                    <a:p>
                      <a:pPr marL="0" lvl="0" indent="0" algn="ctr" rtl="0">
                        <a:spcBef>
                          <a:spcPts val="0"/>
                        </a:spcBef>
                        <a:spcAft>
                          <a:spcPts val="0"/>
                        </a:spcAft>
                        <a:buNone/>
                      </a:pPr>
                      <a:r>
                        <a:rPr lang="en-US" dirty="0"/>
                        <a:t>0.50</a:t>
                      </a:r>
                      <a:endParaRPr dirty="0"/>
                    </a:p>
                  </a:txBody>
                  <a:tcPr marL="91425" marR="91425" marT="91425" marB="91425" anchor="ctr"/>
                </a:tc>
                <a:extLst>
                  <a:ext uri="{0D108BD9-81ED-4DB2-BD59-A6C34878D82A}">
                    <a16:rowId xmlns:a16="http://schemas.microsoft.com/office/drawing/2014/main" val="700516039"/>
                  </a:ext>
                </a:extLst>
              </a:tr>
            </a:tbl>
          </a:graphicData>
        </a:graphic>
      </p:graphicFrame>
      <p:sp>
        <p:nvSpPr>
          <p:cNvPr id="6" name="Google Shape;116;p17">
            <a:extLst>
              <a:ext uri="{FF2B5EF4-FFF2-40B4-BE49-F238E27FC236}">
                <a16:creationId xmlns:a16="http://schemas.microsoft.com/office/drawing/2014/main" id="{99034291-5BB1-D237-AFF4-3571C5A90A11}"/>
              </a:ext>
            </a:extLst>
          </p:cNvPr>
          <p:cNvSpPr/>
          <p:nvPr/>
        </p:nvSpPr>
        <p:spPr>
          <a:xfrm>
            <a:off x="-76200" y="7058350"/>
            <a:ext cx="9144000" cy="246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018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4" name="Google Shape;114;p17">
            <a:extLst>
              <a:ext uri="{FF2B5EF4-FFF2-40B4-BE49-F238E27FC236}">
                <a16:creationId xmlns:a16="http://schemas.microsoft.com/office/drawing/2014/main" id="{4352771C-815C-2013-310B-10F948855118}"/>
              </a:ext>
            </a:extLst>
          </p:cNvPr>
          <p:cNvSpPr txBox="1">
            <a:spLocks/>
          </p:cNvSpPr>
          <p:nvPr/>
        </p:nvSpPr>
        <p:spPr>
          <a:xfrm>
            <a:off x="623400" y="8001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SemiBold"/>
              <a:buNone/>
              <a:defRPr sz="25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Calibri" panose="020F0502020204030204" pitchFamily="34" charset="0"/>
                <a:cs typeface="Calibri" panose="020F0502020204030204" pitchFamily="34" charset="0"/>
              </a:rPr>
              <a:t>ML Model Performance on Existing Dataset</a:t>
            </a:r>
          </a:p>
        </p:txBody>
      </p:sp>
      <p:graphicFrame>
        <p:nvGraphicFramePr>
          <p:cNvPr id="5" name="Google Shape;115;p17">
            <a:extLst>
              <a:ext uri="{FF2B5EF4-FFF2-40B4-BE49-F238E27FC236}">
                <a16:creationId xmlns:a16="http://schemas.microsoft.com/office/drawing/2014/main" id="{E2ED1E67-1C90-F270-FF30-C98AD8E3A8E3}"/>
              </a:ext>
            </a:extLst>
          </p:cNvPr>
          <p:cNvGraphicFramePr/>
          <p:nvPr>
            <p:extLst>
              <p:ext uri="{D42A27DB-BD31-4B8C-83A1-F6EECF244321}">
                <p14:modId xmlns:p14="http://schemas.microsoft.com/office/powerpoint/2010/main" val="567760043"/>
              </p:ext>
            </p:extLst>
          </p:nvPr>
        </p:nvGraphicFramePr>
        <p:xfrm>
          <a:off x="342875" y="743032"/>
          <a:ext cx="8458250" cy="3565890"/>
        </p:xfrm>
        <a:graphic>
          <a:graphicData uri="http://schemas.openxmlformats.org/drawingml/2006/table">
            <a:tbl>
              <a:tblPr>
                <a:noFill/>
              </a:tblPr>
              <a:tblGrid>
                <a:gridCol w="1691650">
                  <a:extLst>
                    <a:ext uri="{9D8B030D-6E8A-4147-A177-3AD203B41FA5}">
                      <a16:colId xmlns:a16="http://schemas.microsoft.com/office/drawing/2014/main" val="20000"/>
                    </a:ext>
                  </a:extLst>
                </a:gridCol>
                <a:gridCol w="1691650">
                  <a:extLst>
                    <a:ext uri="{9D8B030D-6E8A-4147-A177-3AD203B41FA5}">
                      <a16:colId xmlns:a16="http://schemas.microsoft.com/office/drawing/2014/main" val="20001"/>
                    </a:ext>
                  </a:extLst>
                </a:gridCol>
                <a:gridCol w="1691650">
                  <a:extLst>
                    <a:ext uri="{9D8B030D-6E8A-4147-A177-3AD203B41FA5}">
                      <a16:colId xmlns:a16="http://schemas.microsoft.com/office/drawing/2014/main" val="20002"/>
                    </a:ext>
                  </a:extLst>
                </a:gridCol>
                <a:gridCol w="1691650">
                  <a:extLst>
                    <a:ext uri="{9D8B030D-6E8A-4147-A177-3AD203B41FA5}">
                      <a16:colId xmlns:a16="http://schemas.microsoft.com/office/drawing/2014/main" val="20003"/>
                    </a:ext>
                  </a:extLst>
                </a:gridCol>
                <a:gridCol w="1691650">
                  <a:extLst>
                    <a:ext uri="{9D8B030D-6E8A-4147-A177-3AD203B41FA5}">
                      <a16:colId xmlns:a16="http://schemas.microsoft.com/office/drawing/2014/main" val="20004"/>
                    </a:ext>
                  </a:extLst>
                </a:gridCol>
              </a:tblGrid>
              <a:tr h="392814">
                <a:tc>
                  <a:txBody>
                    <a:bodyPr/>
                    <a:lstStyle/>
                    <a:p>
                      <a:pPr marL="0" lvl="0" indent="0" algn="ctr" rtl="0">
                        <a:spcBef>
                          <a:spcPts val="0"/>
                        </a:spcBef>
                        <a:spcAft>
                          <a:spcPts val="0"/>
                        </a:spcAft>
                        <a:buNone/>
                      </a:pPr>
                      <a:r>
                        <a:rPr lang="en" b="1"/>
                        <a:t>Model</a:t>
                      </a:r>
                      <a:endParaRPr b="1"/>
                    </a:p>
                  </a:txBody>
                  <a:tcPr marL="91425" marR="91425" marT="91425" marB="91425" anchor="ctr"/>
                </a:tc>
                <a:tc>
                  <a:txBody>
                    <a:bodyPr/>
                    <a:lstStyle/>
                    <a:p>
                      <a:pPr marL="0" lvl="0" indent="0" algn="ctr" rtl="0">
                        <a:spcBef>
                          <a:spcPts val="0"/>
                        </a:spcBef>
                        <a:spcAft>
                          <a:spcPts val="0"/>
                        </a:spcAft>
                        <a:buNone/>
                      </a:pPr>
                      <a:r>
                        <a:rPr lang="en" b="1"/>
                        <a:t>Class</a:t>
                      </a:r>
                      <a:endParaRPr b="1"/>
                    </a:p>
                  </a:txBody>
                  <a:tcPr marL="91425" marR="91425" marT="91425" marB="91425" anchor="ctr"/>
                </a:tc>
                <a:tc>
                  <a:txBody>
                    <a:bodyPr/>
                    <a:lstStyle/>
                    <a:p>
                      <a:pPr marL="0" lvl="0" indent="0" algn="ctr" rtl="0">
                        <a:spcBef>
                          <a:spcPts val="0"/>
                        </a:spcBef>
                        <a:spcAft>
                          <a:spcPts val="0"/>
                        </a:spcAft>
                        <a:buNone/>
                      </a:pPr>
                      <a:r>
                        <a:rPr lang="en" b="1" dirty="0"/>
                        <a:t>Precision</a:t>
                      </a:r>
                      <a:endParaRPr b="1" dirty="0"/>
                    </a:p>
                  </a:txBody>
                  <a:tcPr marL="91425" marR="91425" marT="91425" marB="91425" anchor="ctr"/>
                </a:tc>
                <a:tc>
                  <a:txBody>
                    <a:bodyPr/>
                    <a:lstStyle/>
                    <a:p>
                      <a:pPr marL="0" lvl="0" indent="0" algn="ctr" rtl="0">
                        <a:spcBef>
                          <a:spcPts val="0"/>
                        </a:spcBef>
                        <a:spcAft>
                          <a:spcPts val="0"/>
                        </a:spcAft>
                        <a:buNone/>
                      </a:pPr>
                      <a:r>
                        <a:rPr lang="en" b="1"/>
                        <a:t>Recall</a:t>
                      </a:r>
                      <a:endParaRPr b="1"/>
                    </a:p>
                  </a:txBody>
                  <a:tcPr marL="91425" marR="91425" marT="91425" marB="91425" anchor="ctr"/>
                </a:tc>
                <a:tc>
                  <a:txBody>
                    <a:bodyPr/>
                    <a:lstStyle/>
                    <a:p>
                      <a:pPr marL="0" lvl="0" indent="0" algn="ctr" rtl="0">
                        <a:spcBef>
                          <a:spcPts val="0"/>
                        </a:spcBef>
                        <a:spcAft>
                          <a:spcPts val="0"/>
                        </a:spcAft>
                        <a:buNone/>
                      </a:pPr>
                      <a:r>
                        <a:rPr lang="en" b="1"/>
                        <a:t>F1 Score</a:t>
                      </a:r>
                      <a:endParaRPr b="1"/>
                    </a:p>
                  </a:txBody>
                  <a:tcPr marL="91425" marR="91425" marT="91425" marB="91425" anchor="ctr"/>
                </a:tc>
                <a:extLst>
                  <a:ext uri="{0D108BD9-81ED-4DB2-BD59-A6C34878D82A}">
                    <a16:rowId xmlns:a16="http://schemas.microsoft.com/office/drawing/2014/main" val="10000"/>
                  </a:ext>
                </a:extLst>
              </a:tr>
              <a:tr h="396200">
                <a:tc rowSpan="4">
                  <a:txBody>
                    <a:bodyPr/>
                    <a:lstStyle/>
                    <a:p>
                      <a:pPr marL="0" lvl="0" indent="0" algn="ctr" rtl="0">
                        <a:spcBef>
                          <a:spcPts val="0"/>
                        </a:spcBef>
                        <a:spcAft>
                          <a:spcPts val="0"/>
                        </a:spcAft>
                        <a:buNone/>
                      </a:pPr>
                      <a:r>
                        <a:rPr lang="en" dirty="0"/>
                        <a:t>Random Forest</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extLst>
                  <a:ext uri="{0D108BD9-81ED-4DB2-BD59-A6C34878D82A}">
                    <a16:rowId xmlns:a16="http://schemas.microsoft.com/office/drawing/2014/main" val="10001"/>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extLst>
                  <a:ext uri="{0D108BD9-81ED-4DB2-BD59-A6C34878D82A}">
                    <a16:rowId xmlns:a16="http://schemas.microsoft.com/office/drawing/2014/main" val="10002"/>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0.94</a:t>
                      </a:r>
                      <a:endParaRPr dirty="0"/>
                    </a:p>
                  </a:txBody>
                  <a:tcPr marL="91425" marR="91425" marT="91425" marB="91425" anchor="ctr"/>
                </a:tc>
                <a:tc>
                  <a:txBody>
                    <a:bodyPr/>
                    <a:lstStyle/>
                    <a:p>
                      <a:pPr marL="0" lvl="0" indent="0" algn="ctr" rtl="0">
                        <a:spcBef>
                          <a:spcPts val="0"/>
                        </a:spcBef>
                        <a:spcAft>
                          <a:spcPts val="0"/>
                        </a:spcAft>
                        <a:buNone/>
                      </a:pPr>
                      <a:r>
                        <a:rPr lang="en-US" dirty="0"/>
                        <a:t>0.96</a:t>
                      </a:r>
                      <a:endParaRPr dirty="0"/>
                    </a:p>
                  </a:txBody>
                  <a:tcPr marL="91425" marR="91425" marT="91425" marB="91425" anchor="ctr"/>
                </a:tc>
                <a:extLst>
                  <a:ext uri="{0D108BD9-81ED-4DB2-BD59-A6C34878D82A}">
                    <a16:rowId xmlns:a16="http://schemas.microsoft.com/office/drawing/2014/main" val="2290473886"/>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0.91</a:t>
                      </a:r>
                      <a:endParaRPr dirty="0"/>
                    </a:p>
                  </a:txBody>
                  <a:tcPr marL="91425" marR="91425" marT="91425" marB="91425" anchor="ctr"/>
                </a:tc>
                <a:tc>
                  <a:txBody>
                    <a:bodyPr/>
                    <a:lstStyle/>
                    <a:p>
                      <a:pPr marL="0" lvl="0" indent="0" algn="ctr" rtl="0">
                        <a:spcBef>
                          <a:spcPts val="0"/>
                        </a:spcBef>
                        <a:spcAft>
                          <a:spcPts val="0"/>
                        </a:spcAft>
                        <a:buNone/>
                      </a:pPr>
                      <a:r>
                        <a:rPr lang="en-US" dirty="0"/>
                        <a:t>0.86</a:t>
                      </a:r>
                      <a:endParaRPr dirty="0"/>
                    </a:p>
                  </a:txBody>
                  <a:tcPr marL="91425" marR="91425" marT="91425" marB="91425" anchor="ctr"/>
                </a:tc>
                <a:tc>
                  <a:txBody>
                    <a:bodyPr/>
                    <a:lstStyle/>
                    <a:p>
                      <a:pPr marL="0" lvl="0" indent="0" algn="ctr" rtl="0">
                        <a:spcBef>
                          <a:spcPts val="0"/>
                        </a:spcBef>
                        <a:spcAft>
                          <a:spcPts val="0"/>
                        </a:spcAft>
                        <a:buNone/>
                      </a:pPr>
                      <a:r>
                        <a:rPr lang="en-US" dirty="0"/>
                        <a:t>0.88</a:t>
                      </a:r>
                      <a:endParaRPr dirty="0"/>
                    </a:p>
                  </a:txBody>
                  <a:tcPr marL="91425" marR="91425" marT="91425" marB="91425" anchor="ctr"/>
                </a:tc>
                <a:extLst>
                  <a:ext uri="{0D108BD9-81ED-4DB2-BD59-A6C34878D82A}">
                    <a16:rowId xmlns:a16="http://schemas.microsoft.com/office/drawing/2014/main" val="936909898"/>
                  </a:ext>
                </a:extLst>
              </a:tr>
              <a:tr h="396200">
                <a:tc rowSpan="4">
                  <a:txBody>
                    <a:bodyPr/>
                    <a:lstStyle/>
                    <a:p>
                      <a:pPr marL="0" lvl="0" indent="0" algn="ctr" rtl="0">
                        <a:spcBef>
                          <a:spcPts val="0"/>
                        </a:spcBef>
                        <a:spcAft>
                          <a:spcPts val="0"/>
                        </a:spcAft>
                        <a:buNone/>
                      </a:pPr>
                      <a:r>
                        <a:rPr lang="en" dirty="0"/>
                        <a:t>Decision Tree</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extLst>
                  <a:ext uri="{0D108BD9-81ED-4DB2-BD59-A6C34878D82A}">
                    <a16:rowId xmlns:a16="http://schemas.microsoft.com/office/drawing/2014/main" val="10003"/>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extLst>
                  <a:ext uri="{0D108BD9-81ED-4DB2-BD59-A6C34878D82A}">
                    <a16:rowId xmlns:a16="http://schemas.microsoft.com/office/drawing/2014/main" val="10004"/>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0.95</a:t>
                      </a:r>
                      <a:endParaRPr dirty="0"/>
                    </a:p>
                  </a:txBody>
                  <a:tcPr marL="91425" marR="91425" marT="91425" marB="91425" anchor="ctr"/>
                </a:tc>
                <a:tc>
                  <a:txBody>
                    <a:bodyPr/>
                    <a:lstStyle/>
                    <a:p>
                      <a:pPr marL="0" lvl="0" indent="0" algn="ctr" rtl="0">
                        <a:spcBef>
                          <a:spcPts val="0"/>
                        </a:spcBef>
                        <a:spcAft>
                          <a:spcPts val="0"/>
                        </a:spcAft>
                        <a:buNone/>
                      </a:pPr>
                      <a:r>
                        <a:rPr lang="en-US" dirty="0"/>
                        <a:t>0.94</a:t>
                      </a:r>
                      <a:endParaRPr dirty="0"/>
                    </a:p>
                  </a:txBody>
                  <a:tcPr marL="91425" marR="91425" marT="91425" marB="91425" anchor="ctr"/>
                </a:tc>
                <a:tc>
                  <a:txBody>
                    <a:bodyPr/>
                    <a:lstStyle/>
                    <a:p>
                      <a:pPr marL="0" lvl="0" indent="0" algn="ctr" rtl="0">
                        <a:spcBef>
                          <a:spcPts val="0"/>
                        </a:spcBef>
                        <a:spcAft>
                          <a:spcPts val="0"/>
                        </a:spcAft>
                        <a:buNone/>
                      </a:pPr>
                      <a:r>
                        <a:rPr lang="en-US" dirty="0"/>
                        <a:t>0.95</a:t>
                      </a:r>
                      <a:endParaRPr dirty="0"/>
                    </a:p>
                  </a:txBody>
                  <a:tcPr marL="91425" marR="91425" marT="91425" marB="91425" anchor="ctr"/>
                </a:tc>
                <a:extLst>
                  <a:ext uri="{0D108BD9-81ED-4DB2-BD59-A6C34878D82A}">
                    <a16:rowId xmlns:a16="http://schemas.microsoft.com/office/drawing/2014/main" val="2237976110"/>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0.87</a:t>
                      </a:r>
                      <a:endParaRPr dirty="0"/>
                    </a:p>
                  </a:txBody>
                  <a:tcPr marL="91425" marR="91425" marT="91425" marB="91425" anchor="ctr"/>
                </a:tc>
                <a:tc>
                  <a:txBody>
                    <a:bodyPr/>
                    <a:lstStyle/>
                    <a:p>
                      <a:pPr marL="0" lvl="0" indent="0" algn="ctr" rtl="0">
                        <a:spcBef>
                          <a:spcPts val="0"/>
                        </a:spcBef>
                        <a:spcAft>
                          <a:spcPts val="0"/>
                        </a:spcAft>
                        <a:buNone/>
                      </a:pPr>
                      <a:r>
                        <a:rPr lang="en-US" dirty="0"/>
                        <a:t>0.84</a:t>
                      </a:r>
                      <a:endParaRPr dirty="0"/>
                    </a:p>
                  </a:txBody>
                  <a:tcPr marL="91425" marR="91425" marT="91425" marB="91425" anchor="ctr"/>
                </a:tc>
                <a:tc>
                  <a:txBody>
                    <a:bodyPr/>
                    <a:lstStyle/>
                    <a:p>
                      <a:pPr marL="0" lvl="0" indent="0" algn="ctr" rtl="0">
                        <a:spcBef>
                          <a:spcPts val="0"/>
                        </a:spcBef>
                        <a:spcAft>
                          <a:spcPts val="0"/>
                        </a:spcAft>
                        <a:buNone/>
                      </a:pPr>
                      <a:r>
                        <a:rPr lang="en-US" dirty="0"/>
                        <a:t>0.86</a:t>
                      </a:r>
                      <a:endParaRPr dirty="0"/>
                    </a:p>
                  </a:txBody>
                  <a:tcPr marL="91425" marR="91425" marT="91425" marB="91425" anchor="ctr"/>
                </a:tc>
                <a:extLst>
                  <a:ext uri="{0D108BD9-81ED-4DB2-BD59-A6C34878D82A}">
                    <a16:rowId xmlns:a16="http://schemas.microsoft.com/office/drawing/2014/main" val="700516039"/>
                  </a:ext>
                </a:extLst>
              </a:tr>
            </a:tbl>
          </a:graphicData>
        </a:graphic>
      </p:graphicFrame>
      <p:sp>
        <p:nvSpPr>
          <p:cNvPr id="6" name="Google Shape;116;p17">
            <a:extLst>
              <a:ext uri="{FF2B5EF4-FFF2-40B4-BE49-F238E27FC236}">
                <a16:creationId xmlns:a16="http://schemas.microsoft.com/office/drawing/2014/main" id="{99034291-5BB1-D237-AFF4-3571C5A90A11}"/>
              </a:ext>
            </a:extLst>
          </p:cNvPr>
          <p:cNvSpPr/>
          <p:nvPr/>
        </p:nvSpPr>
        <p:spPr>
          <a:xfrm>
            <a:off x="-76200" y="7058350"/>
            <a:ext cx="9144000" cy="246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3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4" name="Google Shape;114;p17">
            <a:extLst>
              <a:ext uri="{FF2B5EF4-FFF2-40B4-BE49-F238E27FC236}">
                <a16:creationId xmlns:a16="http://schemas.microsoft.com/office/drawing/2014/main" id="{4352771C-815C-2013-310B-10F948855118}"/>
              </a:ext>
            </a:extLst>
          </p:cNvPr>
          <p:cNvSpPr txBox="1">
            <a:spLocks/>
          </p:cNvSpPr>
          <p:nvPr/>
        </p:nvSpPr>
        <p:spPr>
          <a:xfrm>
            <a:off x="623400" y="8001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SemiBold"/>
              <a:buNone/>
              <a:defRPr sz="25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Calibri" panose="020F0502020204030204" pitchFamily="34" charset="0"/>
                <a:cs typeface="Calibri" panose="020F0502020204030204" pitchFamily="34" charset="0"/>
              </a:rPr>
              <a:t>ML Model Performance on Existing Dataset</a:t>
            </a:r>
          </a:p>
        </p:txBody>
      </p:sp>
      <p:graphicFrame>
        <p:nvGraphicFramePr>
          <p:cNvPr id="5" name="Google Shape;115;p17">
            <a:extLst>
              <a:ext uri="{FF2B5EF4-FFF2-40B4-BE49-F238E27FC236}">
                <a16:creationId xmlns:a16="http://schemas.microsoft.com/office/drawing/2014/main" id="{E2ED1E67-1C90-F270-FF30-C98AD8E3A8E3}"/>
              </a:ext>
            </a:extLst>
          </p:cNvPr>
          <p:cNvGraphicFramePr/>
          <p:nvPr>
            <p:extLst>
              <p:ext uri="{D42A27DB-BD31-4B8C-83A1-F6EECF244321}">
                <p14:modId xmlns:p14="http://schemas.microsoft.com/office/powerpoint/2010/main" val="1191005049"/>
              </p:ext>
            </p:extLst>
          </p:nvPr>
        </p:nvGraphicFramePr>
        <p:xfrm>
          <a:off x="327660" y="743032"/>
          <a:ext cx="8473465" cy="3565890"/>
        </p:xfrm>
        <a:graphic>
          <a:graphicData uri="http://schemas.openxmlformats.org/drawingml/2006/table">
            <a:tbl>
              <a:tblPr>
                <a:noFill/>
              </a:tblPr>
              <a:tblGrid>
                <a:gridCol w="1706865">
                  <a:extLst>
                    <a:ext uri="{9D8B030D-6E8A-4147-A177-3AD203B41FA5}">
                      <a16:colId xmlns:a16="http://schemas.microsoft.com/office/drawing/2014/main" val="20000"/>
                    </a:ext>
                  </a:extLst>
                </a:gridCol>
                <a:gridCol w="1691650">
                  <a:extLst>
                    <a:ext uri="{9D8B030D-6E8A-4147-A177-3AD203B41FA5}">
                      <a16:colId xmlns:a16="http://schemas.microsoft.com/office/drawing/2014/main" val="20001"/>
                    </a:ext>
                  </a:extLst>
                </a:gridCol>
                <a:gridCol w="1691650">
                  <a:extLst>
                    <a:ext uri="{9D8B030D-6E8A-4147-A177-3AD203B41FA5}">
                      <a16:colId xmlns:a16="http://schemas.microsoft.com/office/drawing/2014/main" val="20002"/>
                    </a:ext>
                  </a:extLst>
                </a:gridCol>
                <a:gridCol w="1691650">
                  <a:extLst>
                    <a:ext uri="{9D8B030D-6E8A-4147-A177-3AD203B41FA5}">
                      <a16:colId xmlns:a16="http://schemas.microsoft.com/office/drawing/2014/main" val="20003"/>
                    </a:ext>
                  </a:extLst>
                </a:gridCol>
                <a:gridCol w="1691650">
                  <a:extLst>
                    <a:ext uri="{9D8B030D-6E8A-4147-A177-3AD203B41FA5}">
                      <a16:colId xmlns:a16="http://schemas.microsoft.com/office/drawing/2014/main" val="20004"/>
                    </a:ext>
                  </a:extLst>
                </a:gridCol>
              </a:tblGrid>
              <a:tr h="396200">
                <a:tc>
                  <a:txBody>
                    <a:bodyPr/>
                    <a:lstStyle/>
                    <a:p>
                      <a:pPr marL="0" lvl="0" indent="0" algn="ctr" rtl="0">
                        <a:spcBef>
                          <a:spcPts val="0"/>
                        </a:spcBef>
                        <a:spcAft>
                          <a:spcPts val="0"/>
                        </a:spcAft>
                        <a:buNone/>
                      </a:pPr>
                      <a:r>
                        <a:rPr lang="en" b="1"/>
                        <a:t>Model</a:t>
                      </a:r>
                      <a:endParaRPr b="1"/>
                    </a:p>
                  </a:txBody>
                  <a:tcPr marL="91425" marR="91425" marT="91425" marB="91425" anchor="ctr"/>
                </a:tc>
                <a:tc>
                  <a:txBody>
                    <a:bodyPr/>
                    <a:lstStyle/>
                    <a:p>
                      <a:pPr marL="0" lvl="0" indent="0" algn="ctr" rtl="0">
                        <a:spcBef>
                          <a:spcPts val="0"/>
                        </a:spcBef>
                        <a:spcAft>
                          <a:spcPts val="0"/>
                        </a:spcAft>
                        <a:buNone/>
                      </a:pPr>
                      <a:r>
                        <a:rPr lang="en" b="1"/>
                        <a:t>Class</a:t>
                      </a:r>
                      <a:endParaRPr b="1"/>
                    </a:p>
                  </a:txBody>
                  <a:tcPr marL="91425" marR="91425" marT="91425" marB="91425" anchor="ctr"/>
                </a:tc>
                <a:tc>
                  <a:txBody>
                    <a:bodyPr/>
                    <a:lstStyle/>
                    <a:p>
                      <a:pPr marL="0" lvl="0" indent="0" algn="ctr" rtl="0">
                        <a:spcBef>
                          <a:spcPts val="0"/>
                        </a:spcBef>
                        <a:spcAft>
                          <a:spcPts val="0"/>
                        </a:spcAft>
                        <a:buNone/>
                      </a:pPr>
                      <a:r>
                        <a:rPr lang="en" b="1" dirty="0"/>
                        <a:t>Precision</a:t>
                      </a:r>
                      <a:endParaRPr b="1" dirty="0"/>
                    </a:p>
                  </a:txBody>
                  <a:tcPr marL="91425" marR="91425" marT="91425" marB="91425" anchor="ctr"/>
                </a:tc>
                <a:tc>
                  <a:txBody>
                    <a:bodyPr/>
                    <a:lstStyle/>
                    <a:p>
                      <a:pPr marL="0" lvl="0" indent="0" algn="ctr" rtl="0">
                        <a:spcBef>
                          <a:spcPts val="0"/>
                        </a:spcBef>
                        <a:spcAft>
                          <a:spcPts val="0"/>
                        </a:spcAft>
                        <a:buNone/>
                      </a:pPr>
                      <a:r>
                        <a:rPr lang="en" b="1"/>
                        <a:t>Recall</a:t>
                      </a:r>
                      <a:endParaRPr b="1"/>
                    </a:p>
                  </a:txBody>
                  <a:tcPr marL="91425" marR="91425" marT="91425" marB="91425" anchor="ctr"/>
                </a:tc>
                <a:tc>
                  <a:txBody>
                    <a:bodyPr/>
                    <a:lstStyle/>
                    <a:p>
                      <a:pPr marL="0" lvl="0" indent="0" algn="ctr" rtl="0">
                        <a:spcBef>
                          <a:spcPts val="0"/>
                        </a:spcBef>
                        <a:spcAft>
                          <a:spcPts val="0"/>
                        </a:spcAft>
                        <a:buNone/>
                      </a:pPr>
                      <a:r>
                        <a:rPr lang="en" b="1"/>
                        <a:t>F1 Score</a:t>
                      </a:r>
                      <a:endParaRPr b="1"/>
                    </a:p>
                  </a:txBody>
                  <a:tcPr marL="91425" marR="91425" marT="91425" marB="91425" anchor="ctr"/>
                </a:tc>
                <a:extLst>
                  <a:ext uri="{0D108BD9-81ED-4DB2-BD59-A6C34878D82A}">
                    <a16:rowId xmlns:a16="http://schemas.microsoft.com/office/drawing/2014/main" val="10000"/>
                  </a:ext>
                </a:extLst>
              </a:tr>
              <a:tr h="396200">
                <a:tc rowSpan="4">
                  <a:txBody>
                    <a:bodyPr/>
                    <a:lstStyle/>
                    <a:p>
                      <a:pPr marL="0" lvl="0" indent="0" algn="ctr" rtl="0">
                        <a:spcBef>
                          <a:spcPts val="0"/>
                        </a:spcBef>
                        <a:spcAft>
                          <a:spcPts val="0"/>
                        </a:spcAft>
                        <a:buNone/>
                      </a:pPr>
                      <a:r>
                        <a:rPr lang="en-US" dirty="0" err="1"/>
                        <a:t>XGBoost</a:t>
                      </a:r>
                      <a:r>
                        <a:rPr lang="en-US" dirty="0"/>
                        <a:t> Classifier</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extLst>
                  <a:ext uri="{0D108BD9-81ED-4DB2-BD59-A6C34878D82A}">
                    <a16:rowId xmlns:a16="http://schemas.microsoft.com/office/drawing/2014/main" val="10001"/>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extLst>
                  <a:ext uri="{0D108BD9-81ED-4DB2-BD59-A6C34878D82A}">
                    <a16:rowId xmlns:a16="http://schemas.microsoft.com/office/drawing/2014/main" val="10002"/>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0.92</a:t>
                      </a:r>
                      <a:endParaRPr dirty="0"/>
                    </a:p>
                  </a:txBody>
                  <a:tcPr marL="91425" marR="91425" marT="91425" marB="91425" anchor="ctr"/>
                </a:tc>
                <a:tc>
                  <a:txBody>
                    <a:bodyPr/>
                    <a:lstStyle/>
                    <a:p>
                      <a:pPr marL="0" lvl="0" indent="0" algn="ctr" rtl="0">
                        <a:spcBef>
                          <a:spcPts val="0"/>
                        </a:spcBef>
                        <a:spcAft>
                          <a:spcPts val="0"/>
                        </a:spcAft>
                        <a:buNone/>
                      </a:pPr>
                      <a:r>
                        <a:rPr lang="en-US" dirty="0"/>
                        <a:t>0.94</a:t>
                      </a:r>
                      <a:endParaRPr dirty="0"/>
                    </a:p>
                  </a:txBody>
                  <a:tcPr marL="91425" marR="91425" marT="91425" marB="91425" anchor="ctr"/>
                </a:tc>
                <a:extLst>
                  <a:ext uri="{0D108BD9-81ED-4DB2-BD59-A6C34878D82A}">
                    <a16:rowId xmlns:a16="http://schemas.microsoft.com/office/drawing/2014/main" val="2290473886"/>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0.91</a:t>
                      </a:r>
                      <a:endParaRPr dirty="0"/>
                    </a:p>
                  </a:txBody>
                  <a:tcPr marL="91425" marR="91425" marT="91425" marB="91425" anchor="ctr"/>
                </a:tc>
                <a:tc>
                  <a:txBody>
                    <a:bodyPr/>
                    <a:lstStyle/>
                    <a:p>
                      <a:pPr marL="0" lvl="0" indent="0" algn="ctr" rtl="0">
                        <a:spcBef>
                          <a:spcPts val="0"/>
                        </a:spcBef>
                        <a:spcAft>
                          <a:spcPts val="0"/>
                        </a:spcAft>
                        <a:buNone/>
                      </a:pPr>
                      <a:r>
                        <a:rPr lang="en-US" dirty="0"/>
                        <a:t>0.83</a:t>
                      </a:r>
                      <a:endParaRPr dirty="0"/>
                    </a:p>
                  </a:txBody>
                  <a:tcPr marL="91425" marR="91425" marT="91425" marB="91425" anchor="ctr"/>
                </a:tc>
                <a:tc>
                  <a:txBody>
                    <a:bodyPr/>
                    <a:lstStyle/>
                    <a:p>
                      <a:pPr marL="0" lvl="0" indent="0" algn="ctr" rtl="0">
                        <a:spcBef>
                          <a:spcPts val="0"/>
                        </a:spcBef>
                        <a:spcAft>
                          <a:spcPts val="0"/>
                        </a:spcAft>
                        <a:buNone/>
                      </a:pPr>
                      <a:r>
                        <a:rPr lang="en-US" dirty="0"/>
                        <a:t>0.87</a:t>
                      </a:r>
                      <a:endParaRPr dirty="0"/>
                    </a:p>
                  </a:txBody>
                  <a:tcPr marL="91425" marR="91425" marT="91425" marB="91425" anchor="ctr"/>
                </a:tc>
                <a:extLst>
                  <a:ext uri="{0D108BD9-81ED-4DB2-BD59-A6C34878D82A}">
                    <a16:rowId xmlns:a16="http://schemas.microsoft.com/office/drawing/2014/main" val="936909898"/>
                  </a:ext>
                </a:extLst>
              </a:tr>
              <a:tr h="396200">
                <a:tc rowSpan="4">
                  <a:txBody>
                    <a:bodyPr/>
                    <a:lstStyle/>
                    <a:p>
                      <a:pPr marL="0" lvl="0" indent="0" algn="ctr" rtl="0">
                        <a:spcBef>
                          <a:spcPts val="0"/>
                        </a:spcBef>
                        <a:spcAft>
                          <a:spcPts val="0"/>
                        </a:spcAft>
                        <a:buNone/>
                      </a:pPr>
                      <a:r>
                        <a:rPr lang="en-US" dirty="0"/>
                        <a:t>Light GBM Classifier</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0398</a:t>
                      </a:r>
                      <a:endParaRPr dirty="0"/>
                    </a:p>
                  </a:txBody>
                  <a:tcPr marL="91425" marR="91425" marT="91425" marB="91425" anchor="ctr"/>
                </a:tc>
                <a:extLst>
                  <a:ext uri="{0D108BD9-81ED-4DB2-BD59-A6C34878D82A}">
                    <a16:rowId xmlns:a16="http://schemas.microsoft.com/office/drawing/2014/main" val="10003"/>
                  </a:ext>
                </a:extLst>
              </a:tr>
              <a:tr h="396200">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0.96</a:t>
                      </a:r>
                      <a:endParaRPr dirty="0"/>
                    </a:p>
                  </a:txBody>
                  <a:tcPr marL="91425" marR="91425" marT="91425" marB="91425" anchor="ctr"/>
                </a:tc>
                <a:tc>
                  <a:txBody>
                    <a:bodyPr/>
                    <a:lstStyle/>
                    <a:p>
                      <a:pPr marL="0" lvl="0" indent="0" algn="ctr" rtl="0">
                        <a:spcBef>
                          <a:spcPts val="0"/>
                        </a:spcBef>
                        <a:spcAft>
                          <a:spcPts val="0"/>
                        </a:spcAft>
                        <a:buNone/>
                      </a:pPr>
                      <a:r>
                        <a:rPr lang="en-US" dirty="0"/>
                        <a:t>0.99</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extLst>
                  <a:ext uri="{0D108BD9-81ED-4DB2-BD59-A6C34878D82A}">
                    <a16:rowId xmlns:a16="http://schemas.microsoft.com/office/drawing/2014/main" val="10004"/>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0.90</a:t>
                      </a:r>
                      <a:endParaRPr dirty="0"/>
                    </a:p>
                  </a:txBody>
                  <a:tcPr marL="91425" marR="91425" marT="91425" marB="91425" anchor="ctr"/>
                </a:tc>
                <a:tc>
                  <a:txBody>
                    <a:bodyPr/>
                    <a:lstStyle/>
                    <a:p>
                      <a:pPr marL="0" lvl="0" indent="0" algn="ctr" rtl="0">
                        <a:spcBef>
                          <a:spcPts val="0"/>
                        </a:spcBef>
                        <a:spcAft>
                          <a:spcPts val="0"/>
                        </a:spcAft>
                        <a:buNone/>
                      </a:pPr>
                      <a:r>
                        <a:rPr lang="en-US" dirty="0"/>
                        <a:t>0.93</a:t>
                      </a:r>
                      <a:endParaRPr dirty="0"/>
                    </a:p>
                  </a:txBody>
                  <a:tcPr marL="91425" marR="91425" marT="91425" marB="91425" anchor="ctr"/>
                </a:tc>
                <a:extLst>
                  <a:ext uri="{0D108BD9-81ED-4DB2-BD59-A6C34878D82A}">
                    <a16:rowId xmlns:a16="http://schemas.microsoft.com/office/drawing/2014/main" val="2237976110"/>
                  </a:ext>
                </a:extLst>
              </a:tr>
              <a:tr h="396200">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0.90</a:t>
                      </a:r>
                      <a:endParaRPr dirty="0"/>
                    </a:p>
                  </a:txBody>
                  <a:tcPr marL="91425" marR="91425" marT="91425" marB="91425" anchor="ctr"/>
                </a:tc>
                <a:tc>
                  <a:txBody>
                    <a:bodyPr/>
                    <a:lstStyle/>
                    <a:p>
                      <a:pPr marL="0" lvl="0" indent="0" algn="ctr" rtl="0">
                        <a:spcBef>
                          <a:spcPts val="0"/>
                        </a:spcBef>
                        <a:spcAft>
                          <a:spcPts val="0"/>
                        </a:spcAft>
                        <a:buNone/>
                      </a:pPr>
                      <a:r>
                        <a:rPr lang="en-US" dirty="0"/>
                        <a:t>0.83</a:t>
                      </a:r>
                      <a:endParaRPr dirty="0"/>
                    </a:p>
                  </a:txBody>
                  <a:tcPr marL="91425" marR="91425" marT="91425" marB="91425" anchor="ctr"/>
                </a:tc>
                <a:tc>
                  <a:txBody>
                    <a:bodyPr/>
                    <a:lstStyle/>
                    <a:p>
                      <a:pPr marL="0" lvl="0" indent="0" algn="ctr" rtl="0">
                        <a:spcBef>
                          <a:spcPts val="0"/>
                        </a:spcBef>
                        <a:spcAft>
                          <a:spcPts val="0"/>
                        </a:spcAft>
                        <a:buNone/>
                      </a:pPr>
                      <a:r>
                        <a:rPr lang="en-US" dirty="0"/>
                        <a:t>0.86</a:t>
                      </a:r>
                      <a:endParaRPr dirty="0"/>
                    </a:p>
                  </a:txBody>
                  <a:tcPr marL="91425" marR="91425" marT="91425" marB="91425" anchor="ctr"/>
                </a:tc>
                <a:extLst>
                  <a:ext uri="{0D108BD9-81ED-4DB2-BD59-A6C34878D82A}">
                    <a16:rowId xmlns:a16="http://schemas.microsoft.com/office/drawing/2014/main" val="700516039"/>
                  </a:ext>
                </a:extLst>
              </a:tr>
            </a:tbl>
          </a:graphicData>
        </a:graphic>
      </p:graphicFrame>
      <p:sp>
        <p:nvSpPr>
          <p:cNvPr id="6" name="Google Shape;116;p17">
            <a:extLst>
              <a:ext uri="{FF2B5EF4-FFF2-40B4-BE49-F238E27FC236}">
                <a16:creationId xmlns:a16="http://schemas.microsoft.com/office/drawing/2014/main" id="{99034291-5BB1-D237-AFF4-3571C5A90A11}"/>
              </a:ext>
            </a:extLst>
          </p:cNvPr>
          <p:cNvSpPr/>
          <p:nvPr/>
        </p:nvSpPr>
        <p:spPr>
          <a:xfrm>
            <a:off x="-76200" y="7058350"/>
            <a:ext cx="9144000" cy="246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82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4" name="Google Shape;114;p17">
            <a:extLst>
              <a:ext uri="{FF2B5EF4-FFF2-40B4-BE49-F238E27FC236}">
                <a16:creationId xmlns:a16="http://schemas.microsoft.com/office/drawing/2014/main" id="{4352771C-815C-2013-310B-10F948855118}"/>
              </a:ext>
            </a:extLst>
          </p:cNvPr>
          <p:cNvSpPr txBox="1">
            <a:spLocks/>
          </p:cNvSpPr>
          <p:nvPr/>
        </p:nvSpPr>
        <p:spPr>
          <a:xfrm>
            <a:off x="623400" y="8001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Montserrat SemiBold"/>
              <a:buNone/>
              <a:defRPr sz="25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Calibri" panose="020F0502020204030204" pitchFamily="34" charset="0"/>
                <a:cs typeface="Calibri" panose="020F0502020204030204" pitchFamily="34" charset="0"/>
              </a:rPr>
              <a:t>ML Model Performance on Existing Dataset</a:t>
            </a:r>
          </a:p>
        </p:txBody>
      </p:sp>
      <p:graphicFrame>
        <p:nvGraphicFramePr>
          <p:cNvPr id="5" name="Google Shape;115;p17">
            <a:extLst>
              <a:ext uri="{FF2B5EF4-FFF2-40B4-BE49-F238E27FC236}">
                <a16:creationId xmlns:a16="http://schemas.microsoft.com/office/drawing/2014/main" id="{E2ED1E67-1C90-F270-FF30-C98AD8E3A8E3}"/>
              </a:ext>
            </a:extLst>
          </p:cNvPr>
          <p:cNvGraphicFramePr/>
          <p:nvPr>
            <p:extLst>
              <p:ext uri="{D42A27DB-BD31-4B8C-83A1-F6EECF244321}">
                <p14:modId xmlns:p14="http://schemas.microsoft.com/office/powerpoint/2010/main" val="82983708"/>
              </p:ext>
            </p:extLst>
          </p:nvPr>
        </p:nvGraphicFramePr>
        <p:xfrm>
          <a:off x="327660" y="743032"/>
          <a:ext cx="8473465" cy="1981050"/>
        </p:xfrm>
        <a:graphic>
          <a:graphicData uri="http://schemas.openxmlformats.org/drawingml/2006/table">
            <a:tbl>
              <a:tblPr>
                <a:noFill/>
              </a:tblPr>
              <a:tblGrid>
                <a:gridCol w="1706865">
                  <a:extLst>
                    <a:ext uri="{9D8B030D-6E8A-4147-A177-3AD203B41FA5}">
                      <a16:colId xmlns:a16="http://schemas.microsoft.com/office/drawing/2014/main" val="20000"/>
                    </a:ext>
                  </a:extLst>
                </a:gridCol>
                <a:gridCol w="1691650">
                  <a:extLst>
                    <a:ext uri="{9D8B030D-6E8A-4147-A177-3AD203B41FA5}">
                      <a16:colId xmlns:a16="http://schemas.microsoft.com/office/drawing/2014/main" val="20001"/>
                    </a:ext>
                  </a:extLst>
                </a:gridCol>
                <a:gridCol w="1691650">
                  <a:extLst>
                    <a:ext uri="{9D8B030D-6E8A-4147-A177-3AD203B41FA5}">
                      <a16:colId xmlns:a16="http://schemas.microsoft.com/office/drawing/2014/main" val="20002"/>
                    </a:ext>
                  </a:extLst>
                </a:gridCol>
                <a:gridCol w="1691650">
                  <a:extLst>
                    <a:ext uri="{9D8B030D-6E8A-4147-A177-3AD203B41FA5}">
                      <a16:colId xmlns:a16="http://schemas.microsoft.com/office/drawing/2014/main" val="20003"/>
                    </a:ext>
                  </a:extLst>
                </a:gridCol>
                <a:gridCol w="1691650">
                  <a:extLst>
                    <a:ext uri="{9D8B030D-6E8A-4147-A177-3AD203B41FA5}">
                      <a16:colId xmlns:a16="http://schemas.microsoft.com/office/drawing/2014/main" val="20004"/>
                    </a:ext>
                  </a:extLst>
                </a:gridCol>
              </a:tblGrid>
              <a:tr h="380783">
                <a:tc>
                  <a:txBody>
                    <a:bodyPr/>
                    <a:lstStyle/>
                    <a:p>
                      <a:pPr marL="0" lvl="0" indent="0" algn="ctr" rtl="0">
                        <a:spcBef>
                          <a:spcPts val="0"/>
                        </a:spcBef>
                        <a:spcAft>
                          <a:spcPts val="0"/>
                        </a:spcAft>
                        <a:buNone/>
                      </a:pPr>
                      <a:r>
                        <a:rPr lang="en" b="1"/>
                        <a:t>Model</a:t>
                      </a:r>
                      <a:endParaRPr b="1"/>
                    </a:p>
                  </a:txBody>
                  <a:tcPr marL="91425" marR="91425" marT="91425" marB="91425" anchor="ctr"/>
                </a:tc>
                <a:tc>
                  <a:txBody>
                    <a:bodyPr/>
                    <a:lstStyle/>
                    <a:p>
                      <a:pPr marL="0" lvl="0" indent="0" algn="ctr" rtl="0">
                        <a:spcBef>
                          <a:spcPts val="0"/>
                        </a:spcBef>
                        <a:spcAft>
                          <a:spcPts val="0"/>
                        </a:spcAft>
                        <a:buNone/>
                      </a:pPr>
                      <a:r>
                        <a:rPr lang="en" b="1"/>
                        <a:t>Class</a:t>
                      </a:r>
                      <a:endParaRPr b="1"/>
                    </a:p>
                  </a:txBody>
                  <a:tcPr marL="91425" marR="91425" marT="91425" marB="91425" anchor="ctr"/>
                </a:tc>
                <a:tc>
                  <a:txBody>
                    <a:bodyPr/>
                    <a:lstStyle/>
                    <a:p>
                      <a:pPr marL="0" lvl="0" indent="0" algn="ctr" rtl="0">
                        <a:spcBef>
                          <a:spcPts val="0"/>
                        </a:spcBef>
                        <a:spcAft>
                          <a:spcPts val="0"/>
                        </a:spcAft>
                        <a:buNone/>
                      </a:pPr>
                      <a:r>
                        <a:rPr lang="en" b="1" dirty="0"/>
                        <a:t>Precision</a:t>
                      </a:r>
                      <a:endParaRPr b="1" dirty="0"/>
                    </a:p>
                  </a:txBody>
                  <a:tcPr marL="91425" marR="91425" marT="91425" marB="91425" anchor="ctr"/>
                </a:tc>
                <a:tc>
                  <a:txBody>
                    <a:bodyPr/>
                    <a:lstStyle/>
                    <a:p>
                      <a:pPr marL="0" lvl="0" indent="0" algn="ctr" rtl="0">
                        <a:spcBef>
                          <a:spcPts val="0"/>
                        </a:spcBef>
                        <a:spcAft>
                          <a:spcPts val="0"/>
                        </a:spcAft>
                        <a:buNone/>
                      </a:pPr>
                      <a:r>
                        <a:rPr lang="en" b="1"/>
                        <a:t>Recall</a:t>
                      </a:r>
                      <a:endParaRPr b="1"/>
                    </a:p>
                  </a:txBody>
                  <a:tcPr marL="91425" marR="91425" marT="91425" marB="91425" anchor="ctr"/>
                </a:tc>
                <a:tc>
                  <a:txBody>
                    <a:bodyPr/>
                    <a:lstStyle/>
                    <a:p>
                      <a:pPr marL="0" lvl="0" indent="0" algn="ctr" rtl="0">
                        <a:spcBef>
                          <a:spcPts val="0"/>
                        </a:spcBef>
                        <a:spcAft>
                          <a:spcPts val="0"/>
                        </a:spcAft>
                        <a:buNone/>
                      </a:pPr>
                      <a:r>
                        <a:rPr lang="en" b="1"/>
                        <a:t>F1 Score</a:t>
                      </a:r>
                      <a:endParaRPr b="1"/>
                    </a:p>
                  </a:txBody>
                  <a:tcPr marL="91425" marR="91425" marT="91425" marB="91425" anchor="ctr"/>
                </a:tc>
                <a:extLst>
                  <a:ext uri="{0D108BD9-81ED-4DB2-BD59-A6C34878D82A}">
                    <a16:rowId xmlns:a16="http://schemas.microsoft.com/office/drawing/2014/main" val="10000"/>
                  </a:ext>
                </a:extLst>
              </a:tr>
              <a:tr h="380783">
                <a:tc rowSpan="4">
                  <a:txBody>
                    <a:bodyPr/>
                    <a:lstStyle/>
                    <a:p>
                      <a:pPr marL="0" lvl="0" indent="0" algn="ctr" rtl="0">
                        <a:spcBef>
                          <a:spcPts val="0"/>
                        </a:spcBef>
                        <a:spcAft>
                          <a:spcPts val="0"/>
                        </a:spcAft>
                        <a:buNone/>
                      </a:pPr>
                      <a:r>
                        <a:rPr lang="en-US" dirty="0"/>
                        <a:t>Multilayer </a:t>
                      </a:r>
                      <a:r>
                        <a:rPr lang="en-US" dirty="0" err="1"/>
                        <a:t>Perceptrons</a:t>
                      </a:r>
                      <a:endParaRPr dirty="0"/>
                    </a:p>
                  </a:txBody>
                  <a:tcPr marL="91425" marR="91425" marT="91425" marB="91425" anchor="ctr"/>
                </a:tc>
                <a:tc>
                  <a:txBody>
                    <a:bodyPr/>
                    <a:lstStyle/>
                    <a:p>
                      <a:pPr marL="0" lvl="0" indent="0" algn="ctr" rtl="0">
                        <a:spcBef>
                          <a:spcPts val="0"/>
                        </a:spcBef>
                        <a:spcAft>
                          <a:spcPts val="0"/>
                        </a:spcAft>
                        <a:buNone/>
                      </a:pPr>
                      <a:r>
                        <a:rPr lang="en-US" dirty="0"/>
                        <a:t>Benign</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0.98</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extLst>
                  <a:ext uri="{0D108BD9-81ED-4DB2-BD59-A6C34878D82A}">
                    <a16:rowId xmlns:a16="http://schemas.microsoft.com/office/drawing/2014/main" val="10001"/>
                  </a:ext>
                </a:extLst>
              </a:tr>
              <a:tr h="380783">
                <a:tc vMerge="1">
                  <a:txBody>
                    <a:bodyPr/>
                    <a:lstStyle/>
                    <a:p>
                      <a:endParaRPr lang="en-US"/>
                    </a:p>
                  </a:txBody>
                  <a:tcPr/>
                </a:tc>
                <a:tc>
                  <a:txBody>
                    <a:bodyPr/>
                    <a:lstStyle/>
                    <a:p>
                      <a:pPr marL="0" lvl="0" indent="0" algn="ctr" rtl="0">
                        <a:spcBef>
                          <a:spcPts val="0"/>
                        </a:spcBef>
                        <a:spcAft>
                          <a:spcPts val="0"/>
                        </a:spcAft>
                        <a:buNone/>
                      </a:pPr>
                      <a:r>
                        <a:rPr lang="en-US" dirty="0"/>
                        <a:t>Defacement </a:t>
                      </a:r>
                      <a:endParaRPr dirty="0"/>
                    </a:p>
                  </a:txBody>
                  <a:tcPr marL="91425" marR="91425" marT="91425" marB="91425" anchor="ctr"/>
                </a:tc>
                <a:tc>
                  <a:txBody>
                    <a:bodyPr/>
                    <a:lstStyle/>
                    <a:p>
                      <a:pPr marL="0" lvl="0" indent="0" algn="ctr" rtl="0">
                        <a:spcBef>
                          <a:spcPts val="0"/>
                        </a:spcBef>
                        <a:spcAft>
                          <a:spcPts val="0"/>
                        </a:spcAft>
                        <a:buNone/>
                      </a:pPr>
                      <a:r>
                        <a:rPr lang="en-US" dirty="0"/>
                        <a:t>0.95</a:t>
                      </a:r>
                      <a:endParaRPr dirty="0"/>
                    </a:p>
                  </a:txBody>
                  <a:tcPr marL="91425" marR="91425" marT="91425" marB="91425" anchor="ctr"/>
                </a:tc>
                <a:tc>
                  <a:txBody>
                    <a:bodyPr/>
                    <a:lstStyle/>
                    <a:p>
                      <a:pPr marL="0" lvl="0" indent="0" algn="ctr" rtl="0">
                        <a:spcBef>
                          <a:spcPts val="0"/>
                        </a:spcBef>
                        <a:spcAft>
                          <a:spcPts val="0"/>
                        </a:spcAft>
                        <a:buNone/>
                      </a:pPr>
                      <a:r>
                        <a:rPr lang="en-US" dirty="0"/>
                        <a:t>0.97</a:t>
                      </a:r>
                      <a:endParaRPr dirty="0"/>
                    </a:p>
                  </a:txBody>
                  <a:tcPr marL="91425" marR="91425" marT="91425" marB="91425" anchor="ctr"/>
                </a:tc>
                <a:tc>
                  <a:txBody>
                    <a:bodyPr/>
                    <a:lstStyle/>
                    <a:p>
                      <a:pPr marL="0" lvl="0" indent="0" algn="ctr" rtl="0">
                        <a:spcBef>
                          <a:spcPts val="0"/>
                        </a:spcBef>
                        <a:spcAft>
                          <a:spcPts val="0"/>
                        </a:spcAft>
                        <a:buNone/>
                      </a:pPr>
                      <a:r>
                        <a:rPr lang="en-US" dirty="0"/>
                        <a:t>0.96</a:t>
                      </a:r>
                      <a:endParaRPr dirty="0"/>
                    </a:p>
                  </a:txBody>
                  <a:tcPr marL="91425" marR="91425" marT="91425" marB="91425" anchor="ctr"/>
                </a:tc>
                <a:extLst>
                  <a:ext uri="{0D108BD9-81ED-4DB2-BD59-A6C34878D82A}">
                    <a16:rowId xmlns:a16="http://schemas.microsoft.com/office/drawing/2014/main" val="10002"/>
                  </a:ext>
                </a:extLst>
              </a:tr>
              <a:tr h="380783">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Phishing </a:t>
                      </a:r>
                      <a:endParaRPr dirty="0"/>
                    </a:p>
                  </a:txBody>
                  <a:tcPr marL="91425" marR="91425" marT="91425" marB="91425" anchor="ctr"/>
                </a:tc>
                <a:tc>
                  <a:txBody>
                    <a:bodyPr/>
                    <a:lstStyle/>
                    <a:p>
                      <a:pPr marL="0" lvl="0" indent="0" algn="ctr" rtl="0">
                        <a:spcBef>
                          <a:spcPts val="0"/>
                        </a:spcBef>
                        <a:spcAft>
                          <a:spcPts val="0"/>
                        </a:spcAft>
                        <a:buNone/>
                      </a:pPr>
                      <a:r>
                        <a:rPr lang="en-US" dirty="0"/>
                        <a:t>0.94</a:t>
                      </a:r>
                      <a:endParaRPr dirty="0"/>
                    </a:p>
                  </a:txBody>
                  <a:tcPr marL="91425" marR="91425" marT="91425" marB="91425" anchor="ctr"/>
                </a:tc>
                <a:tc>
                  <a:txBody>
                    <a:bodyPr/>
                    <a:lstStyle/>
                    <a:p>
                      <a:pPr marL="0" lvl="0" indent="0" algn="ctr" rtl="0">
                        <a:spcBef>
                          <a:spcPts val="0"/>
                        </a:spcBef>
                        <a:spcAft>
                          <a:spcPts val="0"/>
                        </a:spcAft>
                        <a:buNone/>
                      </a:pPr>
                      <a:r>
                        <a:rPr lang="en-US" dirty="0"/>
                        <a:t>0.87</a:t>
                      </a:r>
                      <a:endParaRPr dirty="0"/>
                    </a:p>
                  </a:txBody>
                  <a:tcPr marL="91425" marR="91425" marT="91425" marB="91425" anchor="ctr"/>
                </a:tc>
                <a:tc>
                  <a:txBody>
                    <a:bodyPr/>
                    <a:lstStyle/>
                    <a:p>
                      <a:pPr marL="0" lvl="0" indent="0" algn="ctr" rtl="0">
                        <a:spcBef>
                          <a:spcPts val="0"/>
                        </a:spcBef>
                        <a:spcAft>
                          <a:spcPts val="0"/>
                        </a:spcAft>
                        <a:buNone/>
                      </a:pPr>
                      <a:r>
                        <a:rPr lang="en-US" dirty="0"/>
                        <a:t>0.90</a:t>
                      </a:r>
                      <a:endParaRPr dirty="0"/>
                    </a:p>
                  </a:txBody>
                  <a:tcPr marL="91425" marR="91425" marT="91425" marB="91425" anchor="ctr"/>
                </a:tc>
                <a:extLst>
                  <a:ext uri="{0D108BD9-81ED-4DB2-BD59-A6C34878D82A}">
                    <a16:rowId xmlns:a16="http://schemas.microsoft.com/office/drawing/2014/main" val="2290473886"/>
                  </a:ext>
                </a:extLst>
              </a:tr>
              <a:tr h="380783">
                <a:tc vMerge="1">
                  <a:txBody>
                    <a:bodyPr/>
                    <a:lstStyle/>
                    <a:p>
                      <a:pPr marL="0" lvl="0" indent="0" algn="ctr" rtl="0">
                        <a:spcBef>
                          <a:spcPts val="0"/>
                        </a:spcBef>
                        <a:spcAft>
                          <a:spcPts val="0"/>
                        </a:spcAft>
                        <a:buNone/>
                      </a:pPr>
                      <a:endParaRPr dirty="0"/>
                    </a:p>
                  </a:txBody>
                  <a:tcPr marL="91425" marR="91425" marT="91425" marB="91425" anchor="ctr"/>
                </a:tc>
                <a:tc>
                  <a:txBody>
                    <a:bodyPr/>
                    <a:lstStyle/>
                    <a:p>
                      <a:pPr marL="0" lvl="0" indent="0" algn="ctr" rtl="0">
                        <a:spcBef>
                          <a:spcPts val="0"/>
                        </a:spcBef>
                        <a:spcAft>
                          <a:spcPts val="0"/>
                        </a:spcAft>
                        <a:buNone/>
                      </a:pPr>
                      <a:r>
                        <a:rPr lang="en-US" dirty="0"/>
                        <a:t>Malware</a:t>
                      </a:r>
                      <a:endParaRPr dirty="0"/>
                    </a:p>
                  </a:txBody>
                  <a:tcPr marL="91425" marR="91425" marT="91425" marB="91425" anchor="ctr"/>
                </a:tc>
                <a:tc>
                  <a:txBody>
                    <a:bodyPr/>
                    <a:lstStyle/>
                    <a:p>
                      <a:pPr marL="0" lvl="0" indent="0" algn="ctr" rtl="0">
                        <a:spcBef>
                          <a:spcPts val="0"/>
                        </a:spcBef>
                        <a:spcAft>
                          <a:spcPts val="0"/>
                        </a:spcAft>
                        <a:buNone/>
                      </a:pPr>
                      <a:r>
                        <a:rPr lang="en-US" dirty="0"/>
                        <a:t>0.87</a:t>
                      </a:r>
                      <a:endParaRPr dirty="0"/>
                    </a:p>
                  </a:txBody>
                  <a:tcPr marL="91425" marR="91425" marT="91425" marB="91425" anchor="ctr"/>
                </a:tc>
                <a:tc>
                  <a:txBody>
                    <a:bodyPr/>
                    <a:lstStyle/>
                    <a:p>
                      <a:pPr marL="0" lvl="0" indent="0" algn="ctr" rtl="0">
                        <a:spcBef>
                          <a:spcPts val="0"/>
                        </a:spcBef>
                        <a:spcAft>
                          <a:spcPts val="0"/>
                        </a:spcAft>
                        <a:buNone/>
                      </a:pPr>
                      <a:r>
                        <a:rPr lang="en-US" dirty="0"/>
                        <a:t>0.82</a:t>
                      </a:r>
                      <a:endParaRPr dirty="0"/>
                    </a:p>
                  </a:txBody>
                  <a:tcPr marL="91425" marR="91425" marT="91425" marB="91425" anchor="ctr"/>
                </a:tc>
                <a:tc>
                  <a:txBody>
                    <a:bodyPr/>
                    <a:lstStyle/>
                    <a:p>
                      <a:pPr marL="0" lvl="0" indent="0" algn="ctr" rtl="0">
                        <a:spcBef>
                          <a:spcPts val="0"/>
                        </a:spcBef>
                        <a:spcAft>
                          <a:spcPts val="0"/>
                        </a:spcAft>
                        <a:buNone/>
                      </a:pPr>
                      <a:r>
                        <a:rPr lang="en-US" dirty="0"/>
                        <a:t>0.85</a:t>
                      </a:r>
                      <a:endParaRPr dirty="0"/>
                    </a:p>
                  </a:txBody>
                  <a:tcPr marL="91425" marR="91425" marT="91425" marB="91425" anchor="ctr"/>
                </a:tc>
                <a:extLst>
                  <a:ext uri="{0D108BD9-81ED-4DB2-BD59-A6C34878D82A}">
                    <a16:rowId xmlns:a16="http://schemas.microsoft.com/office/drawing/2014/main" val="936909898"/>
                  </a:ext>
                </a:extLst>
              </a:tr>
            </a:tbl>
          </a:graphicData>
        </a:graphic>
      </p:graphicFrame>
      <p:sp>
        <p:nvSpPr>
          <p:cNvPr id="6" name="Google Shape;116;p17">
            <a:extLst>
              <a:ext uri="{FF2B5EF4-FFF2-40B4-BE49-F238E27FC236}">
                <a16:creationId xmlns:a16="http://schemas.microsoft.com/office/drawing/2014/main" id="{99034291-5BB1-D237-AFF4-3571C5A90A11}"/>
              </a:ext>
            </a:extLst>
          </p:cNvPr>
          <p:cNvSpPr/>
          <p:nvPr/>
        </p:nvSpPr>
        <p:spPr>
          <a:xfrm>
            <a:off x="-76200" y="7058350"/>
            <a:ext cx="9144000" cy="246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4045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Rectangle 3">
            <a:extLst>
              <a:ext uri="{FF2B5EF4-FFF2-40B4-BE49-F238E27FC236}">
                <a16:creationId xmlns:a16="http://schemas.microsoft.com/office/drawing/2014/main" id="{54C5382F-7825-10DD-1E0C-2138F73D0D4A}"/>
              </a:ext>
            </a:extLst>
          </p:cNvPr>
          <p:cNvSpPr/>
          <p:nvPr/>
        </p:nvSpPr>
        <p:spPr>
          <a:xfrm>
            <a:off x="885825" y="602973"/>
            <a:ext cx="7472363" cy="4316615"/>
          </a:xfrm>
          <a:prstGeom prst="rect">
            <a:avLst/>
          </a:prstGeom>
          <a:solidFill>
            <a:srgbClr val="CC6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Google Shape;359;p36"/>
          <p:cNvSpPr txBox="1">
            <a:spLocks noGrp="1"/>
          </p:cNvSpPr>
          <p:nvPr>
            <p:ph type="title"/>
          </p:nvPr>
        </p:nvSpPr>
        <p:spPr>
          <a:xfrm>
            <a:off x="1687509" y="138184"/>
            <a:ext cx="5768981" cy="3790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AF7F3"/>
                </a:solidFill>
                <a:latin typeface="Calibri" panose="020F0502020204030204" pitchFamily="34" charset="0"/>
                <a:cs typeface="Calibri" panose="020F0502020204030204" pitchFamily="34" charset="0"/>
              </a:rPr>
              <a:t>Model Comparison</a:t>
            </a:r>
            <a:endParaRPr b="1" dirty="0">
              <a:solidFill>
                <a:srgbClr val="FAF7F3"/>
              </a:solidFill>
              <a:latin typeface="Calibri" panose="020F0502020204030204" pitchFamily="34" charset="0"/>
              <a:cs typeface="Calibri" panose="020F0502020204030204" pitchFamily="34" charset="0"/>
            </a:endParaRPr>
          </a:p>
        </p:txBody>
      </p:sp>
      <p:pic>
        <p:nvPicPr>
          <p:cNvPr id="7" name="Picture 6" descr="Chart, bar chart&#10;&#10;Description automatically generated">
            <a:extLst>
              <a:ext uri="{FF2B5EF4-FFF2-40B4-BE49-F238E27FC236}">
                <a16:creationId xmlns:a16="http://schemas.microsoft.com/office/drawing/2014/main" id="{0E9B2397-3218-3635-1B0E-C935A2AB2505}"/>
              </a:ext>
            </a:extLst>
          </p:cNvPr>
          <p:cNvPicPr>
            <a:picLocks noChangeAspect="1"/>
          </p:cNvPicPr>
          <p:nvPr/>
        </p:nvPicPr>
        <p:blipFill>
          <a:blip r:embed="rId3"/>
          <a:stretch>
            <a:fillRect/>
          </a:stretch>
        </p:blipFill>
        <p:spPr>
          <a:xfrm>
            <a:off x="1355844" y="602973"/>
            <a:ext cx="6432311" cy="43082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Rectangle 3">
            <a:extLst>
              <a:ext uri="{FF2B5EF4-FFF2-40B4-BE49-F238E27FC236}">
                <a16:creationId xmlns:a16="http://schemas.microsoft.com/office/drawing/2014/main" id="{54C5382F-7825-10DD-1E0C-2138F73D0D4A}"/>
              </a:ext>
            </a:extLst>
          </p:cNvPr>
          <p:cNvSpPr/>
          <p:nvPr/>
        </p:nvSpPr>
        <p:spPr>
          <a:xfrm>
            <a:off x="885825" y="602973"/>
            <a:ext cx="7472363" cy="4316615"/>
          </a:xfrm>
          <a:prstGeom prst="rect">
            <a:avLst/>
          </a:prstGeom>
          <a:solidFill>
            <a:srgbClr val="CC6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Google Shape;359;p36"/>
          <p:cNvSpPr txBox="1">
            <a:spLocks noGrp="1"/>
          </p:cNvSpPr>
          <p:nvPr>
            <p:ph type="title"/>
          </p:nvPr>
        </p:nvSpPr>
        <p:spPr>
          <a:xfrm>
            <a:off x="1687509" y="138184"/>
            <a:ext cx="5768981" cy="3790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AF7F3"/>
                </a:solidFill>
                <a:latin typeface="Calibri" panose="020F0502020204030204" pitchFamily="34" charset="0"/>
                <a:cs typeface="Calibri" panose="020F0502020204030204" pitchFamily="34" charset="0"/>
              </a:rPr>
              <a:t>Model Comparison</a:t>
            </a:r>
            <a:endParaRPr b="1" dirty="0">
              <a:solidFill>
                <a:srgbClr val="FAF7F3"/>
              </a:solidFill>
              <a:latin typeface="Calibri" panose="020F0502020204030204" pitchFamily="34" charset="0"/>
              <a:cs typeface="Calibri" panose="020F0502020204030204" pitchFamily="34" charset="0"/>
            </a:endParaRPr>
          </a:p>
        </p:txBody>
      </p:sp>
      <p:pic>
        <p:nvPicPr>
          <p:cNvPr id="7" name="Picture 6" descr="Chart, bar chart&#10;&#10;Description automatically generated">
            <a:extLst>
              <a:ext uri="{FF2B5EF4-FFF2-40B4-BE49-F238E27FC236}">
                <a16:creationId xmlns:a16="http://schemas.microsoft.com/office/drawing/2014/main" id="{0E9B2397-3218-3635-1B0E-C935A2AB2505}"/>
              </a:ext>
            </a:extLst>
          </p:cNvPr>
          <p:cNvPicPr>
            <a:picLocks noChangeAspect="1"/>
          </p:cNvPicPr>
          <p:nvPr/>
        </p:nvPicPr>
        <p:blipFill>
          <a:blip r:embed="rId3"/>
          <a:stretch>
            <a:fillRect/>
          </a:stretch>
        </p:blipFill>
        <p:spPr>
          <a:xfrm>
            <a:off x="1355844" y="602973"/>
            <a:ext cx="6432311" cy="4308245"/>
          </a:xfrm>
          <a:prstGeom prst="rect">
            <a:avLst/>
          </a:prstGeom>
        </p:spPr>
      </p:pic>
      <p:pic>
        <p:nvPicPr>
          <p:cNvPr id="3" name="Picture 2" descr="Chart, bar chart&#10;&#10;Description automatically generated">
            <a:extLst>
              <a:ext uri="{FF2B5EF4-FFF2-40B4-BE49-F238E27FC236}">
                <a16:creationId xmlns:a16="http://schemas.microsoft.com/office/drawing/2014/main" id="{0F6D13DF-8B58-7658-02DB-9284D008A692}"/>
              </a:ext>
            </a:extLst>
          </p:cNvPr>
          <p:cNvPicPr>
            <a:picLocks noChangeAspect="1"/>
          </p:cNvPicPr>
          <p:nvPr/>
        </p:nvPicPr>
        <p:blipFill>
          <a:blip r:embed="rId4"/>
          <a:stretch>
            <a:fillRect/>
          </a:stretch>
        </p:blipFill>
        <p:spPr>
          <a:xfrm>
            <a:off x="1355844" y="594603"/>
            <a:ext cx="6432311" cy="4308245"/>
          </a:xfrm>
          <a:prstGeom prst="rect">
            <a:avLst/>
          </a:prstGeom>
        </p:spPr>
      </p:pic>
    </p:spTree>
    <p:extLst>
      <p:ext uri="{BB962C8B-B14F-4D97-AF65-F5344CB8AC3E}">
        <p14:creationId xmlns:p14="http://schemas.microsoft.com/office/powerpoint/2010/main" val="9958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729050" y="597484"/>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Future Work</a:t>
            </a:r>
            <a:endParaRPr b="1" dirty="0">
              <a:solidFill>
                <a:schemeClr val="accent3"/>
              </a:solidFill>
              <a:latin typeface="Calibri" panose="020F0502020204030204" pitchFamily="34" charset="0"/>
              <a:cs typeface="Calibri" panose="020F0502020204030204" pitchFamily="34" charset="0"/>
            </a:endParaRPr>
          </a:p>
        </p:txBody>
      </p:sp>
      <p:sp>
        <p:nvSpPr>
          <p:cNvPr id="373" name="Google Shape;373;p38"/>
          <p:cNvSpPr txBox="1">
            <a:spLocks noGrp="1"/>
          </p:cNvSpPr>
          <p:nvPr>
            <p:ph type="body" idx="1"/>
          </p:nvPr>
        </p:nvSpPr>
        <p:spPr>
          <a:xfrm>
            <a:off x="729050" y="1438551"/>
            <a:ext cx="6509400" cy="3230700"/>
          </a:xfrm>
          <a:prstGeom prst="rect">
            <a:avLst/>
          </a:prstGeom>
        </p:spPr>
        <p:txBody>
          <a:bodyPr spcFirstLastPara="1" wrap="square" lIns="91425" tIns="91425" rIns="91425" bIns="91425" anchor="t" anchorCtr="0">
            <a:noAutofit/>
          </a:bodyPr>
          <a:lstStyle/>
          <a:p>
            <a:r>
              <a:rPr lang="en-US" dirty="0">
                <a:solidFill>
                  <a:schemeClr val="tx1">
                    <a:lumMod val="50000"/>
                  </a:schemeClr>
                </a:solidFill>
                <a:latin typeface="Calibri" panose="020F0502020204030204" pitchFamily="34" charset="0"/>
                <a:cs typeface="Calibri" panose="020F0502020204030204" pitchFamily="34" charset="0"/>
              </a:rPr>
              <a:t>The </a:t>
            </a:r>
            <a:r>
              <a:rPr lang="en-US" b="0" i="0" dirty="0">
                <a:solidFill>
                  <a:schemeClr val="tx1">
                    <a:lumMod val="50000"/>
                  </a:schemeClr>
                </a:solidFill>
                <a:effectLst/>
                <a:latin typeface="Calibri" panose="020F0502020204030204" pitchFamily="34" charset="0"/>
                <a:cs typeface="Calibri" panose="020F0502020204030204" pitchFamily="34" charset="0"/>
              </a:rPr>
              <a:t>model can be deployed and used in the real world. </a:t>
            </a:r>
            <a:r>
              <a:rPr lang="en-US" dirty="0">
                <a:solidFill>
                  <a:schemeClr val="tx1">
                    <a:lumMod val="50000"/>
                  </a:schemeClr>
                </a:solidFill>
                <a:latin typeface="Calibri" panose="020F0502020204030204" pitchFamily="34" charset="0"/>
                <a:cs typeface="Calibri" panose="020F0502020204030204" pitchFamily="34" charset="0"/>
              </a:rPr>
              <a:t>A </a:t>
            </a:r>
            <a:r>
              <a:rPr lang="en-US" b="0" i="0" dirty="0">
                <a:solidFill>
                  <a:schemeClr val="tx1">
                    <a:lumMod val="50000"/>
                  </a:schemeClr>
                </a:solidFill>
                <a:effectLst/>
                <a:latin typeface="Calibri" panose="020F0502020204030204" pitchFamily="34" charset="0"/>
                <a:cs typeface="Calibri" panose="020F0502020204030204" pitchFamily="34" charset="0"/>
              </a:rPr>
              <a:t>system that can detect phishing websites in real-time can be built. </a:t>
            </a:r>
          </a:p>
          <a:p>
            <a:pPr marL="139700" indent="0">
              <a:buNone/>
            </a:pPr>
            <a:endParaRPr lang="en-US" dirty="0">
              <a:solidFill>
                <a:schemeClr val="tx1">
                  <a:lumMod val="50000"/>
                </a:schemeClr>
              </a:solidFill>
              <a:latin typeface="Calibri" panose="020F0502020204030204" pitchFamily="34" charset="0"/>
              <a:cs typeface="Calibri" panose="020F0502020204030204" pitchFamily="34" charset="0"/>
            </a:endParaRPr>
          </a:p>
          <a:p>
            <a:r>
              <a:rPr lang="en-US" b="0" i="0" dirty="0">
                <a:solidFill>
                  <a:schemeClr val="tx1">
                    <a:lumMod val="50000"/>
                  </a:schemeClr>
                </a:solidFill>
                <a:effectLst/>
                <a:latin typeface="Calibri" panose="020F0502020204030204" pitchFamily="34" charset="0"/>
                <a:cs typeface="Calibri" panose="020F0502020204030204" pitchFamily="34" charset="0"/>
              </a:rPr>
              <a:t>The model can be integrate</a:t>
            </a:r>
            <a:r>
              <a:rPr lang="en-US" dirty="0">
                <a:solidFill>
                  <a:schemeClr val="tx1">
                    <a:lumMod val="50000"/>
                  </a:schemeClr>
                </a:solidFill>
                <a:latin typeface="Calibri" panose="020F0502020204030204" pitchFamily="34" charset="0"/>
                <a:cs typeface="Calibri" panose="020F0502020204030204" pitchFamily="34" charset="0"/>
              </a:rPr>
              <a:t>d </a:t>
            </a:r>
            <a:r>
              <a:rPr lang="en-US" b="0" i="0" dirty="0">
                <a:solidFill>
                  <a:schemeClr val="tx1">
                    <a:lumMod val="50000"/>
                  </a:schemeClr>
                </a:solidFill>
                <a:effectLst/>
                <a:latin typeface="Calibri" panose="020F0502020204030204" pitchFamily="34" charset="0"/>
                <a:cs typeface="Calibri" panose="020F0502020204030204" pitchFamily="34" charset="0"/>
              </a:rPr>
              <a:t>with other security tools and services.</a:t>
            </a:r>
          </a:p>
          <a:p>
            <a:pPr marL="139700" indent="0" algn="l">
              <a:buNone/>
            </a:pPr>
            <a:endParaRPr lang="en-US"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8656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3"/>
          <p:cNvSpPr txBox="1">
            <a:spLocks noGrp="1"/>
          </p:cNvSpPr>
          <p:nvPr>
            <p:ph type="title"/>
          </p:nvPr>
        </p:nvSpPr>
        <p:spPr>
          <a:xfrm>
            <a:off x="985550" y="704944"/>
            <a:ext cx="6367800" cy="257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rPr>
              <a:t>Thank you</a:t>
            </a:r>
            <a:endParaRPr b="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44"/>
        <p:cNvGrpSpPr/>
        <p:nvPr/>
      </p:nvGrpSpPr>
      <p:grpSpPr>
        <a:xfrm>
          <a:off x="0" y="0"/>
          <a:ext cx="0" cy="0"/>
          <a:chOff x="0" y="0"/>
          <a:chExt cx="0" cy="0"/>
        </a:xfrm>
      </p:grpSpPr>
      <p:sp>
        <p:nvSpPr>
          <p:cNvPr id="345" name="Google Shape;345;p34"/>
          <p:cNvSpPr txBox="1">
            <a:spLocks noGrp="1"/>
          </p:cNvSpPr>
          <p:nvPr>
            <p:ph type="title"/>
          </p:nvPr>
        </p:nvSpPr>
        <p:spPr>
          <a:xfrm>
            <a:off x="729050" y="596294"/>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Motivation</a:t>
            </a:r>
            <a:endParaRPr b="1" dirty="0">
              <a:solidFill>
                <a:schemeClr val="accent3"/>
              </a:solidFill>
              <a:latin typeface="Calibri" panose="020F0502020204030204" pitchFamily="34" charset="0"/>
              <a:cs typeface="Calibri" panose="020F0502020204030204" pitchFamily="34" charset="0"/>
            </a:endParaRPr>
          </a:p>
        </p:txBody>
      </p:sp>
      <p:sp>
        <p:nvSpPr>
          <p:cNvPr id="346" name="Google Shape;346;p34"/>
          <p:cNvSpPr txBox="1">
            <a:spLocks noGrp="1"/>
          </p:cNvSpPr>
          <p:nvPr>
            <p:ph type="body" idx="1"/>
          </p:nvPr>
        </p:nvSpPr>
        <p:spPr>
          <a:xfrm>
            <a:off x="729050" y="1252825"/>
            <a:ext cx="68724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dk1"/>
                </a:solidFill>
                <a:latin typeface="Calibri" panose="020F0502020204030204" pitchFamily="34" charset="0"/>
                <a:cs typeface="Calibri" panose="020F0502020204030204" pitchFamily="34" charset="0"/>
              </a:rPr>
              <a:t>The motivation for this project is the growing prevalence of phishing attacks in recent years, which poses a significant </a:t>
            </a:r>
            <a:r>
              <a:rPr lang="en-US" sz="1600" b="1" dirty="0">
                <a:solidFill>
                  <a:schemeClr val="dk1"/>
                </a:solidFill>
                <a:latin typeface="Calibri" panose="020F0502020204030204" pitchFamily="34" charset="0"/>
                <a:cs typeface="Calibri" panose="020F0502020204030204" pitchFamily="34" charset="0"/>
              </a:rPr>
              <a:t>threat to users' personal and sensitive information</a:t>
            </a:r>
            <a:r>
              <a:rPr lang="en-US" sz="1600" dirty="0">
                <a:solidFill>
                  <a:schemeClr val="dk1"/>
                </a:solidFill>
                <a:latin typeface="Calibri" panose="020F0502020204030204" pitchFamily="34" charset="0"/>
                <a:cs typeface="Calibri" panose="020F0502020204030204" pitchFamily="34" charset="0"/>
              </a:rPr>
              <a:t>. </a:t>
            </a:r>
          </a:p>
          <a:p>
            <a:pPr marL="0" lvl="0" indent="0" algn="just" rtl="0">
              <a:spcBef>
                <a:spcPts val="0"/>
              </a:spcBef>
              <a:spcAft>
                <a:spcPts val="0"/>
              </a:spcAft>
              <a:buNone/>
            </a:pPr>
            <a:endParaRPr lang="en-US" sz="1600" dirty="0">
              <a:solidFill>
                <a:schemeClr val="dk1"/>
              </a:solidFill>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600" dirty="0">
                <a:solidFill>
                  <a:schemeClr val="dk1"/>
                </a:solidFill>
                <a:latin typeface="Calibri" panose="020F0502020204030204" pitchFamily="34" charset="0"/>
                <a:cs typeface="Calibri" panose="020F0502020204030204" pitchFamily="34" charset="0"/>
              </a:rPr>
              <a:t>Phishing attacks use social engineering methods to trick unsuspecting users into entering their personal information on </a:t>
            </a:r>
            <a:r>
              <a:rPr lang="en-US" sz="1600" b="1" dirty="0">
                <a:solidFill>
                  <a:schemeClr val="dk1"/>
                </a:solidFill>
                <a:latin typeface="Calibri" panose="020F0502020204030204" pitchFamily="34" charset="0"/>
                <a:cs typeface="Calibri" panose="020F0502020204030204" pitchFamily="34" charset="0"/>
              </a:rPr>
              <a:t>fake websites</a:t>
            </a:r>
            <a:r>
              <a:rPr lang="en-US" sz="1600" dirty="0">
                <a:solidFill>
                  <a:schemeClr val="dk1"/>
                </a:solidFill>
                <a:latin typeface="Calibri" panose="020F0502020204030204" pitchFamily="34" charset="0"/>
                <a:cs typeface="Calibri" panose="020F0502020204030204" pitchFamily="34" charset="0"/>
              </a:rPr>
              <a:t> that appear to be authentic. </a:t>
            </a:r>
          </a:p>
          <a:p>
            <a:pPr marL="0" lvl="0" indent="0" algn="just" rtl="0">
              <a:spcBef>
                <a:spcPts val="0"/>
              </a:spcBef>
              <a:spcAft>
                <a:spcPts val="0"/>
              </a:spcAft>
              <a:buNone/>
            </a:pPr>
            <a:endParaRPr lang="en-US" sz="1600" dirty="0">
              <a:solidFill>
                <a:schemeClr val="dk1"/>
              </a:solidFill>
              <a:latin typeface="Calibri" panose="020F0502020204030204" pitchFamily="34" charset="0"/>
              <a:cs typeface="Calibri" panose="020F0502020204030204" pitchFamily="34" charset="0"/>
            </a:endParaRPr>
          </a:p>
          <a:p>
            <a:pPr marL="0" lvl="0" indent="0" algn="just" rtl="0">
              <a:spcBef>
                <a:spcPts val="0"/>
              </a:spcBef>
              <a:spcAft>
                <a:spcPts val="0"/>
              </a:spcAft>
              <a:buNone/>
            </a:pPr>
            <a:r>
              <a:rPr lang="en-US" sz="1600" dirty="0">
                <a:solidFill>
                  <a:schemeClr val="dk1"/>
                </a:solidFill>
                <a:latin typeface="Calibri" panose="020F0502020204030204" pitchFamily="34" charset="0"/>
                <a:cs typeface="Calibri" panose="020F0502020204030204" pitchFamily="34" charset="0"/>
              </a:rPr>
              <a:t>Despite constant efforts to educate users on how to identify these fake websites, many users are still vulnerable to these attacks, which highlights the need for effective methods to identify and prevent such attacks.</a:t>
            </a:r>
            <a:endParaRPr sz="1600" dirty="0">
              <a:solidFill>
                <a:schemeClr val="dk1"/>
              </a:solidFill>
              <a:latin typeface="Calibri" panose="020F0502020204030204" pitchFamily="34" charset="0"/>
              <a:cs typeface="Calibri" panose="020F0502020204030204" pitchFamily="34" charset="0"/>
            </a:endParaRPr>
          </a:p>
          <a:p>
            <a:pPr marL="0" lvl="0" indent="0" algn="l" rtl="0">
              <a:spcBef>
                <a:spcPts val="1000"/>
              </a:spcBef>
              <a:spcAft>
                <a:spcPts val="1000"/>
              </a:spcAft>
              <a:buNone/>
            </a:pPr>
            <a:endParaRPr sz="105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44"/>
        <p:cNvGrpSpPr/>
        <p:nvPr/>
      </p:nvGrpSpPr>
      <p:grpSpPr>
        <a:xfrm>
          <a:off x="0" y="0"/>
          <a:ext cx="0" cy="0"/>
          <a:chOff x="0" y="0"/>
          <a:chExt cx="0" cy="0"/>
        </a:xfrm>
      </p:grpSpPr>
      <p:sp>
        <p:nvSpPr>
          <p:cNvPr id="345" name="Google Shape;345;p34"/>
          <p:cNvSpPr txBox="1">
            <a:spLocks noGrp="1"/>
          </p:cNvSpPr>
          <p:nvPr>
            <p:ph type="title"/>
          </p:nvPr>
        </p:nvSpPr>
        <p:spPr>
          <a:xfrm>
            <a:off x="729050" y="596294"/>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Problem Description</a:t>
            </a:r>
            <a:endParaRPr b="1" dirty="0">
              <a:solidFill>
                <a:schemeClr val="accent3"/>
              </a:solidFill>
              <a:latin typeface="Calibri" panose="020F0502020204030204" pitchFamily="34" charset="0"/>
              <a:cs typeface="Calibri" panose="020F0502020204030204" pitchFamily="34" charset="0"/>
            </a:endParaRPr>
          </a:p>
        </p:txBody>
      </p:sp>
      <p:sp>
        <p:nvSpPr>
          <p:cNvPr id="346" name="Google Shape;346;p34"/>
          <p:cNvSpPr txBox="1">
            <a:spLocks noGrp="1"/>
          </p:cNvSpPr>
          <p:nvPr>
            <p:ph type="body" idx="1"/>
          </p:nvPr>
        </p:nvSpPr>
        <p:spPr>
          <a:xfrm>
            <a:off x="729050" y="1252825"/>
            <a:ext cx="68724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None/>
            </a:pPr>
            <a:r>
              <a:rPr lang="en-US" sz="1600" dirty="0">
                <a:latin typeface="Calibri" panose="020F0502020204030204" pitchFamily="34" charset="0"/>
                <a:cs typeface="Calibri" panose="020F0502020204030204" pitchFamily="34" charset="0"/>
              </a:rPr>
              <a:t>The problem description revolves around the need for a constructive technique to </a:t>
            </a:r>
            <a:r>
              <a:rPr lang="en-US" sz="1600" b="1" dirty="0">
                <a:latin typeface="Calibri" panose="020F0502020204030204" pitchFamily="34" charset="0"/>
                <a:cs typeface="Calibri" panose="020F0502020204030204" pitchFamily="34" charset="0"/>
              </a:rPr>
              <a:t>detect and prevent phishing attacks</a:t>
            </a:r>
            <a:r>
              <a:rPr lang="en-US" sz="1600" dirty="0">
                <a:latin typeface="Calibri" panose="020F0502020204030204" pitchFamily="34" charset="0"/>
                <a:cs typeface="Calibri" panose="020F0502020204030204" pitchFamily="34" charset="0"/>
              </a:rPr>
              <a:t>.</a:t>
            </a:r>
          </a:p>
          <a:p>
            <a:pPr marL="0" lvl="0" indent="0" algn="l" rtl="0">
              <a:spcBef>
                <a:spcPts val="1000"/>
              </a:spcBef>
              <a:spcAft>
                <a:spcPts val="1000"/>
              </a:spcAft>
              <a:buNone/>
            </a:pPr>
            <a:r>
              <a:rPr lang="en-US" sz="1600" dirty="0">
                <a:latin typeface="Calibri" panose="020F0502020204030204" pitchFamily="34" charset="0"/>
                <a:cs typeface="Calibri" panose="020F0502020204030204" pitchFamily="34" charset="0"/>
              </a:rPr>
              <a:t>This project aims to address this problem by proposing a </a:t>
            </a:r>
            <a:r>
              <a:rPr lang="en-US" sz="1600" b="1" dirty="0">
                <a:latin typeface="Calibri" panose="020F0502020204030204" pitchFamily="34" charset="0"/>
                <a:cs typeface="Calibri" panose="020F0502020204030204" pitchFamily="34" charset="0"/>
              </a:rPr>
              <a:t>hybrid model approach</a:t>
            </a:r>
            <a:r>
              <a:rPr lang="en-US" sz="1600" dirty="0">
                <a:latin typeface="Calibri" panose="020F0502020204030204" pitchFamily="34" charset="0"/>
                <a:cs typeface="Calibri" panose="020F0502020204030204" pitchFamily="34" charset="0"/>
              </a:rPr>
              <a:t> in machine learning that combines multiple algorithms to achieve high accuracy in identifying and preventing phishing attacks.</a:t>
            </a:r>
          </a:p>
          <a:p>
            <a:pPr marL="0" lvl="0" indent="0" algn="l" rtl="0">
              <a:spcBef>
                <a:spcPts val="1000"/>
              </a:spcBef>
              <a:spcAft>
                <a:spcPts val="1000"/>
              </a:spcAft>
              <a:buNone/>
            </a:pPr>
            <a:r>
              <a:rPr lang="en-US" sz="1600" dirty="0">
                <a:latin typeface="Calibri" panose="020F0502020204030204" pitchFamily="34" charset="0"/>
                <a:cs typeface="Calibri" panose="020F0502020204030204" pitchFamily="34" charset="0"/>
              </a:rPr>
              <a:t>The proposed solution aims to provide users with a reliable and effective method for detecting and avoiding phishing websites, ultimately enhancing cyber-security and protecting user data.</a:t>
            </a: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890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sp>
        <p:nvSpPr>
          <p:cNvPr id="2" name="Rectangle 1">
            <a:extLst>
              <a:ext uri="{FF2B5EF4-FFF2-40B4-BE49-F238E27FC236}">
                <a16:creationId xmlns:a16="http://schemas.microsoft.com/office/drawing/2014/main" id="{A3380782-4148-3B6C-05EC-D3D03EDA1DF6}"/>
              </a:ext>
            </a:extLst>
          </p:cNvPr>
          <p:cNvSpPr/>
          <p:nvPr/>
        </p:nvSpPr>
        <p:spPr>
          <a:xfrm>
            <a:off x="8097398" y="0"/>
            <a:ext cx="1046602" cy="5143500"/>
          </a:xfrm>
          <a:prstGeom prst="rect">
            <a:avLst/>
          </a:prstGeom>
          <a:solidFill>
            <a:srgbClr val="FBF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2" name="Google Shape;372;p38"/>
          <p:cNvSpPr txBox="1">
            <a:spLocks noGrp="1"/>
          </p:cNvSpPr>
          <p:nvPr>
            <p:ph type="title"/>
          </p:nvPr>
        </p:nvSpPr>
        <p:spPr>
          <a:xfrm>
            <a:off x="881450" y="371932"/>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3"/>
                </a:solidFill>
                <a:latin typeface="Calibri" panose="020F0502020204030204" pitchFamily="34" charset="0"/>
                <a:cs typeface="Calibri" panose="020F0502020204030204" pitchFamily="34" charset="0"/>
              </a:rPr>
              <a:t>Methodology</a:t>
            </a:r>
            <a:endParaRPr b="1" dirty="0">
              <a:solidFill>
                <a:schemeClr val="accent3"/>
              </a:solidFill>
              <a:latin typeface="Calibri" panose="020F0502020204030204" pitchFamily="34" charset="0"/>
              <a:cs typeface="Calibri" panose="020F0502020204030204" pitchFamily="34" charset="0"/>
            </a:endParaRPr>
          </a:p>
        </p:txBody>
      </p:sp>
      <p:sp>
        <p:nvSpPr>
          <p:cNvPr id="373" name="Google Shape;373;p38"/>
          <p:cNvSpPr txBox="1">
            <a:spLocks noGrp="1"/>
          </p:cNvSpPr>
          <p:nvPr>
            <p:ph type="body" idx="1"/>
          </p:nvPr>
        </p:nvSpPr>
        <p:spPr>
          <a:xfrm>
            <a:off x="729050" y="1017927"/>
            <a:ext cx="6509400" cy="3230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Loading dataset</a:t>
            </a:r>
          </a:p>
          <a:p>
            <a:pPr>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Exploratory Data Analysis (EDA)</a:t>
            </a:r>
            <a:endParaRPr lang="en-US" sz="1600"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Feature engineering</a:t>
            </a:r>
            <a:endParaRPr lang="en-US" sz="1600"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Label Encoding</a:t>
            </a:r>
            <a:endParaRPr lang="en-US" sz="1600"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Training &amp; Test Split</a:t>
            </a:r>
            <a:endParaRPr lang="en-US" sz="1600"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Model Training</a:t>
            </a: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Model evaluation &amp; comparison</a:t>
            </a:r>
            <a:endParaRPr lang="en-US" sz="1600" b="0" i="0"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0" u="none" strike="noStrike" dirty="0">
                <a:solidFill>
                  <a:srgbClr val="444444"/>
                </a:solidFill>
                <a:effectLst/>
                <a:latin typeface="Calibri" panose="020F0502020204030204" pitchFamily="34" charset="0"/>
                <a:cs typeface="Calibri" panose="020F0502020204030204" pitchFamily="34" charset="0"/>
              </a:rPr>
              <a:t>Model prediction</a:t>
            </a:r>
            <a:endParaRPr lang="en-US" sz="1600" b="0" i="0" dirty="0">
              <a:solidFill>
                <a:srgbClr val="000000"/>
              </a:solidFill>
              <a:effectLst/>
              <a:latin typeface="Calibri" panose="020F0502020204030204" pitchFamily="34" charset="0"/>
              <a:cs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2F474EDD-0F26-34E2-72FD-6A5F3C5C88F6}"/>
              </a:ext>
            </a:extLst>
          </p:cNvPr>
          <p:cNvPicPr>
            <a:picLocks noChangeAspect="1"/>
          </p:cNvPicPr>
          <p:nvPr/>
        </p:nvPicPr>
        <p:blipFill>
          <a:blip r:embed="rId3"/>
          <a:stretch>
            <a:fillRect/>
          </a:stretch>
        </p:blipFill>
        <p:spPr>
          <a:xfrm>
            <a:off x="4820282" y="179347"/>
            <a:ext cx="3442268" cy="4784806"/>
          </a:xfrm>
          <a:prstGeom prst="rect">
            <a:avLst/>
          </a:prstGeom>
          <a:ln>
            <a:noFill/>
          </a:ln>
        </p:spPr>
      </p:pic>
    </p:spTree>
    <p:extLst>
      <p:ext uri="{BB962C8B-B14F-4D97-AF65-F5344CB8AC3E}">
        <p14:creationId xmlns:p14="http://schemas.microsoft.com/office/powerpoint/2010/main" val="645729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623400" y="17686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Dataset</a:t>
            </a:r>
            <a:endParaRPr b="1" dirty="0">
              <a:solidFill>
                <a:schemeClr val="accent3"/>
              </a:solidFill>
              <a:latin typeface="Calibri" panose="020F0502020204030204" pitchFamily="34" charset="0"/>
              <a:cs typeface="Calibri" panose="020F0502020204030204" pitchFamily="34" charset="0"/>
            </a:endParaRPr>
          </a:p>
        </p:txBody>
      </p:sp>
      <p:sp>
        <p:nvSpPr>
          <p:cNvPr id="373" name="Google Shape;373;p38"/>
          <p:cNvSpPr txBox="1">
            <a:spLocks noGrp="1"/>
          </p:cNvSpPr>
          <p:nvPr>
            <p:ph type="body" idx="1"/>
          </p:nvPr>
        </p:nvSpPr>
        <p:spPr>
          <a:xfrm>
            <a:off x="516244" y="1031076"/>
            <a:ext cx="2836684" cy="3536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Malicious URLs dataset of 6,51,191 URLs is used.</a:t>
            </a:r>
          </a:p>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4,28,103 are </a:t>
            </a:r>
            <a:r>
              <a:rPr lang="en-US" sz="1600" b="1" dirty="0">
                <a:latin typeface="Calibri" panose="020F0502020204030204" pitchFamily="34" charset="0"/>
                <a:cs typeface="Calibri" panose="020F0502020204030204" pitchFamily="34" charset="0"/>
              </a:rPr>
              <a:t>benign or safe</a:t>
            </a:r>
            <a:r>
              <a:rPr lang="en-US" sz="1600" dirty="0">
                <a:latin typeface="Calibri" panose="020F0502020204030204" pitchFamily="34" charset="0"/>
                <a:cs typeface="Calibri" panose="020F0502020204030204" pitchFamily="34" charset="0"/>
              </a:rPr>
              <a:t> 96,457 are </a:t>
            </a:r>
            <a:r>
              <a:rPr lang="en-US" sz="1600" b="1" dirty="0">
                <a:latin typeface="Calibri" panose="020F0502020204030204" pitchFamily="34" charset="0"/>
                <a:cs typeface="Calibri" panose="020F0502020204030204" pitchFamily="34" charset="0"/>
              </a:rPr>
              <a:t>defacement</a:t>
            </a:r>
            <a:r>
              <a:rPr lang="en-US" sz="1600" dirty="0">
                <a:latin typeface="Calibri" panose="020F0502020204030204" pitchFamily="34" charset="0"/>
                <a:cs typeface="Calibri" panose="020F0502020204030204" pitchFamily="34" charset="0"/>
              </a:rPr>
              <a:t>, </a:t>
            </a:r>
          </a:p>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94,111 are </a:t>
            </a:r>
            <a:r>
              <a:rPr lang="en-US" sz="1600" b="1" dirty="0">
                <a:latin typeface="Calibri" panose="020F0502020204030204" pitchFamily="34" charset="0"/>
                <a:cs typeface="Calibri" panose="020F0502020204030204" pitchFamily="34" charset="0"/>
              </a:rPr>
              <a:t>phishing</a:t>
            </a:r>
            <a:r>
              <a:rPr lang="en-US" sz="1600" dirty="0">
                <a:latin typeface="Calibri" panose="020F0502020204030204" pitchFamily="34" charset="0"/>
                <a:cs typeface="Calibri" panose="020F0502020204030204" pitchFamily="34" charset="0"/>
              </a:rPr>
              <a:t>, and 32,520 are </a:t>
            </a:r>
            <a:r>
              <a:rPr lang="en-US" sz="1600" b="1" dirty="0">
                <a:latin typeface="Calibri" panose="020F0502020204030204" pitchFamily="34" charset="0"/>
                <a:cs typeface="Calibri" panose="020F0502020204030204" pitchFamily="34" charset="0"/>
              </a:rPr>
              <a:t>malware</a:t>
            </a:r>
            <a:r>
              <a:rPr lang="en-US" sz="1600" dirty="0">
                <a:latin typeface="Calibri" panose="020F0502020204030204" pitchFamily="34" charset="0"/>
                <a:cs typeface="Calibri" panose="020F0502020204030204" pitchFamily="34" charset="0"/>
              </a:rPr>
              <a:t>. </a:t>
            </a:r>
          </a:p>
          <a:p>
            <a:pPr marL="0" lvl="0" indent="0" algn="l" rtl="0">
              <a:spcBef>
                <a:spcPts val="0"/>
              </a:spcBef>
              <a:spcAft>
                <a:spcPts val="0"/>
              </a:spcAft>
              <a:buNone/>
            </a:pP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1600" dirty="0">
                <a:latin typeface="Calibri" panose="020F0502020204030204" pitchFamily="34" charset="0"/>
                <a:cs typeface="Calibri" panose="020F0502020204030204" pitchFamily="34" charset="0"/>
              </a:rPr>
              <a:t>The </a:t>
            </a:r>
            <a:r>
              <a:rPr lang="en-US" sz="1600" b="1" dirty="0">
                <a:latin typeface="Calibri" panose="020F0502020204030204" pitchFamily="34" charset="0"/>
                <a:cs typeface="Calibri" panose="020F0502020204030204" pitchFamily="34" charset="0"/>
              </a:rPr>
              <a:t>ISCX-URL-2016 dataset</a:t>
            </a:r>
            <a:r>
              <a:rPr lang="en-US" sz="1600" dirty="0">
                <a:latin typeface="Calibri" panose="020F0502020204030204" pitchFamily="34" charset="0"/>
                <a:cs typeface="Calibri" panose="020F0502020204030204" pitchFamily="34" charset="0"/>
              </a:rPr>
              <a:t> is used to collect URLs classified as </a:t>
            </a:r>
            <a:r>
              <a:rPr lang="en-US" sz="1600" b="1" dirty="0">
                <a:latin typeface="Calibri" panose="020F0502020204030204" pitchFamily="34" charset="0"/>
                <a:cs typeface="Calibri" panose="020F0502020204030204" pitchFamily="34" charset="0"/>
              </a:rPr>
              <a:t>benign, phishing, malware,</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defacement</a:t>
            </a:r>
            <a:r>
              <a:rPr lang="en-US" sz="1600" dirty="0">
                <a:latin typeface="Calibri" panose="020F0502020204030204" pitchFamily="34" charset="0"/>
                <a:cs typeface="Calibri" panose="020F0502020204030204" pitchFamily="34" charset="0"/>
              </a:rPr>
              <a:t>.</a:t>
            </a:r>
          </a:p>
          <a:p>
            <a:pPr marL="0" lvl="0" indent="0" algn="l" rtl="0">
              <a:spcBef>
                <a:spcPts val="0"/>
              </a:spcBef>
              <a:spcAft>
                <a:spcPts val="0"/>
              </a:spcAft>
              <a:buNone/>
            </a:pP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lang="en-US" sz="1600" dirty="0">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sz="16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87E81C3-A735-58EB-7680-9422C7284628}"/>
              </a:ext>
            </a:extLst>
          </p:cNvPr>
          <p:cNvSpPr/>
          <p:nvPr/>
        </p:nvSpPr>
        <p:spPr>
          <a:xfrm>
            <a:off x="7297341" y="-11911"/>
            <a:ext cx="1846659" cy="5155411"/>
          </a:xfrm>
          <a:prstGeom prst="rect">
            <a:avLst/>
          </a:prstGeom>
          <a:solidFill>
            <a:srgbClr val="FAF7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6CB96C8-595D-DB3A-0F5D-E428F6A47609}"/>
              </a:ext>
            </a:extLst>
          </p:cNvPr>
          <p:cNvPicPr>
            <a:picLocks noChangeAspect="1"/>
          </p:cNvPicPr>
          <p:nvPr/>
        </p:nvPicPr>
        <p:blipFill>
          <a:blip r:embed="rId3"/>
          <a:stretch>
            <a:fillRect/>
          </a:stretch>
        </p:blipFill>
        <p:spPr>
          <a:xfrm>
            <a:off x="3491462" y="938331"/>
            <a:ext cx="5353889" cy="3411149"/>
          </a:xfrm>
          <a:prstGeom prst="rect">
            <a:avLst/>
          </a:prstGeom>
        </p:spPr>
      </p:pic>
    </p:spTree>
    <p:extLst>
      <p:ext uri="{BB962C8B-B14F-4D97-AF65-F5344CB8AC3E}">
        <p14:creationId xmlns:p14="http://schemas.microsoft.com/office/powerpoint/2010/main" val="244693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2" name="Google Shape;532;p48"/>
          <p:cNvSpPr txBox="1">
            <a:spLocks noGrp="1"/>
          </p:cNvSpPr>
          <p:nvPr>
            <p:ph type="title"/>
          </p:nvPr>
        </p:nvSpPr>
        <p:spPr>
          <a:xfrm>
            <a:off x="545832" y="235700"/>
            <a:ext cx="7866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3"/>
                </a:solidFill>
                <a:latin typeface="Calibri" panose="020F0502020204030204" pitchFamily="34" charset="0"/>
                <a:cs typeface="Calibri" panose="020F0502020204030204" pitchFamily="34" charset="0"/>
              </a:rPr>
              <a:t>URL </a:t>
            </a:r>
            <a:r>
              <a:rPr lang="en-US" b="1" dirty="0" err="1">
                <a:solidFill>
                  <a:schemeClr val="accent3"/>
                </a:solidFill>
                <a:latin typeface="Calibri" panose="020F0502020204030204" pitchFamily="34" charset="0"/>
                <a:cs typeface="Calibri" panose="020F0502020204030204" pitchFamily="34" charset="0"/>
              </a:rPr>
              <a:t>Wordmap</a:t>
            </a:r>
            <a:endParaRPr b="1" dirty="0">
              <a:solidFill>
                <a:schemeClr val="accent3"/>
              </a:solidFill>
              <a:latin typeface="Calibri" panose="020F0502020204030204" pitchFamily="34" charset="0"/>
              <a:cs typeface="Calibri" panose="020F0502020204030204" pitchFamily="34" charset="0"/>
            </a:endParaRPr>
          </a:p>
        </p:txBody>
      </p:sp>
      <p:graphicFrame>
        <p:nvGraphicFramePr>
          <p:cNvPr id="6" name="Table 6">
            <a:extLst>
              <a:ext uri="{FF2B5EF4-FFF2-40B4-BE49-F238E27FC236}">
                <a16:creationId xmlns:a16="http://schemas.microsoft.com/office/drawing/2014/main" id="{4B32E2BE-C040-8ADE-243F-E7E6111DFF1B}"/>
              </a:ext>
            </a:extLst>
          </p:cNvPr>
          <p:cNvGraphicFramePr>
            <a:graphicFrameLocks noGrp="1"/>
          </p:cNvGraphicFramePr>
          <p:nvPr>
            <p:extLst>
              <p:ext uri="{D42A27DB-BD31-4B8C-83A1-F6EECF244321}">
                <p14:modId xmlns:p14="http://schemas.microsoft.com/office/powerpoint/2010/main" val="1789966187"/>
              </p:ext>
            </p:extLst>
          </p:nvPr>
        </p:nvGraphicFramePr>
        <p:xfrm>
          <a:off x="1431132" y="731887"/>
          <a:ext cx="6096000" cy="3698240"/>
        </p:xfrm>
        <a:graphic>
          <a:graphicData uri="http://schemas.openxmlformats.org/drawingml/2006/table">
            <a:tbl>
              <a:tblPr firstRow="1" bandRow="1">
                <a:tableStyleId>{6C46B345-82B6-458B-A22A-218F3B019E6B}</a:tableStyleId>
              </a:tblPr>
              <a:tblGrid>
                <a:gridCol w="3048000">
                  <a:extLst>
                    <a:ext uri="{9D8B030D-6E8A-4147-A177-3AD203B41FA5}">
                      <a16:colId xmlns:a16="http://schemas.microsoft.com/office/drawing/2014/main" val="116949931"/>
                    </a:ext>
                  </a:extLst>
                </a:gridCol>
                <a:gridCol w="3048000">
                  <a:extLst>
                    <a:ext uri="{9D8B030D-6E8A-4147-A177-3AD203B41FA5}">
                      <a16:colId xmlns:a16="http://schemas.microsoft.com/office/drawing/2014/main" val="223721003"/>
                    </a:ext>
                  </a:extLst>
                </a:gridCol>
              </a:tblGrid>
              <a:tr h="370840">
                <a:tc>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05335919"/>
                  </a:ext>
                </a:extLst>
              </a:tr>
              <a:tr h="370840">
                <a:tc>
                  <a:txBody>
                    <a:bodyPr/>
                    <a:lstStyle/>
                    <a:p>
                      <a:endParaRPr lang="en-US" dirty="0"/>
                    </a:p>
                    <a:p>
                      <a:endParaRPr lang="en-US" dirty="0"/>
                    </a:p>
                    <a:p>
                      <a:endParaRPr lang="en-US" dirty="0"/>
                    </a:p>
                    <a:p>
                      <a:endParaRPr lang="en-US" dirty="0"/>
                    </a:p>
                    <a:p>
                      <a:endParaRPr lang="en-US" dirty="0"/>
                    </a:p>
                    <a:p>
                      <a:r>
                        <a:rPr lang="en-US" dirty="0"/>
                        <a:t>               </a:t>
                      </a:r>
                    </a:p>
                    <a:p>
                      <a:r>
                        <a:rPr lang="en-US" dirty="0"/>
                        <a:t>                     Phishing</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dirty="0"/>
                    </a:p>
                    <a:p>
                      <a:endParaRPr lang="en-US" dirty="0"/>
                    </a:p>
                    <a:p>
                      <a:endParaRPr lang="en-US" dirty="0"/>
                    </a:p>
                    <a:p>
                      <a:endParaRPr lang="en-US" dirty="0"/>
                    </a:p>
                    <a:p>
                      <a:endParaRPr lang="en-US" dirty="0"/>
                    </a:p>
                    <a:p>
                      <a:endParaRPr lang="en-US" dirty="0"/>
                    </a:p>
                    <a:p>
                      <a:r>
                        <a:rPr lang="en-US" dirty="0"/>
                        <a:t>               Malware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32029509"/>
                  </a:ext>
                </a:extLst>
              </a:tr>
              <a:tr h="370840">
                <a:tc>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605419961"/>
                  </a:ext>
                </a:extLst>
              </a:tr>
              <a:tr h="370840">
                <a:tc>
                  <a:txBody>
                    <a:bodyPr/>
                    <a:lstStyle/>
                    <a:p>
                      <a:endParaRPr lang="en-US" dirty="0"/>
                    </a:p>
                    <a:p>
                      <a:endParaRPr lang="en-US" dirty="0"/>
                    </a:p>
                    <a:p>
                      <a:endParaRPr lang="en-US" dirty="0"/>
                    </a:p>
                    <a:p>
                      <a:endParaRPr lang="en-US" dirty="0"/>
                    </a:p>
                    <a:p>
                      <a:endParaRPr lang="en-US" dirty="0"/>
                    </a:p>
                    <a:p>
                      <a:r>
                        <a:rPr lang="en-US" dirty="0"/>
                        <a:t>                   Defacement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en-US" dirty="0"/>
                    </a:p>
                    <a:p>
                      <a:endParaRPr lang="en-US" dirty="0"/>
                    </a:p>
                    <a:p>
                      <a:endParaRPr lang="en-US" dirty="0"/>
                    </a:p>
                    <a:p>
                      <a:endParaRPr lang="en-US" dirty="0"/>
                    </a:p>
                    <a:p>
                      <a:endParaRPr lang="en-US" dirty="0"/>
                    </a:p>
                    <a:p>
                      <a:r>
                        <a:rPr lang="en-US" dirty="0"/>
                        <a:t>                Benign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32412153"/>
                  </a:ext>
                </a:extLst>
              </a:tr>
            </a:tbl>
          </a:graphicData>
        </a:graphic>
      </p:graphicFrame>
      <p:pic>
        <p:nvPicPr>
          <p:cNvPr id="8" name="Picture 7">
            <a:extLst>
              <a:ext uri="{FF2B5EF4-FFF2-40B4-BE49-F238E27FC236}">
                <a16:creationId xmlns:a16="http://schemas.microsoft.com/office/drawing/2014/main" id="{BC42DC0E-5B75-6632-BA01-56F7947BBBE2}"/>
              </a:ext>
            </a:extLst>
          </p:cNvPr>
          <p:cNvPicPr>
            <a:picLocks noChangeAspect="1"/>
          </p:cNvPicPr>
          <p:nvPr/>
        </p:nvPicPr>
        <p:blipFill>
          <a:blip r:embed="rId3"/>
          <a:stretch>
            <a:fillRect/>
          </a:stretch>
        </p:blipFill>
        <p:spPr>
          <a:xfrm>
            <a:off x="1705409" y="1035937"/>
            <a:ext cx="2391193" cy="1204913"/>
          </a:xfrm>
          <a:prstGeom prst="rect">
            <a:avLst/>
          </a:prstGeom>
        </p:spPr>
      </p:pic>
      <p:pic>
        <p:nvPicPr>
          <p:cNvPr id="10" name="Picture 9">
            <a:extLst>
              <a:ext uri="{FF2B5EF4-FFF2-40B4-BE49-F238E27FC236}">
                <a16:creationId xmlns:a16="http://schemas.microsoft.com/office/drawing/2014/main" id="{BE44611F-47D4-045A-3582-9DAC546DBE77}"/>
              </a:ext>
            </a:extLst>
          </p:cNvPr>
          <p:cNvPicPr>
            <a:picLocks noChangeAspect="1"/>
          </p:cNvPicPr>
          <p:nvPr/>
        </p:nvPicPr>
        <p:blipFill>
          <a:blip r:embed="rId4"/>
          <a:stretch>
            <a:fillRect/>
          </a:stretch>
        </p:blipFill>
        <p:spPr>
          <a:xfrm>
            <a:off x="4479132" y="1052970"/>
            <a:ext cx="2391193" cy="1217335"/>
          </a:xfrm>
          <a:prstGeom prst="rect">
            <a:avLst/>
          </a:prstGeom>
        </p:spPr>
      </p:pic>
      <p:pic>
        <p:nvPicPr>
          <p:cNvPr id="12" name="Picture 11">
            <a:extLst>
              <a:ext uri="{FF2B5EF4-FFF2-40B4-BE49-F238E27FC236}">
                <a16:creationId xmlns:a16="http://schemas.microsoft.com/office/drawing/2014/main" id="{136C8623-EE0E-14B0-B42A-694C8E1D28BF}"/>
              </a:ext>
            </a:extLst>
          </p:cNvPr>
          <p:cNvPicPr>
            <a:picLocks noChangeAspect="1"/>
          </p:cNvPicPr>
          <p:nvPr/>
        </p:nvPicPr>
        <p:blipFill>
          <a:blip r:embed="rId5"/>
          <a:stretch>
            <a:fillRect/>
          </a:stretch>
        </p:blipFill>
        <p:spPr>
          <a:xfrm>
            <a:off x="1705409" y="2877596"/>
            <a:ext cx="2422089" cy="1229967"/>
          </a:xfrm>
          <a:prstGeom prst="rect">
            <a:avLst/>
          </a:prstGeom>
        </p:spPr>
      </p:pic>
      <p:pic>
        <p:nvPicPr>
          <p:cNvPr id="14" name="Picture 13">
            <a:extLst>
              <a:ext uri="{FF2B5EF4-FFF2-40B4-BE49-F238E27FC236}">
                <a16:creationId xmlns:a16="http://schemas.microsoft.com/office/drawing/2014/main" id="{A70895F8-A383-9626-2BF8-370E81AF163A}"/>
              </a:ext>
            </a:extLst>
          </p:cNvPr>
          <p:cNvPicPr>
            <a:picLocks noChangeAspect="1"/>
          </p:cNvPicPr>
          <p:nvPr/>
        </p:nvPicPr>
        <p:blipFill>
          <a:blip r:embed="rId6"/>
          <a:stretch>
            <a:fillRect/>
          </a:stretch>
        </p:blipFill>
        <p:spPr>
          <a:xfrm>
            <a:off x="4479132" y="2873195"/>
            <a:ext cx="2422088" cy="1217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sp>
        <p:nvSpPr>
          <p:cNvPr id="372" name="Google Shape;372;p38"/>
          <p:cNvSpPr txBox="1">
            <a:spLocks noGrp="1"/>
          </p:cNvSpPr>
          <p:nvPr>
            <p:ph type="title"/>
          </p:nvPr>
        </p:nvSpPr>
        <p:spPr>
          <a:xfrm>
            <a:off x="729050" y="597484"/>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3"/>
                </a:solidFill>
                <a:latin typeface="Calibri" panose="020F0502020204030204" pitchFamily="34" charset="0"/>
                <a:cs typeface="Calibri" panose="020F0502020204030204" pitchFamily="34" charset="0"/>
              </a:rPr>
              <a:t>Feature Selection</a:t>
            </a:r>
            <a:endParaRPr b="1" dirty="0">
              <a:solidFill>
                <a:schemeClr val="accent3"/>
              </a:solidFill>
              <a:latin typeface="Calibri" panose="020F0502020204030204" pitchFamily="34" charset="0"/>
              <a:cs typeface="Calibri" panose="020F0502020204030204" pitchFamily="34" charset="0"/>
            </a:endParaRPr>
          </a:p>
        </p:txBody>
      </p:sp>
      <p:pic>
        <p:nvPicPr>
          <p:cNvPr id="26" name="Picture 25" descr="Timeline&#10;&#10;Description automatically generated">
            <a:extLst>
              <a:ext uri="{FF2B5EF4-FFF2-40B4-BE49-F238E27FC236}">
                <a16:creationId xmlns:a16="http://schemas.microsoft.com/office/drawing/2014/main" id="{3C9A9DF3-DC5A-7567-1E34-251B9616A5B5}"/>
              </a:ext>
            </a:extLst>
          </p:cNvPr>
          <p:cNvPicPr>
            <a:picLocks noGrp="1" noRot="1" noChangeAspect="1" noMove="1" noResize="1" noEditPoints="1" noAdjustHandles="1" noChangeArrowheads="1" noChangeShapeType="1" noCrop="1"/>
          </p:cNvPicPr>
          <p:nvPr/>
        </p:nvPicPr>
        <p:blipFill rotWithShape="1">
          <a:blip r:embed="rId3"/>
          <a:srcRect/>
          <a:stretch/>
        </p:blipFill>
        <p:spPr>
          <a:xfrm>
            <a:off x="38443" y="0"/>
            <a:ext cx="9105557" cy="5143500"/>
          </a:xfrm>
          <a:prstGeom prst="rect">
            <a:avLst/>
          </a:prstGeom>
        </p:spPr>
      </p:pic>
      <p:sp>
        <p:nvSpPr>
          <p:cNvPr id="27" name="TextBox 26">
            <a:extLst>
              <a:ext uri="{FF2B5EF4-FFF2-40B4-BE49-F238E27FC236}">
                <a16:creationId xmlns:a16="http://schemas.microsoft.com/office/drawing/2014/main" id="{3C320D09-0F07-1C48-A13F-3AEE160CCEA2}"/>
              </a:ext>
            </a:extLst>
          </p:cNvPr>
          <p:cNvSpPr txBox="1"/>
          <p:nvPr/>
        </p:nvSpPr>
        <p:spPr>
          <a:xfrm>
            <a:off x="980501" y="462708"/>
            <a:ext cx="3249976" cy="553998"/>
          </a:xfrm>
          <a:prstGeom prst="rect">
            <a:avLst/>
          </a:prstGeom>
          <a:noFill/>
        </p:spPr>
        <p:txBody>
          <a:bodyPr wrap="square" rtlCol="0">
            <a:spAutoFit/>
          </a:bodyPr>
          <a:lstStyle/>
          <a:p>
            <a:r>
              <a:rPr lang="en" sz="3000" b="1" dirty="0">
                <a:solidFill>
                  <a:schemeClr val="accent3"/>
                </a:solidFill>
                <a:latin typeface="Calibri" panose="020F0502020204030204" pitchFamily="34" charset="0"/>
                <a:cs typeface="Calibri" panose="020F0502020204030204" pitchFamily="34" charset="0"/>
              </a:rPr>
              <a:t>Feature Selection</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pic>
        <p:nvPicPr>
          <p:cNvPr id="5" name="Picture 4" descr="Graphical user interface, diagram&#10;&#10;Description automatically generated">
            <a:extLst>
              <a:ext uri="{FF2B5EF4-FFF2-40B4-BE49-F238E27FC236}">
                <a16:creationId xmlns:a16="http://schemas.microsoft.com/office/drawing/2014/main" id="{ACB2B4CA-33B8-89B2-0AFD-BC5D9F36A324}"/>
              </a:ext>
            </a:extLst>
          </p:cNvPr>
          <p:cNvPicPr>
            <a:picLocks noChangeAspect="1"/>
          </p:cNvPicPr>
          <p:nvPr/>
        </p:nvPicPr>
        <p:blipFill>
          <a:blip r:embed="rId3"/>
          <a:stretch>
            <a:fillRect/>
          </a:stretch>
        </p:blipFill>
        <p:spPr>
          <a:xfrm>
            <a:off x="35718" y="0"/>
            <a:ext cx="9108282" cy="5143500"/>
          </a:xfrm>
          <a:prstGeom prst="rect">
            <a:avLst/>
          </a:prstGeom>
        </p:spPr>
      </p:pic>
      <p:sp>
        <p:nvSpPr>
          <p:cNvPr id="6" name="TextBox 5">
            <a:extLst>
              <a:ext uri="{FF2B5EF4-FFF2-40B4-BE49-F238E27FC236}">
                <a16:creationId xmlns:a16="http://schemas.microsoft.com/office/drawing/2014/main" id="{BEB42AED-070C-0108-02C4-2372449B1931}"/>
              </a:ext>
            </a:extLst>
          </p:cNvPr>
          <p:cNvSpPr txBox="1"/>
          <p:nvPr/>
        </p:nvSpPr>
        <p:spPr>
          <a:xfrm>
            <a:off x="2798284" y="2325528"/>
            <a:ext cx="3547431" cy="492443"/>
          </a:xfrm>
          <a:prstGeom prst="rect">
            <a:avLst/>
          </a:prstGeom>
          <a:noFill/>
        </p:spPr>
        <p:txBody>
          <a:bodyPr wrap="square" rtlCol="0">
            <a:spAutoFit/>
          </a:bodyPr>
          <a:lstStyle/>
          <a:p>
            <a:pPr algn="ctr"/>
            <a:r>
              <a:rPr lang="en" sz="2600" b="1" dirty="0">
                <a:solidFill>
                  <a:schemeClr val="accent3"/>
                </a:solidFill>
                <a:latin typeface="Calibri" panose="020F0502020204030204" pitchFamily="34" charset="0"/>
                <a:cs typeface="Calibri" panose="020F0502020204030204" pitchFamily="34" charset="0"/>
              </a:rPr>
              <a:t>Address Based Features</a:t>
            </a:r>
            <a:endParaRPr lang="en-US" sz="2600" dirty="0"/>
          </a:p>
        </p:txBody>
      </p:sp>
    </p:spTree>
    <p:extLst>
      <p:ext uri="{BB962C8B-B14F-4D97-AF65-F5344CB8AC3E}">
        <p14:creationId xmlns:p14="http://schemas.microsoft.com/office/powerpoint/2010/main" val="201490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1D0">
            <a:alpha val="23210"/>
          </a:srgbClr>
        </a:solidFill>
        <a:effectLst/>
      </p:bgPr>
    </p:bg>
    <p:spTree>
      <p:nvGrpSpPr>
        <p:cNvPr id="1" name="Shape 371"/>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79C99FDF-8540-E54C-7D70-6AFFBFA07690}"/>
              </a:ext>
            </a:extLst>
          </p:cNvPr>
          <p:cNvPicPr>
            <a:picLocks noChangeAspect="1"/>
          </p:cNvPicPr>
          <p:nvPr/>
        </p:nvPicPr>
        <p:blipFill>
          <a:blip r:embed="rId3"/>
          <a:stretch>
            <a:fillRect/>
          </a:stretch>
        </p:blipFill>
        <p:spPr>
          <a:xfrm>
            <a:off x="35718" y="0"/>
            <a:ext cx="9108282" cy="5143500"/>
          </a:xfrm>
          <a:prstGeom prst="rect">
            <a:avLst/>
          </a:prstGeom>
        </p:spPr>
      </p:pic>
      <p:sp>
        <p:nvSpPr>
          <p:cNvPr id="6" name="TextBox 5">
            <a:extLst>
              <a:ext uri="{FF2B5EF4-FFF2-40B4-BE49-F238E27FC236}">
                <a16:creationId xmlns:a16="http://schemas.microsoft.com/office/drawing/2014/main" id="{BEB42AED-070C-0108-02C4-2372449B1931}"/>
              </a:ext>
            </a:extLst>
          </p:cNvPr>
          <p:cNvSpPr txBox="1"/>
          <p:nvPr/>
        </p:nvSpPr>
        <p:spPr>
          <a:xfrm>
            <a:off x="2816143" y="2325528"/>
            <a:ext cx="3547431" cy="492443"/>
          </a:xfrm>
          <a:prstGeom prst="rect">
            <a:avLst/>
          </a:prstGeom>
          <a:noFill/>
        </p:spPr>
        <p:txBody>
          <a:bodyPr wrap="square" rtlCol="0">
            <a:spAutoFit/>
          </a:bodyPr>
          <a:lstStyle/>
          <a:p>
            <a:pPr algn="ctr"/>
            <a:r>
              <a:rPr lang="en" sz="2600" b="1" dirty="0">
                <a:solidFill>
                  <a:schemeClr val="accent3"/>
                </a:solidFill>
                <a:latin typeface="Calibri" panose="020F0502020204030204" pitchFamily="34" charset="0"/>
                <a:cs typeface="Calibri" panose="020F0502020204030204" pitchFamily="34" charset="0"/>
              </a:rPr>
              <a:t>Domain Based Features</a:t>
            </a:r>
            <a:endParaRPr lang="en-US" sz="2600" dirty="0"/>
          </a:p>
        </p:txBody>
      </p:sp>
    </p:spTree>
    <p:extLst>
      <p:ext uri="{BB962C8B-B14F-4D97-AF65-F5344CB8AC3E}">
        <p14:creationId xmlns:p14="http://schemas.microsoft.com/office/powerpoint/2010/main" val="2886141917"/>
      </p:ext>
    </p:extLst>
  </p:cSld>
  <p:clrMapOvr>
    <a:masterClrMapping/>
  </p:clrMapOvr>
</p:sld>
</file>

<file path=ppt/theme/theme1.xml><?xml version="1.0" encoding="utf-8"?>
<a:theme xmlns:a="http://schemas.openxmlformats.org/drawingml/2006/main" name="Heimat Presentation by Slidesgo">
  <a:themeElements>
    <a:clrScheme name="Simple Light">
      <a:dk1>
        <a:srgbClr val="4D3C3C"/>
      </a:dk1>
      <a:lt1>
        <a:srgbClr val="FFFFFF"/>
      </a:lt1>
      <a:dk2>
        <a:srgbClr val="595959"/>
      </a:dk2>
      <a:lt2>
        <a:srgbClr val="EEEEEE"/>
      </a:lt2>
      <a:accent1>
        <a:srgbClr val="CC6462"/>
      </a:accent1>
      <a:accent2>
        <a:srgbClr val="EBE1D0"/>
      </a:accent2>
      <a:accent3>
        <a:srgbClr val="4D3C3C"/>
      </a:accent3>
      <a:accent4>
        <a:srgbClr val="9A4D4A"/>
      </a:accent4>
      <a:accent5>
        <a:srgbClr val="FFD966"/>
      </a:accent5>
      <a:accent6>
        <a:srgbClr val="FBF8F4"/>
      </a:accent6>
      <a:hlink>
        <a:srgbClr val="CC64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1168</Words>
  <Application>Microsoft Office PowerPoint</Application>
  <PresentationFormat>On-screen Show (16:9)</PresentationFormat>
  <Paragraphs>270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Prime</vt:lpstr>
      <vt:lpstr>Montserrat SemiBold</vt:lpstr>
      <vt:lpstr>Heimat Presentation by Slidesgo</vt:lpstr>
      <vt:lpstr>Detecting Phishing Websites Using Hybrid Model</vt:lpstr>
      <vt:lpstr>Motivation</vt:lpstr>
      <vt:lpstr>Problem Description</vt:lpstr>
      <vt:lpstr>Methodology</vt:lpstr>
      <vt:lpstr>Dataset</vt:lpstr>
      <vt:lpstr>URL Wordmap</vt:lpstr>
      <vt:lpstr>Feature Selection</vt:lpstr>
      <vt:lpstr>PowerPoint Presentation</vt:lpstr>
      <vt:lpstr>PowerPoint Presentation</vt:lpstr>
      <vt:lpstr>PowerPoint Presentation</vt:lpstr>
      <vt:lpstr>Model Selection</vt:lpstr>
      <vt:lpstr>PowerPoint Presentation</vt:lpstr>
      <vt:lpstr>PowerPoint Presentation</vt:lpstr>
      <vt:lpstr>PowerPoint Presentation</vt:lpstr>
      <vt:lpstr>PowerPoint Presentation</vt:lpstr>
      <vt:lpstr>Model Comparison</vt:lpstr>
      <vt:lpstr>Model Comparison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Phishing Websites Using Hybrid Model</dc:title>
  <cp:lastModifiedBy>Hyder Reza  Telegraphy</cp:lastModifiedBy>
  <cp:revision>16</cp:revision>
  <dcterms:modified xsi:type="dcterms:W3CDTF">2023-04-14T11:35:49Z</dcterms:modified>
</cp:coreProperties>
</file>