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63" r:id="rId6"/>
    <p:sldId id="265" r:id="rId7"/>
    <p:sldId id="256" r:id="rId8"/>
    <p:sldId id="257" r:id="rId9"/>
    <p:sldId id="258" r:id="rId10"/>
    <p:sldId id="259" r:id="rId11"/>
    <p:sldId id="260" r:id="rId12"/>
    <p:sldId id="268" r:id="rId13"/>
    <p:sldId id="26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4F3B-7E1B-4D6A-B984-3356780F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AA20-85B6-44C6-A7E4-AF9AA31A5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89EA-93D4-4459-9600-9085E7C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4E54-BB65-4F70-9FD7-6676E443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67FD-251C-45BE-824C-0B517BBF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EE21-242D-42E2-9C7D-36EE81E2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67CA-0CF6-48F8-9D9C-BC59D5FA3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9AC0-99D3-4458-93D7-48180136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08A1-06F8-430C-AC5C-5B8E0800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6A81-ADFF-465C-AC31-A5A2E3AC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5D8F6-50F2-4305-B6EB-AE0A6210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78AF-7E2E-43B9-884F-C2014AAC8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6DF9-9561-4315-BA94-02738484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276E-6CB3-4FDD-8567-E05B479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9DF2-5BF6-42A6-9EF7-BF6DCBC1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9DA9-291A-4345-9356-BC7305DA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C54E-AC36-4DD3-83CE-9E353B2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A163-04AD-4CDA-AFF3-ED14819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1EE5-C42E-4846-9F14-BACBD25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20-2AF4-486D-9CBE-8CF9A271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A55-F72B-40A7-B70B-44B760EF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1E04-4721-4FFF-BCF1-232839CE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D23F-AD8A-4252-B880-98CC9F07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16D8-8588-47B9-ABC0-AAE7F1D9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371A-E67E-48FB-ABB7-B8475F48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1E2D-B811-48F5-B1AE-AD5EE861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4170-F166-4732-AFD0-D04BD61B8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8811-3DC6-47CF-8503-2105A80B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B6F1-A61D-4E4E-AF34-8B4AE12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1EA4-8F60-4BE6-9F6B-796F039A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B82E3-B5DE-4B86-B7F9-3D5A3B2E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A1E5-32B3-4494-855F-31AB29A1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C778-3710-4EF4-AA49-485AF90F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61B2-008D-402D-A086-D8488328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5D805-1EB5-4275-B7B1-E0B1F10B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E2B30-B446-4528-92AB-65B54BD91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830F3-BE08-4573-AFAA-DBCFEB41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CB6C4-F429-4114-B4AD-52B0A17C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299CB-64E9-4072-959C-2AEE6C67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337A-BB40-4C47-9C82-CB532DC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5AB29-8D0F-4B33-863F-C923A8D7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E74EE-9D4D-4222-85E3-81F5450B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8EF4-DF83-4CBF-99C1-12599FA6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B9CBB-1B6B-4221-9B5E-DFF0611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C26FF-10BF-4ECB-835E-1D5A80C0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BF835-AE39-4277-B04C-C1AA8B1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1156-6AE7-4015-8BE5-A2EAA308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374A-22EE-4517-8D32-B82F3EB1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1B7D5-EADF-4FA7-A73B-69BCE267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EA01-7023-4178-A186-4F3D386A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27BF-95A3-4240-AE26-DBA03D2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7E96F-C2CC-4B83-81AF-FE6322D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8AF2-3D46-42F3-9941-4DF17AC4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0A171-4480-4C79-9D50-0F8A48038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8805-0333-4A47-8398-FCB85635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AB87E-BDD0-4FA5-8B44-488BB2D6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D804-D20C-420D-B2DC-D32B73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9008-5D8E-49D2-BD62-B692C708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7CB10-C0AE-43E3-873B-C122DCA1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B669-1743-4805-9B42-5940B2BC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B79D-C1D4-430C-A0C4-9405D2CD5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8860-BF41-43B4-B42F-1D8C0E45D9C5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FAA8-A95A-452C-92FF-6B6DFC8D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7144-1574-4B10-8016-1BAF2BC13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1CEF-CA0B-4EF1-A35D-DD2F14CA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A6D180-1BF2-8240-A387-3F8ABFF1B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Normalisering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6E852B2-3287-F54D-9EC8-2A1162748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IT1 - Databaser</a:t>
            </a:r>
          </a:p>
        </p:txBody>
      </p:sp>
    </p:spTree>
    <p:extLst>
      <p:ext uri="{BB962C8B-B14F-4D97-AF65-F5344CB8AC3E}">
        <p14:creationId xmlns:p14="http://schemas.microsoft.com/office/powerpoint/2010/main" val="29255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C6516-9DA1-42F4-A101-6A7ADDBD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Oppgave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F3D-CBC0-42DC-A289-7249521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392" y="708125"/>
            <a:ext cx="3728311" cy="54314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Vi ser </a:t>
            </a:r>
            <a:r>
              <a:rPr lang="en-US" sz="2000" dirty="0" err="1">
                <a:solidFill>
                  <a:srgbClr val="FFFFFF"/>
                </a:solidFill>
              </a:rPr>
              <a:t>tilbake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på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nettsiden</a:t>
            </a:r>
            <a:r>
              <a:rPr lang="en-US" sz="2000" dirty="0">
                <a:solidFill>
                  <a:srgbClr val="FFFFFF"/>
                </a:solidFill>
              </a:rPr>
              <a:t> for </a:t>
            </a:r>
            <a:r>
              <a:rPr lang="en-US" sz="2000" dirty="0" err="1">
                <a:solidFill>
                  <a:srgbClr val="FFFFFF"/>
                </a:solidFill>
              </a:rPr>
              <a:t>filmer</a:t>
            </a:r>
            <a:r>
              <a:rPr lang="en-US" sz="2000" dirty="0">
                <a:solidFill>
                  <a:srgbClr val="FFFFFF"/>
                </a:solidFill>
              </a:rPr>
              <a:t> man har sett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Vi </a:t>
            </a:r>
            <a:r>
              <a:rPr lang="en-US" sz="2000" dirty="0" err="1">
                <a:solidFill>
                  <a:srgbClr val="FFFFFF"/>
                </a:solidFill>
              </a:rPr>
              <a:t>entitiserte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modellen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ved</a:t>
            </a:r>
            <a:r>
              <a:rPr lang="en-US" sz="2000" dirty="0">
                <a:solidFill>
                  <a:srgbClr val="FFFFFF"/>
                </a:solidFill>
              </a:rPr>
              <a:t> å </a:t>
            </a:r>
            <a:r>
              <a:rPr lang="en-US" sz="2000" dirty="0" err="1">
                <a:solidFill>
                  <a:srgbClr val="FFFFFF"/>
                </a:solidFill>
              </a:rPr>
              <a:t>legge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tabell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kalt</a:t>
            </a:r>
            <a:r>
              <a:rPr lang="en-US" sz="2000" dirty="0">
                <a:solidFill>
                  <a:srgbClr val="FFFFFF"/>
                </a:solidFill>
              </a:rPr>
              <a:t> “</a:t>
            </a:r>
            <a:r>
              <a:rPr lang="en-US" sz="2000" dirty="0" err="1">
                <a:solidFill>
                  <a:srgbClr val="FFFFFF"/>
                </a:solidFill>
              </a:rPr>
              <a:t>visning</a:t>
            </a:r>
            <a:r>
              <a:rPr lang="en-US" sz="2000" dirty="0">
                <a:solidFill>
                  <a:srgbClr val="FFFFFF"/>
                </a:solidFill>
              </a:rPr>
              <a:t>”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Hvorfor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bryter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dette</a:t>
            </a:r>
            <a:r>
              <a:rPr lang="en-US" sz="2000" dirty="0">
                <a:solidFill>
                  <a:srgbClr val="FFFFFF"/>
                </a:solidFill>
              </a:rPr>
              <a:t> med </a:t>
            </a:r>
            <a:r>
              <a:rPr lang="en-US" sz="2000" dirty="0" err="1">
                <a:solidFill>
                  <a:srgbClr val="FFFFFF"/>
                </a:solidFill>
              </a:rPr>
              <a:t>andre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normalform</a:t>
            </a:r>
            <a:r>
              <a:rPr lang="en-US" sz="2000" dirty="0">
                <a:solidFill>
                  <a:srgbClr val="FFFFFF"/>
                </a:solidFill>
              </a:rPr>
              <a:t>?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Hvilke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problemer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oppstå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når</a:t>
            </a:r>
            <a:r>
              <a:rPr lang="en-US" sz="2000" dirty="0">
                <a:solidFill>
                  <a:srgbClr val="FFFFFF"/>
                </a:solidFill>
              </a:rPr>
              <a:t> vi </a:t>
            </a:r>
            <a:r>
              <a:rPr lang="en-US" sz="2000" dirty="0" err="1">
                <a:solidFill>
                  <a:srgbClr val="FFFFFF"/>
                </a:solidFill>
              </a:rPr>
              <a:t>legger</a:t>
            </a:r>
            <a:r>
              <a:rPr lang="en-US" sz="2000" dirty="0">
                <a:solidFill>
                  <a:srgbClr val="FFFFFF"/>
                </a:solidFill>
              </a:rPr>
              <a:t> inn data her? (</a:t>
            </a:r>
            <a:r>
              <a:rPr lang="en-US" sz="2000" dirty="0" err="1">
                <a:solidFill>
                  <a:srgbClr val="FFFFFF"/>
                </a:solidFill>
              </a:rPr>
              <a:t>legge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endre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slette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F329EE7C-7007-274D-8D9C-8DE0F6DB5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62550"/>
              </p:ext>
            </p:extLst>
          </p:nvPr>
        </p:nvGraphicFramePr>
        <p:xfrm>
          <a:off x="1035478" y="3423834"/>
          <a:ext cx="5571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936">
                  <a:extLst>
                    <a:ext uri="{9D8B030D-6E8A-4147-A177-3AD203B41FA5}">
                      <a16:colId xmlns:a16="http://schemas.microsoft.com/office/drawing/2014/main" val="3333000306"/>
                    </a:ext>
                  </a:extLst>
                </a:gridCol>
                <a:gridCol w="1392936">
                  <a:extLst>
                    <a:ext uri="{9D8B030D-6E8A-4147-A177-3AD203B41FA5}">
                      <a16:colId xmlns:a16="http://schemas.microsoft.com/office/drawing/2014/main" val="2990009521"/>
                    </a:ext>
                  </a:extLst>
                </a:gridCol>
                <a:gridCol w="1392936">
                  <a:extLst>
                    <a:ext uri="{9D8B030D-6E8A-4147-A177-3AD203B41FA5}">
                      <a16:colId xmlns:a16="http://schemas.microsoft.com/office/drawing/2014/main" val="2133639571"/>
                    </a:ext>
                  </a:extLst>
                </a:gridCol>
                <a:gridCol w="1392936">
                  <a:extLst>
                    <a:ext uri="{9D8B030D-6E8A-4147-A177-3AD203B41FA5}">
                      <a16:colId xmlns:a16="http://schemas.microsoft.com/office/drawing/2014/main" val="101622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personId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filmId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2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3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0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6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Kelly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30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89BAA-AFD4-47DE-B4F2-0D0C53E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Tredje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Normalform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DD3C-481A-4A89-B970-FA67CAD4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232325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400" dirty="0"/>
              <a:t>En tabell oppfyller tredje normalform dersom andre normalform er oppfylt, og hvis ingen av kolonnene bestemmes av noe annet enn primærnøkkelen.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7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F64B-A5F5-40C1-A78E-C71C7A26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 err="1"/>
              <a:t>Eksempel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27C949-D91C-479F-BD54-FC000A0C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1753288"/>
            <a:ext cx="3679006" cy="123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2B549-7B0F-4F3D-9154-C0477001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12" y="1747334"/>
            <a:ext cx="4168976" cy="12311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FF6A33-C515-41F5-8CA7-76EF56BA4811}"/>
              </a:ext>
            </a:extLst>
          </p:cNvPr>
          <p:cNvCxnSpPr/>
          <p:nvPr/>
        </p:nvCxnSpPr>
        <p:spPr>
          <a:xfrm>
            <a:off x="1519551" y="2978441"/>
            <a:ext cx="1285461" cy="87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6F297B-FD9E-459F-A714-916619C978A9}"/>
              </a:ext>
            </a:extLst>
          </p:cNvPr>
          <p:cNvCxnSpPr/>
          <p:nvPr/>
        </p:nvCxnSpPr>
        <p:spPr>
          <a:xfrm flipV="1">
            <a:off x="5253530" y="2978440"/>
            <a:ext cx="1054100" cy="87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D51DCC4-8A56-45A4-9B90-F2ABC5BD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437" y="3867649"/>
            <a:ext cx="4571193" cy="1345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BCB417-6E6C-42BE-9D59-7F631339099F}"/>
              </a:ext>
            </a:extLst>
          </p:cNvPr>
          <p:cNvSpPr txBox="1"/>
          <p:nvPr/>
        </p:nvSpPr>
        <p:spPr>
          <a:xfrm>
            <a:off x="6819900" y="3879560"/>
            <a:ext cx="469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Sjekk</a:t>
            </a:r>
            <a:r>
              <a:rPr lang="en-US" sz="3200" dirty="0"/>
              <a:t> om </a:t>
            </a:r>
            <a:r>
              <a:rPr lang="en-US" sz="3200" dirty="0" err="1"/>
              <a:t>tabellene</a:t>
            </a:r>
            <a:r>
              <a:rPr lang="en-US" sz="3200" dirty="0"/>
              <a:t> </a:t>
            </a:r>
            <a:r>
              <a:rPr lang="en-US" sz="3200" dirty="0" err="1"/>
              <a:t>oppfyller</a:t>
            </a:r>
            <a:r>
              <a:rPr lang="en-US" sz="3200" dirty="0"/>
              <a:t> </a:t>
            </a:r>
            <a:r>
              <a:rPr lang="en-US" sz="3200" dirty="0" err="1"/>
              <a:t>normalformene</a:t>
            </a:r>
            <a:r>
              <a:rPr lang="en-US" sz="32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1208-0C4C-4F3E-8C6C-FBB898D8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pPr algn="ctr"/>
            <a:r>
              <a:rPr lang="en-US" b="1" dirty="0"/>
              <a:t>Husk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2077-7A51-4859-B90A-BACCBFEC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1"/>
            <a:ext cx="10515600" cy="142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“the key, the whole key, and nothing but the key”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896E4-EB61-4EE7-B5EC-4BDEE1483BD3}"/>
              </a:ext>
            </a:extLst>
          </p:cNvPr>
          <p:cNvSpPr txBox="1"/>
          <p:nvPr/>
        </p:nvSpPr>
        <p:spPr>
          <a:xfrm>
            <a:off x="1079500" y="16256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57A69-1ED4-4760-81F6-6D7F0ECCD57E}"/>
              </a:ext>
            </a:extLst>
          </p:cNvPr>
          <p:cNvSpPr txBox="1"/>
          <p:nvPr/>
        </p:nvSpPr>
        <p:spPr>
          <a:xfrm>
            <a:off x="4152900" y="4056561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9A525-F6BD-419F-A276-89FF595B15F1}"/>
              </a:ext>
            </a:extLst>
          </p:cNvPr>
          <p:cNvSpPr txBox="1"/>
          <p:nvPr/>
        </p:nvSpPr>
        <p:spPr>
          <a:xfrm>
            <a:off x="7797800" y="1155700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3NF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76E72-0147-4834-AF20-9CD6DFC1C4F8}"/>
              </a:ext>
            </a:extLst>
          </p:cNvPr>
          <p:cNvCxnSpPr/>
          <p:nvPr/>
        </p:nvCxnSpPr>
        <p:spPr>
          <a:xfrm flipH="1" flipV="1">
            <a:off x="1600200" y="2210375"/>
            <a:ext cx="260350" cy="30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871FA8-848E-4538-853B-59E568E72EBC}"/>
              </a:ext>
            </a:extLst>
          </p:cNvPr>
          <p:cNvCxnSpPr/>
          <p:nvPr/>
        </p:nvCxnSpPr>
        <p:spPr>
          <a:xfrm>
            <a:off x="4432300" y="3136900"/>
            <a:ext cx="101600" cy="91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A6BCA-3AFE-4ADF-A0A1-732CD0B00DB1}"/>
              </a:ext>
            </a:extLst>
          </p:cNvPr>
          <p:cNvCxnSpPr/>
          <p:nvPr/>
        </p:nvCxnSpPr>
        <p:spPr>
          <a:xfrm flipV="1">
            <a:off x="8318500" y="1740475"/>
            <a:ext cx="0" cy="77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6256-8E61-4FDE-BA8B-35D0B52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r>
              <a:rPr lang="en-US" dirty="0" err="1"/>
              <a:t>Oppgave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85F35-E373-47B1-B497-AE4E8D05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53" y="1021230"/>
            <a:ext cx="6961094" cy="277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22D26-3E6B-4AC5-BF4F-A761204F8491}"/>
              </a:ext>
            </a:extLst>
          </p:cNvPr>
          <p:cNvSpPr txBox="1"/>
          <p:nvPr/>
        </p:nvSpPr>
        <p:spPr>
          <a:xfrm>
            <a:off x="838200" y="3903345"/>
            <a:ext cx="10515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 err="1"/>
              <a:t>Foreslå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primærnøkkel</a:t>
            </a:r>
            <a:r>
              <a:rPr lang="en-US" sz="2800" dirty="0"/>
              <a:t> </a:t>
            </a:r>
            <a:r>
              <a:rPr lang="en-US" sz="2800" dirty="0" err="1"/>
              <a:t>enten</a:t>
            </a:r>
            <a:r>
              <a:rPr lang="en-US" sz="2800" dirty="0"/>
              <a:t> </a:t>
            </a:r>
            <a:r>
              <a:rPr lang="en-US" sz="2800" dirty="0" err="1"/>
              <a:t>ved</a:t>
            </a:r>
            <a:r>
              <a:rPr lang="en-US" sz="2800" dirty="0"/>
              <a:t> å:</a:t>
            </a:r>
          </a:p>
          <a:p>
            <a:endParaRPr lang="en-US" sz="2800" dirty="0"/>
          </a:p>
          <a:p>
            <a:pPr marL="742950" lvl="1" indent="-285750">
              <a:buFontTx/>
              <a:buChar char="-"/>
            </a:pPr>
            <a:r>
              <a:rPr lang="en-US" sz="2800" dirty="0"/>
              <a:t>Lage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ny</a:t>
            </a:r>
            <a:r>
              <a:rPr lang="en-US" sz="2800" dirty="0"/>
              <a:t> </a:t>
            </a:r>
            <a:r>
              <a:rPr lang="en-US" sz="2800" dirty="0" err="1"/>
              <a:t>kolonne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tabellen</a:t>
            </a:r>
            <a:endParaRPr lang="en-US" sz="2800" dirty="0"/>
          </a:p>
          <a:p>
            <a:pPr marL="742950" lvl="1" indent="-285750">
              <a:buFontTx/>
              <a:buChar char="-"/>
            </a:pPr>
            <a:r>
              <a:rPr lang="en-US" sz="2800" dirty="0" err="1"/>
              <a:t>Bruke</a:t>
            </a:r>
            <a:r>
              <a:rPr lang="en-US" sz="2800" dirty="0"/>
              <a:t> to attributer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kombinert</a:t>
            </a:r>
            <a:r>
              <a:rPr lang="en-US" sz="2800" dirty="0"/>
              <a:t> </a:t>
            </a:r>
            <a:r>
              <a:rPr lang="en-US" sz="2800" dirty="0" err="1"/>
              <a:t>primærnøkkel</a:t>
            </a:r>
            <a:endParaRPr lang="en-US" sz="2800" dirty="0"/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lphaLcParenR" startAt="2"/>
            </a:pPr>
            <a:r>
              <a:rPr lang="en-US" sz="2800" dirty="0" err="1"/>
              <a:t>Forklar</a:t>
            </a:r>
            <a:r>
              <a:rPr lang="en-US" sz="2800" dirty="0"/>
              <a:t> </a:t>
            </a:r>
            <a:r>
              <a:rPr lang="en-US" sz="2800" dirty="0" err="1"/>
              <a:t>hvordan</a:t>
            </a:r>
            <a:r>
              <a:rPr lang="en-US" sz="2800" dirty="0"/>
              <a:t> </a:t>
            </a:r>
            <a:r>
              <a:rPr lang="en-US" sz="2800" dirty="0" err="1"/>
              <a:t>tabellen</a:t>
            </a:r>
            <a:r>
              <a:rPr lang="en-US" sz="2800" dirty="0"/>
              <a:t> </a:t>
            </a:r>
            <a:r>
              <a:rPr lang="en-US" sz="2800" dirty="0" err="1"/>
              <a:t>bryter</a:t>
            </a:r>
            <a:r>
              <a:rPr lang="en-US" sz="2800" dirty="0"/>
              <a:t> med </a:t>
            </a:r>
            <a:r>
              <a:rPr lang="en-US" sz="2800" dirty="0" err="1"/>
              <a:t>tredje</a:t>
            </a:r>
            <a:r>
              <a:rPr lang="en-US" sz="2800" dirty="0"/>
              <a:t> </a:t>
            </a:r>
            <a:r>
              <a:rPr lang="en-US" sz="2800" dirty="0" err="1"/>
              <a:t>normalform</a:t>
            </a:r>
            <a:r>
              <a:rPr lang="en-US" dirty="0"/>
              <a:t>.</a:t>
            </a:r>
          </a:p>
          <a:p>
            <a:pPr marL="342900" indent="-342900">
              <a:buAutoNum type="alphaLcParenR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FD6B8-5D41-4B9F-BE9B-0748473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Repetisjon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C3CA-7D52-49FB-A22A-482BAEB6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Vi </a:t>
            </a:r>
            <a:r>
              <a:rPr lang="en-US" sz="2400" dirty="0" err="1"/>
              <a:t>ønsker</a:t>
            </a:r>
            <a:r>
              <a:rPr lang="en-US" sz="2400" dirty="0"/>
              <a:t> </a:t>
            </a:r>
            <a:r>
              <a:rPr lang="en-US" sz="2400" dirty="0" err="1"/>
              <a:t>å</a:t>
            </a:r>
            <a:r>
              <a:rPr lang="en-US" sz="2400" dirty="0"/>
              <a:t> </a:t>
            </a:r>
            <a:r>
              <a:rPr lang="en-US" sz="2400" dirty="0" err="1"/>
              <a:t>lage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nettside</a:t>
            </a:r>
            <a:r>
              <a:rPr lang="en-US" sz="2400" dirty="0"/>
              <a:t> der man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registrere</a:t>
            </a:r>
            <a:r>
              <a:rPr lang="en-US" sz="2400" dirty="0"/>
              <a:t> </a:t>
            </a:r>
            <a:r>
              <a:rPr lang="en-US" sz="2400" dirty="0" err="1"/>
              <a:t>hvilke</a:t>
            </a:r>
            <a:r>
              <a:rPr lang="en-US" sz="2400" dirty="0"/>
              <a:t> </a:t>
            </a:r>
            <a:r>
              <a:rPr lang="en-US" sz="2400" dirty="0" err="1"/>
              <a:t>filmer</a:t>
            </a:r>
            <a:r>
              <a:rPr lang="en-US" sz="2400" dirty="0"/>
              <a:t> man har sett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Lag et </a:t>
            </a:r>
            <a:r>
              <a:rPr lang="en-US" sz="2400" dirty="0" err="1"/>
              <a:t>forslag</a:t>
            </a:r>
            <a:r>
              <a:rPr lang="en-US" sz="2400" dirty="0"/>
              <a:t> for </a:t>
            </a:r>
            <a:r>
              <a:rPr lang="en-US" sz="2400" dirty="0" err="1"/>
              <a:t>datamodeller</a:t>
            </a:r>
            <a:r>
              <a:rPr lang="en-US" sz="2400" dirty="0"/>
              <a:t> for </a:t>
            </a:r>
            <a:r>
              <a:rPr lang="en-US" sz="2400" dirty="0" err="1"/>
              <a:t>filmer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personer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Hva</a:t>
            </a:r>
            <a:r>
              <a:rPr lang="en-US" sz="2400" dirty="0"/>
              <a:t> slags </a:t>
            </a:r>
            <a:r>
              <a:rPr lang="en-US" sz="2400" dirty="0" err="1"/>
              <a:t>relasjon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det </a:t>
            </a:r>
            <a:r>
              <a:rPr lang="en-US" sz="2400" dirty="0" err="1"/>
              <a:t>mellom</a:t>
            </a:r>
            <a:r>
              <a:rPr lang="en-US" sz="2400" dirty="0"/>
              <a:t> </a:t>
            </a:r>
            <a:r>
              <a:rPr lang="en-US" sz="2400" dirty="0" err="1"/>
              <a:t>modellene</a:t>
            </a:r>
            <a:r>
              <a:rPr lang="en-US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Hvordan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vi </a:t>
            </a:r>
            <a:r>
              <a:rPr lang="en-US" sz="2400" dirty="0" err="1"/>
              <a:t>entitisere</a:t>
            </a:r>
            <a:r>
              <a:rPr lang="en-US" sz="2400" dirty="0"/>
              <a:t> </a:t>
            </a:r>
            <a:r>
              <a:rPr lang="en-US" sz="2400" dirty="0" err="1"/>
              <a:t>datamodellen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017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40365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38AD-9263-45F6-B294-5EE339B7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Forslag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90E6F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90E6F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ACEDA-69B6-4531-A402-E707E9147146}"/>
              </a:ext>
            </a:extLst>
          </p:cNvPr>
          <p:cNvSpPr txBox="1"/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primærnøkkelen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siste</a:t>
            </a:r>
            <a:r>
              <a:rPr lang="en-US" dirty="0"/>
              <a:t> </a:t>
            </a:r>
            <a:r>
              <a:rPr lang="en-US" dirty="0" err="1"/>
              <a:t>bestigning</a:t>
            </a:r>
            <a:r>
              <a:rPr lang="en-US" dirty="0"/>
              <a:t>.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kombinert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primærnøkkel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B0C29135-BF34-1D4E-8E6D-4AFBA7D1F135}"/>
              </a:ext>
            </a:extLst>
          </p:cNvPr>
          <p:cNvSpPr/>
          <p:nvPr/>
        </p:nvSpPr>
        <p:spPr>
          <a:xfrm>
            <a:off x="374573" y="2038120"/>
            <a:ext cx="7293711" cy="44508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DD0EECFF-5B42-A94C-A616-26A2266C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15638"/>
              </p:ext>
            </p:extLst>
          </p:nvPr>
        </p:nvGraphicFramePr>
        <p:xfrm>
          <a:off x="567709" y="2203704"/>
          <a:ext cx="2239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18">
                  <a:extLst>
                    <a:ext uri="{9D8B030D-6E8A-4147-A177-3AD203B41FA5}">
                      <a16:colId xmlns:a16="http://schemas.microsoft.com/office/drawing/2014/main" val="328651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personID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number</a:t>
                      </a:r>
                      <a:r>
                        <a:rPr lang="nb-NO" dirty="0"/>
                        <a:t>[id]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fornavn: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etternavn: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epost: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90914"/>
                  </a:ext>
                </a:extLst>
              </a:tr>
            </a:tbl>
          </a:graphicData>
        </a:graphic>
      </p:graphicFrame>
      <p:graphicFrame>
        <p:nvGraphicFramePr>
          <p:cNvPr id="15" name="Tabell 14">
            <a:extLst>
              <a:ext uri="{FF2B5EF4-FFF2-40B4-BE49-F238E27FC236}">
                <a16:creationId xmlns:a16="http://schemas.microsoft.com/office/drawing/2014/main" id="{1319F1C0-A144-B043-989A-02EAE61AB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99448"/>
              </p:ext>
            </p:extLst>
          </p:nvPr>
        </p:nvGraphicFramePr>
        <p:xfrm>
          <a:off x="5342681" y="2203704"/>
          <a:ext cx="2239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18">
                  <a:extLst>
                    <a:ext uri="{9D8B030D-6E8A-4147-A177-3AD203B41FA5}">
                      <a16:colId xmlns:a16="http://schemas.microsoft.com/office/drawing/2014/main" val="328651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filmID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number</a:t>
                      </a:r>
                      <a:r>
                        <a:rPr lang="nb-NO" dirty="0"/>
                        <a:t>[id]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tittel: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regissør: </a:t>
                      </a:r>
                      <a:r>
                        <a:rPr lang="nb-NO" dirty="0" err="1"/>
                        <a:t>string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år: </a:t>
                      </a:r>
                      <a:r>
                        <a:rPr lang="nb-NO" dirty="0" err="1"/>
                        <a:t>number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90914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0C3469C-7285-A64A-884B-B21C57688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2472"/>
              </p:ext>
            </p:extLst>
          </p:nvPr>
        </p:nvGraphicFramePr>
        <p:xfrm>
          <a:off x="2947554" y="4651325"/>
          <a:ext cx="22395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18">
                  <a:extLst>
                    <a:ext uri="{9D8B030D-6E8A-4147-A177-3AD203B41FA5}">
                      <a16:colId xmlns:a16="http://schemas.microsoft.com/office/drawing/2014/main" val="328651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Visning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personID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number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2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filmID</a:t>
                      </a:r>
                      <a:r>
                        <a:rPr lang="nb-NO" dirty="0"/>
                        <a:t>: </a:t>
                      </a:r>
                      <a:r>
                        <a:rPr lang="nb-NO" dirty="0" err="1"/>
                        <a:t>number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Dato: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25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F1596-835F-4FED-9A48-20791469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Introduksjon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E789BE9-09C5-4D6B-BA78-E77899DF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algn="l"/>
            <a:r>
              <a:rPr lang="en-US" dirty="0"/>
              <a:t>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dårlig</a:t>
            </a:r>
            <a:r>
              <a:rPr lang="en-US" dirty="0"/>
              <a:t> </a:t>
            </a:r>
            <a:r>
              <a:rPr lang="en-US" dirty="0" err="1"/>
              <a:t>designet</a:t>
            </a:r>
            <a:r>
              <a:rPr lang="en-US" dirty="0"/>
              <a:t> database, </a:t>
            </a:r>
            <a:r>
              <a:rPr lang="en-US" dirty="0" err="1"/>
              <a:t>lagrer</a:t>
            </a:r>
            <a:r>
              <a:rPr lang="en-US" dirty="0"/>
              <a:t> vi </a:t>
            </a:r>
            <a:r>
              <a:rPr lang="en-US" dirty="0" err="1"/>
              <a:t>overflødig</a:t>
            </a:r>
            <a:r>
              <a:rPr lang="en-US" dirty="0"/>
              <a:t>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algn="l"/>
            <a:r>
              <a:rPr lang="en-US" dirty="0"/>
              <a:t>Da </a:t>
            </a:r>
            <a:r>
              <a:rPr lang="en-US" dirty="0" err="1"/>
              <a:t>kan</a:t>
            </a:r>
            <a:r>
              <a:rPr lang="en-US" dirty="0"/>
              <a:t> det </a:t>
            </a:r>
            <a:r>
              <a:rPr lang="en-US" dirty="0" err="1"/>
              <a:t>oppstå</a:t>
            </a:r>
            <a:r>
              <a:rPr lang="en-US" dirty="0"/>
              <a:t> problem </a:t>
            </a:r>
            <a:r>
              <a:rPr lang="en-US" dirty="0" err="1"/>
              <a:t>når</a:t>
            </a:r>
            <a:r>
              <a:rPr lang="en-US" dirty="0"/>
              <a:t> vi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i="1" dirty="0" err="1"/>
              <a:t>legge</a:t>
            </a:r>
            <a:r>
              <a:rPr lang="en-US" i="1" dirty="0"/>
              <a:t> </a:t>
            </a:r>
            <a:r>
              <a:rPr lang="en-US" i="1" dirty="0" err="1"/>
              <a:t>til</a:t>
            </a:r>
            <a:r>
              <a:rPr lang="en-US" dirty="0"/>
              <a:t>, </a:t>
            </a:r>
            <a:r>
              <a:rPr lang="en-US" i="1" dirty="0" err="1"/>
              <a:t>endre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i="1" dirty="0" err="1"/>
              <a:t>slette</a:t>
            </a:r>
            <a:r>
              <a:rPr lang="en-US" dirty="0"/>
              <a:t>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algn="l"/>
            <a:r>
              <a:rPr lang="en-US" dirty="0" err="1"/>
              <a:t>Normalisering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database </a:t>
            </a:r>
            <a:r>
              <a:rPr lang="en-US" dirty="0" err="1"/>
              <a:t>er</a:t>
            </a:r>
            <a:r>
              <a:rPr lang="en-US" dirty="0"/>
              <a:t> et sett med </a:t>
            </a:r>
            <a:r>
              <a:rPr lang="en-US" dirty="0" err="1"/>
              <a:t>regler</a:t>
            </a:r>
            <a:r>
              <a:rPr lang="en-US" dirty="0"/>
              <a:t> for å </a:t>
            </a:r>
            <a:r>
              <a:rPr lang="en-US" dirty="0" err="1"/>
              <a:t>bygge</a:t>
            </a:r>
            <a:r>
              <a:rPr lang="en-US" dirty="0"/>
              <a:t> </a:t>
            </a:r>
            <a:r>
              <a:rPr lang="en-US" dirty="0" err="1"/>
              <a:t>datamodellen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at vi </a:t>
            </a:r>
            <a:r>
              <a:rPr lang="en-US" dirty="0" err="1"/>
              <a:t>unngår</a:t>
            </a:r>
            <a:r>
              <a:rPr lang="en-US" dirty="0"/>
              <a:t> </a:t>
            </a:r>
            <a:r>
              <a:rPr lang="en-US" dirty="0" err="1"/>
              <a:t>problemene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5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DE27-9DDE-4ED0-91B0-A3FEEB5C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/>
              <a:t>En dårlig datamodell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E90ED-3592-49FD-9548-0512BFA9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65156"/>
            <a:ext cx="10515600" cy="1622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12FCE-7412-4398-9512-3C1C4289A54A}"/>
              </a:ext>
            </a:extLst>
          </p:cNvPr>
          <p:cNvSpPr txBox="1"/>
          <p:nvPr/>
        </p:nvSpPr>
        <p:spPr>
          <a:xfrm>
            <a:off x="838200" y="3108013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Legge</a:t>
            </a:r>
            <a:r>
              <a:rPr lang="en-US" sz="2400" b="1" dirty="0"/>
              <a:t> </a:t>
            </a:r>
            <a:r>
              <a:rPr lang="en-US" sz="2400" b="1" dirty="0" err="1"/>
              <a:t>til</a:t>
            </a:r>
            <a:r>
              <a:rPr lang="en-US" sz="2400" b="1" dirty="0"/>
              <a:t> data: </a:t>
            </a:r>
            <a:r>
              <a:rPr lang="en-US" sz="2400" dirty="0"/>
              <a:t>For å </a:t>
            </a:r>
            <a:r>
              <a:rPr lang="en-US" sz="2400" dirty="0" err="1"/>
              <a:t>legge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ny</a:t>
            </a:r>
            <a:r>
              <a:rPr lang="en-US" sz="2400" dirty="0"/>
              <a:t> </a:t>
            </a:r>
            <a:r>
              <a:rPr lang="en-US" sz="2400" dirty="0" err="1"/>
              <a:t>ansatt</a:t>
            </a:r>
            <a:r>
              <a:rPr lang="en-US" sz="2400" dirty="0"/>
              <a:t> </a:t>
            </a:r>
            <a:r>
              <a:rPr lang="en-US" sz="2400" dirty="0" err="1"/>
              <a:t>må</a:t>
            </a:r>
            <a:r>
              <a:rPr lang="en-US" sz="2400" dirty="0"/>
              <a:t> vi </a:t>
            </a:r>
            <a:r>
              <a:rPr lang="en-US" sz="2400" dirty="0" err="1"/>
              <a:t>legge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avdelingsinformasjonen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nytt</a:t>
            </a:r>
            <a:r>
              <a:rPr lang="en-US" sz="2400" dirty="0"/>
              <a:t>. </a:t>
            </a:r>
            <a:r>
              <a:rPr lang="en-US" sz="2400" dirty="0" err="1"/>
              <a:t>Overflødig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muligheter</a:t>
            </a:r>
            <a:r>
              <a:rPr lang="en-US" sz="2400" dirty="0"/>
              <a:t> for </a:t>
            </a:r>
            <a:r>
              <a:rPr lang="en-US" sz="2400" dirty="0" err="1"/>
              <a:t>feil</a:t>
            </a:r>
            <a:r>
              <a:rPr lang="en-US" sz="2400" dirty="0"/>
              <a:t>. </a:t>
            </a:r>
            <a:r>
              <a:rPr lang="en-US" sz="2400" dirty="0" err="1"/>
              <a:t>Hva</a:t>
            </a:r>
            <a:r>
              <a:rPr lang="en-US" sz="2400" dirty="0"/>
              <a:t> </a:t>
            </a:r>
            <a:r>
              <a:rPr lang="en-US" sz="2400" dirty="0" err="1"/>
              <a:t>skjer</a:t>
            </a:r>
            <a:r>
              <a:rPr lang="en-US" sz="2400" dirty="0"/>
              <a:t> </a:t>
            </a:r>
            <a:r>
              <a:rPr lang="en-US" sz="2400" dirty="0" err="1"/>
              <a:t>hvis</a:t>
            </a:r>
            <a:r>
              <a:rPr lang="en-US" sz="2400" dirty="0"/>
              <a:t> vi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legge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ny</a:t>
            </a:r>
            <a:r>
              <a:rPr lang="en-US" sz="2400" dirty="0"/>
              <a:t> </a:t>
            </a:r>
            <a:r>
              <a:rPr lang="en-US" sz="2400" dirty="0" err="1"/>
              <a:t>avdeling</a:t>
            </a:r>
            <a:r>
              <a:rPr lang="en-US" sz="2400" dirty="0"/>
              <a:t> med </a:t>
            </a:r>
            <a:r>
              <a:rPr lang="en-US" sz="2400" dirty="0" err="1"/>
              <a:t>ingen</a:t>
            </a:r>
            <a:r>
              <a:rPr lang="en-US" sz="2400" dirty="0"/>
              <a:t> </a:t>
            </a:r>
            <a:r>
              <a:rPr lang="en-US" sz="2400" dirty="0" err="1"/>
              <a:t>ansatte</a:t>
            </a:r>
            <a:r>
              <a:rPr lang="en-U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Slette</a:t>
            </a:r>
            <a:r>
              <a:rPr lang="en-US" sz="2400" b="1" dirty="0"/>
              <a:t> data: </a:t>
            </a:r>
            <a:r>
              <a:rPr lang="en-US" sz="2400" dirty="0"/>
              <a:t>Anta at Art Vandelay </a:t>
            </a:r>
            <a:r>
              <a:rPr lang="en-US" sz="2400" dirty="0" err="1"/>
              <a:t>slutter</a:t>
            </a:r>
            <a:r>
              <a:rPr lang="en-US" sz="2400" dirty="0"/>
              <a:t>. </a:t>
            </a:r>
            <a:r>
              <a:rPr lang="en-US" sz="2400" dirty="0" err="1"/>
              <a:t>Hva</a:t>
            </a:r>
            <a:r>
              <a:rPr lang="en-US" sz="2400" dirty="0"/>
              <a:t> </a:t>
            </a:r>
            <a:r>
              <a:rPr lang="en-US" sz="2400" dirty="0" err="1"/>
              <a:t>skjer</a:t>
            </a:r>
            <a:r>
              <a:rPr lang="en-US" sz="2400" dirty="0"/>
              <a:t> her </a:t>
            </a:r>
            <a:r>
              <a:rPr lang="en-US" sz="2400" dirty="0" err="1"/>
              <a:t>dersom</a:t>
            </a:r>
            <a:r>
              <a:rPr lang="en-US" sz="2400" dirty="0"/>
              <a:t> vi </a:t>
            </a:r>
            <a:r>
              <a:rPr lang="en-US" sz="2400" dirty="0" err="1"/>
              <a:t>sletter</a:t>
            </a:r>
            <a:r>
              <a:rPr lang="en-US" sz="2400" dirty="0"/>
              <a:t> </a:t>
            </a:r>
            <a:r>
              <a:rPr lang="en-US" sz="2400" dirty="0" err="1"/>
              <a:t>dette</a:t>
            </a:r>
            <a:r>
              <a:rPr lang="en-US" sz="2400" dirty="0"/>
              <a:t> </a:t>
            </a:r>
            <a:r>
              <a:rPr lang="en-US" sz="2400" dirty="0" err="1"/>
              <a:t>elementet</a:t>
            </a:r>
            <a:r>
              <a:rPr lang="en-U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Endre</a:t>
            </a:r>
            <a:r>
              <a:rPr lang="en-US" sz="2400" b="1" dirty="0"/>
              <a:t> data: </a:t>
            </a:r>
            <a:r>
              <a:rPr lang="en-US" sz="2400" dirty="0"/>
              <a:t>Vi </a:t>
            </a:r>
            <a:r>
              <a:rPr lang="en-US" sz="2400" dirty="0" err="1"/>
              <a:t>ønsker</a:t>
            </a:r>
            <a:r>
              <a:rPr lang="en-US" sz="2400" dirty="0"/>
              <a:t> å </a:t>
            </a:r>
            <a:r>
              <a:rPr lang="en-US" sz="2400" dirty="0" err="1"/>
              <a:t>bytte</a:t>
            </a:r>
            <a:r>
              <a:rPr lang="en-US" sz="2400" dirty="0"/>
              <a:t> </a:t>
            </a:r>
            <a:r>
              <a:rPr lang="en-US" sz="2400" dirty="0" err="1"/>
              <a:t>telefonnummer</a:t>
            </a:r>
            <a:r>
              <a:rPr lang="en-US" sz="2400" dirty="0"/>
              <a:t> for </a:t>
            </a:r>
            <a:r>
              <a:rPr lang="en-US" sz="2400" dirty="0" err="1"/>
              <a:t>avdelingen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Billingstad</a:t>
            </a:r>
            <a:r>
              <a:rPr lang="en-US" sz="2400" dirty="0"/>
              <a:t>. </a:t>
            </a:r>
            <a:r>
              <a:rPr lang="en-US" sz="2400" dirty="0" err="1"/>
              <a:t>Hvorfor</a:t>
            </a:r>
            <a:r>
              <a:rPr lang="en-US" sz="2400" dirty="0"/>
              <a:t> </a:t>
            </a:r>
            <a:r>
              <a:rPr lang="en-US" sz="2400" dirty="0" err="1"/>
              <a:t>vil</a:t>
            </a:r>
            <a:r>
              <a:rPr lang="en-US" sz="2400" dirty="0"/>
              <a:t> </a:t>
            </a:r>
            <a:r>
              <a:rPr lang="en-US" sz="2400" dirty="0" err="1"/>
              <a:t>dette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lengden</a:t>
            </a:r>
            <a:r>
              <a:rPr lang="en-US" sz="2400" dirty="0"/>
              <a:t> </a:t>
            </a:r>
            <a:r>
              <a:rPr lang="en-US" sz="2400" dirty="0" err="1"/>
              <a:t>være</a:t>
            </a:r>
            <a:r>
              <a:rPr lang="en-US" sz="2400" dirty="0"/>
              <a:t> et problem med </a:t>
            </a:r>
            <a:r>
              <a:rPr lang="en-US" sz="2400" dirty="0" err="1"/>
              <a:t>denne</a:t>
            </a:r>
            <a:r>
              <a:rPr lang="en-US" sz="2400" dirty="0"/>
              <a:t> </a:t>
            </a:r>
            <a:r>
              <a:rPr lang="en-US" sz="2400" dirty="0" err="1"/>
              <a:t>tabellen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76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DD9F-24BC-45D8-B937-0AA60A23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>
            <a:normAutofit/>
          </a:bodyPr>
          <a:lstStyle/>
          <a:p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datamodellen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15EAD-3643-4829-8B6E-72D62E31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161"/>
            <a:ext cx="10515600" cy="1622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D714C-52CC-4A5B-B4FC-AA114F9EEA6E}"/>
              </a:ext>
            </a:extLst>
          </p:cNvPr>
          <p:cNvSpPr txBox="1"/>
          <p:nvPr/>
        </p:nvSpPr>
        <p:spPr>
          <a:xfrm>
            <a:off x="838200" y="358457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 et </a:t>
            </a:r>
            <a:r>
              <a:rPr lang="en-US" sz="3600" dirty="0" err="1"/>
              <a:t>forslag</a:t>
            </a:r>
            <a:r>
              <a:rPr lang="en-US" sz="3600" dirty="0"/>
              <a:t> </a:t>
            </a:r>
            <a:r>
              <a:rPr lang="en-US" sz="3600" dirty="0" err="1"/>
              <a:t>til</a:t>
            </a:r>
            <a:r>
              <a:rPr lang="en-US" sz="3600" dirty="0"/>
              <a:t> </a:t>
            </a:r>
            <a:r>
              <a:rPr lang="en-US" sz="3600" dirty="0" err="1"/>
              <a:t>hvordan</a:t>
            </a:r>
            <a:r>
              <a:rPr lang="en-US" sz="3600" dirty="0"/>
              <a:t> </a:t>
            </a:r>
            <a:r>
              <a:rPr lang="en-US" sz="3600" dirty="0" err="1"/>
              <a:t>datamodellen</a:t>
            </a:r>
            <a:r>
              <a:rPr lang="en-US" sz="3600" dirty="0"/>
              <a:t> </a:t>
            </a:r>
            <a:r>
              <a:rPr lang="en-US" sz="3600" dirty="0" err="1"/>
              <a:t>kan</a:t>
            </a:r>
            <a:r>
              <a:rPr lang="en-US" sz="3600" dirty="0"/>
              <a:t> </a:t>
            </a:r>
            <a:r>
              <a:rPr lang="en-US" sz="3600" dirty="0" err="1"/>
              <a:t>endres</a:t>
            </a:r>
            <a:r>
              <a:rPr lang="en-US" sz="3600" dirty="0"/>
              <a:t> </a:t>
            </a:r>
            <a:r>
              <a:rPr lang="en-US" sz="3600" dirty="0" err="1"/>
              <a:t>slik</a:t>
            </a:r>
            <a:r>
              <a:rPr lang="en-US" sz="3600" dirty="0"/>
              <a:t> at vi </a:t>
            </a:r>
            <a:r>
              <a:rPr lang="en-US" sz="3600" dirty="0" err="1"/>
              <a:t>unngår</a:t>
            </a:r>
            <a:r>
              <a:rPr lang="en-US" sz="3600" dirty="0"/>
              <a:t> </a:t>
            </a:r>
            <a:r>
              <a:rPr lang="en-US" sz="3600" dirty="0" err="1"/>
              <a:t>problemene</a:t>
            </a:r>
            <a:r>
              <a:rPr lang="en-US" sz="3600" dirty="0"/>
              <a:t> </a:t>
            </a:r>
            <a:r>
              <a:rPr lang="en-US" sz="3600" dirty="0" err="1"/>
              <a:t>fra</a:t>
            </a:r>
            <a:r>
              <a:rPr lang="en-US" sz="3600" dirty="0"/>
              <a:t> </a:t>
            </a:r>
            <a:r>
              <a:rPr lang="en-US" sz="3600" dirty="0" err="1"/>
              <a:t>forrige</a:t>
            </a:r>
            <a:r>
              <a:rPr lang="en-US" sz="36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9364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73481-B3AE-4305-A70C-1BDD932B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Normalisering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0312-B25D-4888-A630-97713BD8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400" dirty="0"/>
              <a:t>Normalisering er en metode som skal sørge for at datamodellen vår blir så </a:t>
            </a:r>
            <a:r>
              <a:rPr lang="nb-NO" sz="2400" dirty="0" err="1"/>
              <a:t>eﬀektiv</a:t>
            </a:r>
            <a:r>
              <a:rPr lang="nb-NO" sz="2400" dirty="0"/>
              <a:t> som mulig. </a:t>
            </a:r>
          </a:p>
          <a:p>
            <a:endParaRPr lang="nb-NO" sz="2400" dirty="0"/>
          </a:p>
          <a:p>
            <a:pPr marL="0" indent="0">
              <a:buNone/>
            </a:pPr>
            <a:r>
              <a:rPr lang="nb-NO" sz="2400" dirty="0"/>
              <a:t>Vi ønsker å unngå dobbeltlagring. </a:t>
            </a:r>
          </a:p>
          <a:p>
            <a:endParaRPr lang="nb-NO" sz="2400" dirty="0"/>
          </a:p>
          <a:p>
            <a:pPr marL="0" indent="0">
              <a:buNone/>
            </a:pPr>
            <a:r>
              <a:rPr lang="nb-NO" sz="2400" dirty="0"/>
              <a:t>Det viktig å unngå selvmotsigelser i tabellene i en datamodell</a:t>
            </a:r>
          </a:p>
          <a:p>
            <a:endParaRPr lang="nb-NO" sz="2400" dirty="0"/>
          </a:p>
          <a:p>
            <a:pPr marL="0" indent="0">
              <a:buNone/>
            </a:pPr>
            <a:r>
              <a:rPr lang="nb-NO" sz="2400" dirty="0"/>
              <a:t>Det er tre normalformer som må følges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83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89BAA-AFD4-47DE-B4F2-0D0C53E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Første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Normalform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DD3C-481A-4A89-B970-FA67CAD4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For at en tabell skal oppfylle første normalform kreves det at alle kolonner må følge atomærkravet og at tabellen må ha en primærnøkkel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656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89BAA-AFD4-47DE-B4F2-0D0C53E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Andre </a:t>
            </a:r>
            <a:r>
              <a:rPr lang="en-US" dirty="0" err="1">
                <a:solidFill>
                  <a:schemeClr val="accent1"/>
                </a:solidFill>
              </a:rPr>
              <a:t>Normalform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DD3C-481A-4A89-B970-FA67CAD4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14" y="1534328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400" dirty="0"/>
              <a:t>En tabell oppfyller andre normalform dersom første normalform er oppfylt, og hvis ingen kolonner kan bestemmes av deler av primærnøkkelen.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/>
              <a:t>Denne problematikken oppstår dersom vi jobber med kombinerte primærnøkler.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86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BA2DBCAC63A644B5EB85DAEE08F9CB" ma:contentTypeVersion="2" ma:contentTypeDescription="Opprett et nytt dokument." ma:contentTypeScope="" ma:versionID="0393b98eb5837c02870a1b71ee098ad9">
  <xsd:schema xmlns:xsd="http://www.w3.org/2001/XMLSchema" xmlns:xs="http://www.w3.org/2001/XMLSchema" xmlns:p="http://schemas.microsoft.com/office/2006/metadata/properties" xmlns:ns2="2c559d80-4305-4098-a275-a67017a41bc0" targetNamespace="http://schemas.microsoft.com/office/2006/metadata/properties" ma:root="true" ma:fieldsID="91a8f42e1b9af19c409c0b2df6d26e93" ns2:_="">
    <xsd:import namespace="2c559d80-4305-4098-a275-a67017a41b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59d80-4305-4098-a275-a67017a41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118B8A-B5CE-4C5B-B7FB-E2CFA5EFB6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07112-4ACA-4F70-9737-6A4D61310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559d80-4305-4098-a275-a67017a41b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95D8A4-5B6D-4987-8C9A-DBCD3C4886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496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Normalisering</vt:lpstr>
      <vt:lpstr>Repetisjon</vt:lpstr>
      <vt:lpstr>Forslag</vt:lpstr>
      <vt:lpstr>Introduksjon</vt:lpstr>
      <vt:lpstr>En dårlig datamodell</vt:lpstr>
      <vt:lpstr>Endre datamodellen</vt:lpstr>
      <vt:lpstr>Normalisering</vt:lpstr>
      <vt:lpstr>Første Normalform</vt:lpstr>
      <vt:lpstr>Andre Normalform</vt:lpstr>
      <vt:lpstr>Oppgave</vt:lpstr>
      <vt:lpstr>Tredje Normalform</vt:lpstr>
      <vt:lpstr>Eksempel</vt:lpstr>
      <vt:lpstr>Husk</vt:lpstr>
      <vt:lpstr>Oppgave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Repetisjon</dc:title>
  <dc:creator>Ravi David Manikarnika</dc:creator>
  <cp:lastModifiedBy>Thor Christian Coward</cp:lastModifiedBy>
  <cp:revision>9</cp:revision>
  <dcterms:created xsi:type="dcterms:W3CDTF">2020-01-20T11:59:12Z</dcterms:created>
  <dcterms:modified xsi:type="dcterms:W3CDTF">2020-01-23T08:03:10Z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0x0101000ABA2DBCAC63A644B5EB85DAEE08F9CB</vt:lpwstr>
  </property>
</Properties>
</file>