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8" r:id="rId5"/>
    <p:sldId id="257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9379" y="7034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10387963" y="93785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F6CF996-1D19-4370-9357-F57D8F829E2E}" type="datetimeFigureOut">
              <a:rPr lang="pl-PL" smtClean="0"/>
              <a:pPr/>
              <a:t>2018-01-12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F1806C-DB9A-4146-85A3-79CBA8D6861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6728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6000" dirty="0" smtClean="0"/>
              <a:t>Strategie gier dwuosobowych</a:t>
            </a:r>
            <a:br>
              <a:rPr lang="pl-PL" sz="6000" dirty="0" smtClean="0"/>
            </a:br>
            <a:r>
              <a:rPr lang="pl-PL" sz="2400" dirty="0" smtClean="0"/>
              <a:t>Michał Słowikowski i Maciej Słaboń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3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488" y="728345"/>
            <a:ext cx="10515600" cy="4351338"/>
          </a:xfrm>
        </p:spPr>
        <p:txBody>
          <a:bodyPr/>
          <a:lstStyle/>
          <a:p>
            <a:r>
              <a:rPr lang="pl-PL" sz="2400" dirty="0">
                <a:latin typeface="+mj-lt"/>
              </a:rPr>
              <a:t>Cięcie beta: Przeszukiwanie można zakończyć poniżej dowolnego wierzchołka typu MAX o wartości nie mniejszej od wartości beta dowolnego z jego poprzedników (typu MIN).</a:t>
            </a:r>
            <a:r>
              <a:rPr lang="pl-PL" dirty="0">
                <a:latin typeface="+mj-lt"/>
              </a:rPr>
              <a:t/>
            </a:r>
            <a:br>
              <a:rPr lang="pl-PL" dirty="0">
                <a:latin typeface="+mj-lt"/>
              </a:rPr>
            </a:br>
            <a:endParaRPr lang="pl-PL" dirty="0">
              <a:latin typeface="+mj-lt"/>
            </a:endParaRPr>
          </a:p>
          <a:p>
            <a:endParaRPr lang="pl-PL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alphaModFix/>
            <a:lum bright="4000"/>
          </a:blip>
          <a:srcRect/>
          <a:stretch>
            <a:fillRect/>
          </a:stretch>
        </p:blipFill>
        <p:spPr>
          <a:xfrm>
            <a:off x="3783273" y="2795183"/>
            <a:ext cx="7362360" cy="378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82656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Pseudokod algorytmu alfa-beta: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funkcja </a:t>
            </a:r>
            <a:r>
              <a:rPr lang="pl-PL" dirty="0" err="1">
                <a:latin typeface="+mj-lt"/>
              </a:rPr>
              <a:t>minimax</a:t>
            </a:r>
            <a:r>
              <a:rPr lang="pl-PL" dirty="0">
                <a:latin typeface="+mj-lt"/>
              </a:rPr>
              <a:t>(węzeł, głębokość)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zwróć alfabeta(węzeł, głębokość, -∞, +∞)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funkcja alfabeta(węzeł, głębokość, α, β)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jeżeli węzeł jest końcowy lub głębokość = 0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zwróć wartość heurystyczną węzła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jeżeli przeciwnik ma zagrać w węźle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dla każdego potomka węzła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β := min(β, alfabeta(potomek, głębokość-1, α, β))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jeżeli α≥β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    przerwij przeszukiwanie  {odcinamy gałąź Alfa}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zwróć β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w przeciwnym przypadku {my mamy zagrać w węźle}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dla każdego potomka węzła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α := max(α, alfabeta(potomek, głębokość-1, α, β))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jeżeli α≥β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        przerwij przeszukiwanie  {odcinamy gałąź Beta}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dirty="0">
                <a:latin typeface="+mj-lt"/>
              </a:rPr>
              <a:t>        zwróć α</a:t>
            </a:r>
          </a:p>
          <a:p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są potrzebne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800" dirty="0" smtClean="0"/>
              <a:t>G</a:t>
            </a:r>
            <a:r>
              <a:rPr lang="pl-PL" sz="2800" dirty="0" smtClean="0"/>
              <a:t>ry </a:t>
            </a:r>
            <a:r>
              <a:rPr lang="pl-PL" sz="2800" dirty="0"/>
              <a:t>planszowe od zawsze były obszarem "testowania" inteligentnych programów</a:t>
            </a:r>
          </a:p>
          <a:p>
            <a:endParaRPr lang="pl-PL" dirty="0"/>
          </a:p>
          <a:p>
            <a:r>
              <a:rPr lang="pl-PL" sz="2800" dirty="0"/>
              <a:t>Przy ruchach naprzemiennych należy sekwencyjnie podejmować decyzje o wyborze ruchu (jak największe szanse wygranej w każdym ruchu)</a:t>
            </a:r>
          </a:p>
          <a:p>
            <a:endParaRPr lang="pl-PL" dirty="0"/>
          </a:p>
          <a:p>
            <a:r>
              <a:rPr lang="pl-PL" sz="2800" dirty="0"/>
              <a:t>Przy bardziej złożonych grach, maszyny mają za słabą moc obliczeniową do symulacji każdego scenariusza.</a:t>
            </a:r>
          </a:p>
          <a:p>
            <a:endParaRPr lang="pl-PL" dirty="0"/>
          </a:p>
          <a:p>
            <a:r>
              <a:rPr lang="pl-PL" sz="2800" dirty="0"/>
              <a:t>Stąd zapotrzebowanie na strategie przeszukiwania 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w </a:t>
            </a:r>
            <a:r>
              <a:rPr lang="pl-PL" sz="2800" dirty="0"/>
              <a:t>grach dwuosobowych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7241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Podstawowy</a:t>
            </a:r>
            <a:r>
              <a:rPr lang="en-US" b="1" dirty="0"/>
              <a:t> model </a:t>
            </a:r>
            <a:r>
              <a:rPr lang="en-US" b="1" dirty="0" err="1"/>
              <a:t>gry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600" dirty="0"/>
              <a:t>W grze uczestniczy dwóch graczy. </a:t>
            </a:r>
          </a:p>
          <a:p>
            <a:r>
              <a:rPr lang="pl-PL" sz="2600" dirty="0"/>
              <a:t>Gracze wykonują ruchy naprzemiennie. </a:t>
            </a:r>
          </a:p>
          <a:p>
            <a:r>
              <a:rPr lang="pl-PL" sz="2600" dirty="0"/>
              <a:t>W każdej sytuacji na planszy jest skończona liczba możliwych do wykonania ruchów. </a:t>
            </a:r>
          </a:p>
          <a:p>
            <a:r>
              <a:rPr lang="pl-PL" sz="2600" dirty="0"/>
              <a:t>Sytuacja na planszy i wykonany ruch jednoznacznie wyznaczają następną sytuację na planszy. </a:t>
            </a:r>
          </a:p>
          <a:p>
            <a:r>
              <a:rPr lang="pl-PL" sz="2600" dirty="0"/>
              <a:t>Każda możliwa sytuacja na planszy może być jednoznacznie zaklasyfikowana do jednej z następujących kategorii: </a:t>
            </a:r>
          </a:p>
          <a:p>
            <a:pPr lvl="1"/>
            <a:r>
              <a:rPr lang="pl-PL" dirty="0"/>
              <a:t>wygrana pierwszego gracza, </a:t>
            </a:r>
          </a:p>
          <a:p>
            <a:pPr lvl="1"/>
            <a:r>
              <a:rPr lang="pl-PL" dirty="0"/>
              <a:t>wygrana drugiego gracza, </a:t>
            </a:r>
          </a:p>
          <a:p>
            <a:pPr lvl="1"/>
            <a:r>
              <a:rPr lang="pl-PL" dirty="0"/>
              <a:t>remis, </a:t>
            </a:r>
          </a:p>
          <a:p>
            <a:pPr lvl="1"/>
            <a:r>
              <a:rPr lang="pl-PL" dirty="0"/>
              <a:t>sytuacja nierozstrzygnięta.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102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8548" y="13400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Pojedyncza partia gry może być w pełni opisana przez ciąg naprzemiennych ruchów obu graczy. Aby w dowolnym momencie w trakcie gry wybrać najbardziej odpowiedni ruch można rozważyć wszystkie możliwe scenariusze rozpoczynające się różnymi możliwymi do wybrania ruchami gracza, po każdym z których może nastąpić każdy możliwy ruch przeciwnika. Naturalną reprezentacją przestrzeni sytuacji, możliwych do osiągnięcia po kolejnych ruchach graczy jest </a:t>
            </a:r>
            <a:r>
              <a:rPr lang="pl-PL" sz="2400" b="1" dirty="0" smtClean="0"/>
              <a:t>drzewo gry</a:t>
            </a:r>
            <a:r>
              <a:rPr lang="pl-PL" sz="2400" dirty="0" smtClean="0"/>
              <a:t>.</a:t>
            </a:r>
            <a:endParaRPr lang="pl-PL" sz="2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94" y="4144198"/>
            <a:ext cx="6049219" cy="2600688"/>
          </a:xfrm>
          <a:prstGeom prst="rect">
            <a:avLst/>
          </a:prstGeom>
        </p:spPr>
      </p:pic>
      <p:sp>
        <p:nvSpPr>
          <p:cNvPr id="6" name="Tytuł 1"/>
          <p:cNvSpPr txBox="1">
            <a:spLocks/>
          </p:cNvSpPr>
          <p:nvPr/>
        </p:nvSpPr>
        <p:spPr>
          <a:xfrm>
            <a:off x="729691" y="0"/>
            <a:ext cx="10750549" cy="147002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Algorytm MinMax</a:t>
            </a:r>
            <a:endParaRPr kumimoji="0" lang="pl-PL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29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</a:t>
            </a:r>
            <a:r>
              <a:rPr lang="pl-PL" dirty="0" err="1" smtClean="0"/>
              <a:t>MinMax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Wywodzi się z teorii gier dwuosobowych, w której gracze wykonują ruch na zmianę.</a:t>
            </a:r>
          </a:p>
          <a:p>
            <a:r>
              <a:rPr lang="pl-PL" sz="2400" dirty="0" smtClean="0"/>
              <a:t>Polega na </a:t>
            </a:r>
            <a:r>
              <a:rPr lang="pl-PL" sz="2400" b="1" dirty="0" smtClean="0"/>
              <a:t>minimalizacji maksymalnych korzyści przeciwnika </a:t>
            </a:r>
            <a:r>
              <a:rPr lang="pl-PL" sz="2400" dirty="0" smtClean="0"/>
              <a:t>oraz </a:t>
            </a:r>
            <a:r>
              <a:rPr lang="pl-PL" sz="2400" b="1" dirty="0" smtClean="0"/>
              <a:t>maksymalizacji minimalnych korzyści dla siebie</a:t>
            </a:r>
          </a:p>
          <a:p>
            <a:r>
              <a:rPr lang="pl-PL" sz="2400" dirty="0" smtClean="0"/>
              <a:t>Algorytm zakłada że każdy z graczy będzie próbował zmaksymalizować szanse na wygraną oraz zminimalizować szanse na przegraną</a:t>
            </a:r>
          </a:p>
          <a:p>
            <a:r>
              <a:rPr lang="pl-PL" sz="2400" dirty="0" smtClean="0"/>
              <a:t>Nie zawsze to jest możliwe ze względu na potencjalnie dużą ilość możliwych posunięć i ich kombinacji w kolejnych ruchach, np. w grze w szachy czy go.</a:t>
            </a:r>
          </a:p>
          <a:p>
            <a:r>
              <a:rPr lang="pl-PL" sz="2400" dirty="0" smtClean="0"/>
              <a:t>Algorytm pomaga znaleźć najlepszy ruch w każdym momencie gry</a:t>
            </a:r>
            <a:endParaRPr lang="pl-PL" sz="2400" dirty="0"/>
          </a:p>
        </p:txBody>
      </p:sp>
    </p:spTree>
    <p:extLst>
      <p:ext uri="{BB962C8B-B14F-4D97-AF65-F5344CB8AC3E}">
        <p14:creationId xmlns="" xmlns:p14="http://schemas.microsoft.com/office/powerpoint/2010/main" val="338009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4102" y="223458"/>
            <a:ext cx="10515600" cy="1325563"/>
          </a:xfrm>
        </p:spPr>
        <p:txBody>
          <a:bodyPr/>
          <a:lstStyle/>
          <a:p>
            <a:r>
              <a:rPr lang="pl-PL" dirty="0" smtClean="0"/>
              <a:t>Drzewo gry kółko-krzyżyk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20" y="1313645"/>
            <a:ext cx="9034295" cy="5282875"/>
          </a:xfrm>
        </p:spPr>
      </p:pic>
    </p:spTree>
    <p:extLst>
      <p:ext uri="{BB962C8B-B14F-4D97-AF65-F5344CB8AC3E}">
        <p14:creationId xmlns="" xmlns:p14="http://schemas.microsoft.com/office/powerpoint/2010/main" val="26970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02595" y="6794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W drzewie może istnieć wiele ścieżek wygrywających, przegrywających lub remisujących. Przy wyborze konkretnej strategii należy wziąć pod uwagę takie ścieżki które:</a:t>
            </a:r>
          </a:p>
          <a:p>
            <a:r>
              <a:rPr lang="pl-PL" sz="2400" dirty="0" smtClean="0"/>
              <a:t>Zawierają możliwie dużą ilość ścieżek wygrywających</a:t>
            </a:r>
          </a:p>
          <a:p>
            <a:r>
              <a:rPr lang="pl-PL" sz="2400" dirty="0" smtClean="0"/>
              <a:t>Zawierają możliwie małą ilość ścieżek przegrywających</a:t>
            </a:r>
          </a:p>
          <a:p>
            <a:r>
              <a:rPr lang="pl-PL" sz="2400" dirty="0" smtClean="0"/>
              <a:t>Zawierają ścieżki na pewno wygrywające</a:t>
            </a:r>
          </a:p>
          <a:p>
            <a:r>
              <a:rPr lang="pl-PL" sz="2400" dirty="0" smtClean="0"/>
              <a:t>Nie zawierają ścieżki prowadzącej do pewnej przegranej</a:t>
            </a:r>
            <a:endParaRPr lang="pl-PL" sz="2400" dirty="0"/>
          </a:p>
        </p:txBody>
      </p:sp>
    </p:spTree>
    <p:extLst>
      <p:ext uri="{BB962C8B-B14F-4D97-AF65-F5344CB8AC3E}">
        <p14:creationId xmlns="" xmlns:p14="http://schemas.microsoft.com/office/powerpoint/2010/main" val="183019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alfa beta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sz="2400" dirty="0"/>
              <a:t>Alfa beta to tak naprawdę poprawiony algorytm min- max (wzbogacony o cięcia alfa- beta).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sz="2400" dirty="0"/>
              <a:t>Pozwala na „ucięcie” fragmentów drzewa gry.</a:t>
            </a:r>
          </a:p>
          <a:p>
            <a:pPr marL="0" lvl="0" indent="0">
              <a:buClr>
                <a:srgbClr val="0E594D"/>
              </a:buClr>
              <a:buSzPct val="45000"/>
              <a:buNone/>
            </a:pPr>
            <a:endParaRPr lang="pl-PL" sz="2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alphaModFix/>
            <a:lum bright="4000"/>
          </a:blip>
          <a:srcRect/>
          <a:stretch>
            <a:fillRect/>
          </a:stretch>
        </p:blipFill>
        <p:spPr>
          <a:xfrm>
            <a:off x="5294541" y="3392965"/>
            <a:ext cx="6303816" cy="323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3101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wybieramy co uciąć?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l-PL" sz="2400" dirty="0">
                <a:latin typeface="+mj-lt"/>
              </a:rPr>
              <a:t>Cięcie alfa: Przeszukiwanie można zakończyć poniżej dowolnego wierzchołka typu MIN o wartości mniejszej lub równej wartości alfa dowolnego z jego poprzedników (typu MAX</a:t>
            </a:r>
            <a:r>
              <a:rPr lang="pl-PL" sz="2400" dirty="0" smtClean="0">
                <a:latin typeface="+mj-lt"/>
              </a:rPr>
              <a:t>).</a:t>
            </a:r>
            <a:endParaRPr lang="pl-PL" sz="2400" dirty="0">
              <a:latin typeface="+mj-lt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alphaModFix/>
            <a:lum bright="4000"/>
          </a:blip>
          <a:srcRect/>
          <a:stretch>
            <a:fillRect/>
          </a:stretch>
        </p:blipFill>
        <p:spPr>
          <a:xfrm>
            <a:off x="5471796" y="3263339"/>
            <a:ext cx="5076360" cy="3409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333754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203</TotalTime>
  <Words>546</Words>
  <Application>Microsoft Office PowerPoint</Application>
  <PresentationFormat>Niestandardowy</PresentationFormat>
  <Paragraphs>57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Energetyczny</vt:lpstr>
      <vt:lpstr>Strategie gier dwuosobowych Michał Słowikowski i Maciej Słaboń</vt:lpstr>
      <vt:lpstr>Dlaczego są potrzebne?</vt:lpstr>
      <vt:lpstr>Podstawowy model gry </vt:lpstr>
      <vt:lpstr>Slajd 4</vt:lpstr>
      <vt:lpstr>Algorytm MinMax:</vt:lpstr>
      <vt:lpstr>Drzewo gry kółko-krzyżyk</vt:lpstr>
      <vt:lpstr>Slajd 7</vt:lpstr>
      <vt:lpstr>Algorytm alfa beta</vt:lpstr>
      <vt:lpstr>Jak wybieramy co uciąć?</vt:lpstr>
      <vt:lpstr>Slajd 10</vt:lpstr>
      <vt:lpstr>Pseudokod algorytmu alfa-beta: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 MinMax</dc:title>
  <dc:creator>Brylu</dc:creator>
  <cp:lastModifiedBy>Maciej Slabon</cp:lastModifiedBy>
  <cp:revision>21</cp:revision>
  <dcterms:created xsi:type="dcterms:W3CDTF">2018-01-10T18:02:52Z</dcterms:created>
  <dcterms:modified xsi:type="dcterms:W3CDTF">2018-01-12T08:41:46Z</dcterms:modified>
</cp:coreProperties>
</file>