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5" r:id="rId1"/>
  </p:sldMasterIdLst>
  <p:notesMasterIdLst>
    <p:notesMasterId r:id="rId14"/>
  </p:notesMasterIdLst>
  <p:sldIdLst>
    <p:sldId id="256" r:id="rId2"/>
    <p:sldId id="258" r:id="rId3"/>
    <p:sldId id="260" r:id="rId4"/>
    <p:sldId id="414" r:id="rId5"/>
    <p:sldId id="441" r:id="rId6"/>
    <p:sldId id="445" r:id="rId7"/>
    <p:sldId id="347" r:id="rId8"/>
    <p:sldId id="442" r:id="rId9"/>
    <p:sldId id="443" r:id="rId10"/>
    <p:sldId id="444" r:id="rId11"/>
    <p:sldId id="346" r:id="rId12"/>
    <p:sldId id="44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B4"/>
    <a:srgbClr val="314371"/>
    <a:srgbClr val="008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0692" autoAdjust="0"/>
  </p:normalViewPr>
  <p:slideViewPr>
    <p:cSldViewPr snapToGrid="0" snapToObjects="1">
      <p:cViewPr varScale="1">
        <p:scale>
          <a:sx n="79" d="100"/>
          <a:sy n="79" d="100"/>
        </p:scale>
        <p:origin x="533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51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2383A-D334-0043-9D18-70BA8824AFC6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66AFF-B96E-094C-B59D-295BB7CEA0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72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786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117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zh-CN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4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63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3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1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29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83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85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6AFF-B96E-094C-B59D-295BB7CEA00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75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563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881323" y="6110604"/>
            <a:ext cx="3294384" cy="776111"/>
            <a:chOff x="8881323" y="6110604"/>
            <a:chExt cx="3294384" cy="7761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323" y="6110604"/>
              <a:ext cx="771714" cy="7761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3037" y="6189488"/>
              <a:ext cx="2460978" cy="42188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91346" y="6604781"/>
              <a:ext cx="2584361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900" b="0" cap="none" spc="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Schoo</a:t>
              </a:r>
              <a:r>
                <a:rPr lang="en-US" altLang="zh-CN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zh-CN" altLang="en-US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</a:t>
              </a:r>
              <a:r>
                <a:rPr lang="zh-CN" altLang="en-US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Software</a:t>
              </a:r>
              <a:r>
                <a:rPr lang="zh-CN" altLang="en-US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Engineering</a:t>
              </a:r>
              <a:r>
                <a:rPr lang="zh-CN" altLang="en-US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</a:t>
              </a:r>
              <a:r>
                <a:rPr lang="zh-CN" altLang="en-US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Tongji</a:t>
              </a:r>
              <a:r>
                <a:rPr lang="zh-CN" altLang="en-US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900" dirty="0" smtClean="0">
                  <a:ln w="0"/>
                  <a:solidFill>
                    <a:srgbClr val="0179B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University</a:t>
              </a:r>
              <a:endParaRPr lang="en-US" altLang="zh-CN" sz="900" b="0" cap="none" spc="0" dirty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018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36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1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4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318-E4F8-8C4D-88B9-B5F011B65B14}" type="datetimeFigureOut">
              <a:rPr kumimoji="1" lang="zh-CN" altLang="en-US" smtClean="0"/>
              <a:t>2019/1/3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3797-ABD1-DD48-B7DD-19BB7E52C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1516;&#27982;&#22823;&#23398;2016&#24180;&#25307;&#29983;&#23459;&#20256;PPT-20160523.p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02610" y="1610827"/>
            <a:ext cx="8389390" cy="1435167"/>
          </a:xfrm>
          <a:solidFill>
            <a:srgbClr val="314371"/>
          </a:solidFill>
        </p:spPr>
        <p:txBody>
          <a:bodyPr anchor="b" anchorCtr="0">
            <a:normAutofit/>
          </a:bodyPr>
          <a:lstStyle/>
          <a:p>
            <a:r>
              <a:rPr kumimoji="1" lang="en-US" altLang="zh-CN" sz="7200" b="1" dirty="0" smtClean="0">
                <a:solidFill>
                  <a:schemeClr val="bg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Foodie system</a:t>
            </a:r>
            <a:endParaRPr kumimoji="1" lang="zh-CN" altLang="en-US" sz="7200" b="1" dirty="0">
              <a:solidFill>
                <a:schemeClr val="bg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00" y="1610827"/>
            <a:ext cx="2136813" cy="215170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802610" y="3045994"/>
            <a:ext cx="8389390" cy="883666"/>
          </a:xfrm>
          <a:prstGeom prst="rect">
            <a:avLst/>
          </a:prstGeom>
          <a:solidFill>
            <a:srgbClr val="314371"/>
          </a:solidFill>
        </p:spPr>
        <p:txBody>
          <a:bodyPr vert="horz" lIns="91440" tIns="45720" rIns="91440" bIns="45720" rtlCol="0" anchor="t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802610" y="4058266"/>
            <a:ext cx="8389390" cy="350325"/>
          </a:xfrm>
          <a:prstGeom prst="rect">
            <a:avLst/>
          </a:prstGeom>
          <a:solidFill>
            <a:srgbClr val="314371"/>
          </a:solidFill>
        </p:spPr>
        <p:txBody>
          <a:bodyPr vert="horz" lIns="91440" tIns="45720" rIns="91440" bIns="45720" rtlCol="0" anchor="t" anchorCtr="1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03887" y="5248047"/>
            <a:ext cx="1768663" cy="3783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solidFill>
                  <a:srgbClr val="31437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徐仁和</a:t>
            </a:r>
            <a:endParaRPr kumimoji="1" lang="zh-CN" altLang="en-US" sz="3200" dirty="0">
              <a:solidFill>
                <a:srgbClr val="31437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3" y="3668368"/>
            <a:ext cx="2707524" cy="46414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2325" y="4108702"/>
            <a:ext cx="2584361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00" b="0" cap="none" spc="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Schoo</a:t>
            </a:r>
            <a:r>
              <a:rPr lang="en-US" altLang="zh-CN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zh-CN" altLang="en-US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</a:t>
            </a:r>
            <a:r>
              <a:rPr lang="zh-CN" altLang="en-US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Engineering</a:t>
            </a:r>
            <a:r>
              <a:rPr lang="zh-CN" altLang="en-US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Tongji</a:t>
            </a:r>
            <a:r>
              <a:rPr lang="zh-CN" altLang="en-US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900" dirty="0" smtClean="0">
                <a:ln w="0"/>
                <a:solidFill>
                  <a:srgbClr val="0179B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</a:t>
            </a:r>
            <a:endParaRPr lang="en-US" altLang="zh-CN" sz="900" b="0" cap="none" spc="0" dirty="0">
              <a:ln w="0"/>
              <a:solidFill>
                <a:srgbClr val="0179B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08131" y="5754615"/>
            <a:ext cx="2160176" cy="3783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1437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2018</a:t>
            </a:r>
            <a:r>
              <a:rPr kumimoji="1" lang="zh-CN" altLang="en-US" dirty="0" smtClean="0">
                <a:solidFill>
                  <a:srgbClr val="31437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年</a:t>
            </a:r>
            <a:r>
              <a:rPr kumimoji="1" lang="en-US" altLang="zh-CN" dirty="0">
                <a:solidFill>
                  <a:srgbClr val="31437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r>
              <a:rPr kumimoji="1" lang="zh-CN" altLang="en-US" dirty="0" smtClean="0">
                <a:solidFill>
                  <a:srgbClr val="31437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月</a:t>
            </a:r>
            <a:r>
              <a:rPr kumimoji="1" lang="en-US" altLang="zh-CN" dirty="0">
                <a:solidFill>
                  <a:srgbClr val="31437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r>
              <a:rPr kumimoji="1" lang="zh-CN" altLang="en-US" dirty="0" smtClean="0">
                <a:solidFill>
                  <a:srgbClr val="31437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日</a:t>
            </a:r>
            <a:endParaRPr kumimoji="1" lang="zh-CN" altLang="en-US" dirty="0">
              <a:solidFill>
                <a:srgbClr val="31437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stCxn id="3" idx="4"/>
          </p:cNvCxnSpPr>
          <p:nvPr/>
        </p:nvCxnSpPr>
        <p:spPr>
          <a:xfrm>
            <a:off x="807283" y="857681"/>
            <a:ext cx="3377" cy="6000319"/>
          </a:xfrm>
          <a:prstGeom prst="line">
            <a:avLst/>
          </a:prstGeom>
          <a:ln w="1905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8073" y="499262"/>
            <a:ext cx="358419" cy="358419"/>
          </a:xfrm>
          <a:prstGeom prst="ellipse">
            <a:avLst/>
          </a:prstGeom>
          <a:solidFill>
            <a:schemeClr val="bg2"/>
          </a:solidFill>
          <a:ln>
            <a:solidFill>
              <a:srgbClr val="3143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31437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5957" y="857681"/>
            <a:ext cx="19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2962" y="499262"/>
            <a:ext cx="175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外部</a:t>
            </a:r>
            <a:r>
              <a:rPr lang="en-US" altLang="zh-CN" dirty="0" err="1" smtClean="0">
                <a:solidFill>
                  <a:schemeClr val="accent1"/>
                </a:solidFill>
              </a:rPr>
              <a:t>api</a:t>
            </a:r>
            <a:r>
              <a:rPr lang="zh-CN" altLang="en-US" dirty="0" smtClean="0">
                <a:solidFill>
                  <a:schemeClr val="accent1"/>
                </a:solidFill>
              </a:rPr>
              <a:t>调用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68877" y="1167319"/>
            <a:ext cx="64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涉及跨域请求，没办法直接用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68877" y="2227635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实现思路是前端正常的请求，但带一部分这个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的特有地址字段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94" y="2227635"/>
            <a:ext cx="3185436" cy="27434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8877" y="3857840"/>
            <a:ext cx="473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在后端监听这个字段，对这个字段的请求增加一个代理，使原来的</a:t>
            </a:r>
            <a:r>
              <a:rPr lang="en-US" altLang="zh-CN" dirty="0" smtClean="0"/>
              <a:t>localhost:8081/cook/</a:t>
            </a:r>
            <a:r>
              <a:rPr lang="en-US" altLang="zh-CN" dirty="0" err="1" smtClean="0"/>
              <a:t>query.php</a:t>
            </a:r>
            <a:r>
              <a:rPr lang="zh-CN" altLang="en-US" dirty="0" smtClean="0"/>
              <a:t>转化为对应的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+/cook/</a:t>
            </a:r>
            <a:r>
              <a:rPr lang="en-US" altLang="zh-CN" dirty="0" err="1" smtClean="0"/>
              <a:t>query.php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552" y="5336195"/>
            <a:ext cx="2552921" cy="26672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123" y="2982672"/>
            <a:ext cx="390177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23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3935896" y="2186689"/>
            <a:ext cx="4900803" cy="21847"/>
          </a:xfrm>
          <a:prstGeom prst="line">
            <a:avLst/>
          </a:prstGeom>
          <a:ln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83360" y="1558976"/>
            <a:ext cx="6983426" cy="627713"/>
          </a:xfrm>
        </p:spPr>
        <p:txBody>
          <a:bodyPr>
            <a:noAutofit/>
          </a:bodyPr>
          <a:lstStyle/>
          <a:p>
            <a:r>
              <a:rPr kumimoji="1" lang="zh-CN" altLang="en-US" sz="4000" b="1" dirty="0" smtClean="0">
                <a:solidFill>
                  <a:srgbClr val="31437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项目展示</a:t>
            </a:r>
            <a:endParaRPr kumimoji="1" lang="zh-CN" altLang="en-US" sz="4000" b="1" dirty="0">
              <a:solidFill>
                <a:srgbClr val="31437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6" name="页外连接符 5"/>
          <p:cNvSpPr/>
          <p:nvPr/>
        </p:nvSpPr>
        <p:spPr>
          <a:xfrm>
            <a:off x="2261881" y="1379095"/>
            <a:ext cx="1499016" cy="1615190"/>
          </a:xfrm>
          <a:prstGeom prst="flowChartOffpageConnector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3</a:t>
            </a:r>
            <a:endParaRPr kumimoji="1" lang="zh-CN" altLang="en-US" sz="80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437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48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69A3F79-5C8F-4CB6-8F0B-777CD95A5AA0}" type="slidenum"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5618" name="Text Box 2"/>
          <p:cNvSpPr txBox="1">
            <a:spLocks noChangeArrowheads="1"/>
          </p:cNvSpPr>
          <p:nvPr/>
        </p:nvSpPr>
        <p:spPr bwMode="auto">
          <a:xfrm>
            <a:off x="5156201" y="3281364"/>
            <a:ext cx="3611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000" i="1">
                <a:solidFill>
                  <a:srgbClr val="0033CC"/>
                </a:solidFill>
                <a:latin typeface="Arial Black" pitchFamily="34" charset="0"/>
                <a:cs typeface="Arial" pitchFamily="34" charset="0"/>
              </a:rPr>
              <a:t>Thank You !</a:t>
            </a:r>
            <a:endParaRPr lang="en-US" altLang="zh-CN" sz="1200" i="1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8996363" y="4043363"/>
            <a:ext cx="99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altLang="zh-CN" sz="36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Danish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938963" y="4424364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8000"/>
                </a:solidFill>
                <a:cs typeface="Arial" pitchFamily="34" charset="0"/>
              </a:rPr>
              <a:t>Danke</a:t>
            </a:r>
            <a:r>
              <a:rPr lang="en-US" altLang="zh-CN" sz="3600">
                <a:solidFill>
                  <a:srgbClr val="008000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008000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German</a:t>
            </a: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1782763" y="788989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66FF"/>
                </a:solidFill>
                <a:cs typeface="Arial" pitchFamily="34" charset="0"/>
              </a:rPr>
              <a:t>Dank u</a:t>
            </a:r>
            <a:r>
              <a:rPr lang="en-US" altLang="zh-CN" sz="3600">
                <a:solidFill>
                  <a:srgbClr val="008000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008000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Dutch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1909763" y="2824163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CC00"/>
                </a:solidFill>
                <a:cs typeface="Arial" pitchFamily="34" charset="0"/>
              </a:rPr>
              <a:t>Obrigado</a:t>
            </a:r>
            <a:r>
              <a:rPr lang="en-US" altLang="zh-CN" sz="3600">
                <a:solidFill>
                  <a:srgbClr val="00CC00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00CC00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Brazilian</a:t>
            </a:r>
            <a:br>
              <a:rPr lang="en-US" altLang="zh-CN" sz="1200"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Portuguese</a:t>
            </a:r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8234363" y="5186364"/>
            <a:ext cx="152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zh-CN" sz="3600">
                <a:ea typeface="Angsana New" pitchFamily="18" charset="-120"/>
                <a:cs typeface="Angsana New" pitchFamily="18" charset="-120"/>
              </a:rPr>
              <a:t>ขอบคุณ</a:t>
            </a:r>
            <a:r>
              <a:rPr lang="en-US" altLang="zh-CN" sz="3600">
                <a:ea typeface="Angsana New" pitchFamily="18" charset="-120"/>
                <a:cs typeface="Angsana New" pitchFamily="18" charset="-120"/>
              </a:rPr>
              <a:t/>
            </a:r>
            <a:br>
              <a:rPr lang="en-US" altLang="zh-CN" sz="3600">
                <a:ea typeface="Angsana New" pitchFamily="18" charset="-120"/>
                <a:cs typeface="Angsana New" pitchFamily="18" charset="-120"/>
              </a:rPr>
            </a:br>
            <a:r>
              <a:rPr lang="en-US" altLang="zh-CN" sz="1200">
                <a:cs typeface="Arial" panose="020B0604020202020204" pitchFamily="34" charset="0"/>
              </a:rPr>
              <a:t>Thai</a:t>
            </a:r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833563" y="4881564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CC0000"/>
                </a:solidFill>
                <a:cs typeface="Arial" pitchFamily="34" charset="0"/>
              </a:rPr>
              <a:t>Grazie</a:t>
            </a:r>
            <a:r>
              <a:rPr lang="en-US" altLang="zh-CN" sz="3600">
                <a:solidFill>
                  <a:srgbClr val="008000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008000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Italian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338388" y="5776914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6600CC"/>
                </a:solidFill>
                <a:cs typeface="Arial" pitchFamily="34" charset="0"/>
              </a:rPr>
              <a:t>go raibh maith agat</a:t>
            </a:r>
            <a:r>
              <a:rPr lang="en-US" altLang="zh-CN" sz="3600">
                <a:solidFill>
                  <a:srgbClr val="6600CC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6600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Gaelic</a:t>
            </a:r>
          </a:p>
        </p:txBody>
      </p:sp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5372100" y="4202114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FF5050"/>
                </a:solidFill>
                <a:cs typeface="Arial" pitchFamily="34" charset="0"/>
              </a:rPr>
              <a:t>Trugarez</a:t>
            </a:r>
            <a:r>
              <a:rPr lang="en-US" altLang="zh-CN">
                <a:solidFill>
                  <a:srgbClr val="660066"/>
                </a:solidFill>
                <a:cs typeface="Arial" pitchFamily="34" charset="0"/>
              </a:rPr>
              <a:t/>
            </a:r>
            <a:br>
              <a:rPr lang="en-US" altLang="zh-CN">
                <a:solidFill>
                  <a:srgbClr val="660066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Breton</a:t>
            </a:r>
          </a:p>
        </p:txBody>
      </p:sp>
      <p:sp>
        <p:nvSpPr>
          <p:cNvPr id="495627" name="Text Box 11"/>
          <p:cNvSpPr txBox="1">
            <a:spLocks noChangeArrowheads="1"/>
          </p:cNvSpPr>
          <p:nvPr/>
        </p:nvSpPr>
        <p:spPr bwMode="auto">
          <a:xfrm>
            <a:off x="3890963" y="919164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FF0000"/>
                </a:solidFill>
                <a:cs typeface="Arial" pitchFamily="34" charset="0"/>
              </a:rPr>
              <a:t>Merci</a:t>
            </a:r>
            <a:r>
              <a:rPr lang="en-US" altLang="zh-CN">
                <a:solidFill>
                  <a:srgbClr val="660066"/>
                </a:solidFill>
                <a:cs typeface="Arial" pitchFamily="34" charset="0"/>
              </a:rPr>
              <a:t/>
            </a:r>
            <a:br>
              <a:rPr lang="en-US" altLang="zh-CN">
                <a:solidFill>
                  <a:srgbClr val="660066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French</a:t>
            </a:r>
          </a:p>
        </p:txBody>
      </p: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8972550" y="1338264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CC0099"/>
                </a:solidFill>
                <a:cs typeface="Arial" pitchFamily="34" charset="0"/>
              </a:rPr>
              <a:t>Gracias</a:t>
            </a:r>
            <a:r>
              <a:rPr lang="en-US" altLang="zh-CN" sz="3600">
                <a:solidFill>
                  <a:srgbClr val="008000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008000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Spanish</a:t>
            </a:r>
          </a:p>
        </p:txBody>
      </p:sp>
      <p:sp>
        <p:nvSpPr>
          <p:cNvPr id="495629" name="Text Box 13"/>
          <p:cNvSpPr txBox="1">
            <a:spLocks noChangeArrowheads="1"/>
          </p:cNvSpPr>
          <p:nvPr/>
        </p:nvSpPr>
        <p:spPr bwMode="auto">
          <a:xfrm>
            <a:off x="6024563" y="842964"/>
            <a:ext cx="251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>
                <a:cs typeface="Arial" pitchFamily="34" charset="0"/>
              </a:rPr>
              <a:t>Спаcибо</a:t>
            </a:r>
            <a:r>
              <a:rPr lang="en-US" altLang="zh-CN" sz="36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en-US" altLang="zh-CN" sz="36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Russian</a:t>
            </a:r>
          </a:p>
        </p:txBody>
      </p: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4411663" y="4932363"/>
            <a:ext cx="1752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ta-IN" sz="2800">
                <a:cs typeface="Arial" pitchFamily="34" charset="0"/>
              </a:rPr>
              <a:t>நன்றி</a:t>
            </a:r>
            <a:r>
              <a:rPr lang="ta-IN">
                <a:cs typeface="Arial" pitchFamily="34" charset="0"/>
              </a:rPr>
              <a:t> </a:t>
            </a:r>
            <a:r>
              <a:rPr lang="en-US" altLang="zh-CN" sz="44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en-US" altLang="zh-CN" sz="44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Tamil</a:t>
            </a:r>
          </a:p>
        </p:txBody>
      </p:sp>
      <p:sp>
        <p:nvSpPr>
          <p:cNvPr id="495631" name="Text Box 15"/>
          <p:cNvSpPr txBox="1">
            <a:spLocks noChangeArrowheads="1"/>
          </p:cNvSpPr>
          <p:nvPr/>
        </p:nvSpPr>
        <p:spPr bwMode="auto">
          <a:xfrm>
            <a:off x="3681413" y="2282826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hi-IN" sz="2400">
                <a:solidFill>
                  <a:srgbClr val="663300"/>
                </a:solidFill>
                <a:cs typeface="Arial" pitchFamily="34" charset="0"/>
              </a:rPr>
              <a:t>धन्यवाद</a:t>
            </a:r>
            <a:r>
              <a:rPr lang="hi-IN" sz="2000">
                <a:cs typeface="Arial" pitchFamily="34" charset="0"/>
              </a:rPr>
              <a:t> </a:t>
            </a:r>
            <a:r>
              <a:rPr lang="en-US" altLang="zh-CN" sz="48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en-US" altLang="zh-CN" sz="48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Hindi</a:t>
            </a:r>
          </a:p>
        </p:txBody>
      </p:sp>
      <p:sp>
        <p:nvSpPr>
          <p:cNvPr id="495632" name="Text Box 16"/>
          <p:cNvSpPr txBox="1">
            <a:spLocks noChangeArrowheads="1"/>
          </p:cNvSpPr>
          <p:nvPr/>
        </p:nvSpPr>
        <p:spPr bwMode="auto">
          <a:xfrm>
            <a:off x="1985963" y="1604963"/>
            <a:ext cx="1752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ar-SA" sz="3600">
                <a:cs typeface="Arial" pitchFamily="34" charset="0"/>
              </a:rPr>
              <a:t>شكراً</a:t>
            </a:r>
            <a:r>
              <a:rPr lang="en-US" altLang="zh-CN">
                <a:cs typeface="Arial" pitchFamily="34" charset="0"/>
              </a:rPr>
              <a:t> </a:t>
            </a:r>
            <a:r>
              <a:rPr lang="hi-IN">
                <a:cs typeface="Arial" pitchFamily="34" charset="0"/>
              </a:rPr>
              <a:t> </a:t>
            </a:r>
            <a:r>
              <a:rPr lang="en-US" altLang="zh-CN" sz="44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en-US" altLang="zh-CN" sz="44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Arabic</a:t>
            </a:r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5110163" y="1681164"/>
            <a:ext cx="228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cs typeface="Arial" pitchFamily="34" charset="0"/>
              </a:rPr>
              <a:t>감사합니다</a:t>
            </a:r>
            <a:r>
              <a:rPr lang="zh-CN" altLang="en-US">
                <a:cs typeface="Arial" pitchFamily="34" charset="0"/>
              </a:rPr>
              <a:t> </a:t>
            </a:r>
            <a:r>
              <a:rPr lang="hi-IN">
                <a:cs typeface="Arial" pitchFamily="34" charset="0"/>
              </a:rPr>
              <a:t> </a:t>
            </a:r>
            <a:r>
              <a:rPr lang="zh-CN" altLang="en-US" sz="44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zh-CN" altLang="en-US" sz="44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Korean</a:t>
            </a:r>
          </a:p>
        </p:txBody>
      </p:sp>
      <p:sp>
        <p:nvSpPr>
          <p:cNvPr id="495634" name="Text Box 18"/>
          <p:cNvSpPr txBox="1">
            <a:spLocks noChangeArrowheads="1"/>
          </p:cNvSpPr>
          <p:nvPr/>
        </p:nvSpPr>
        <p:spPr bwMode="auto">
          <a:xfrm>
            <a:off x="6176963" y="2290764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he-IL" sz="2800">
                <a:cs typeface="Arial" pitchFamily="34" charset="0"/>
              </a:rPr>
              <a:t>תודה רבה</a:t>
            </a:r>
            <a:r>
              <a:rPr lang="en-US" altLang="zh-CN" sz="1600">
                <a:cs typeface="Arial" pitchFamily="34" charset="0"/>
              </a:rPr>
              <a:t> </a:t>
            </a:r>
            <a:r>
              <a:rPr lang="hi-IN" sz="1600">
                <a:cs typeface="Arial" pitchFamily="34" charset="0"/>
              </a:rPr>
              <a:t> </a:t>
            </a:r>
            <a:r>
              <a:rPr lang="en-US" altLang="zh-CN" sz="44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en-US" altLang="zh-CN" sz="44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Hebrew</a:t>
            </a:r>
          </a:p>
        </p:txBody>
      </p:sp>
      <p:sp>
        <p:nvSpPr>
          <p:cNvPr id="495635" name="Text Box 19"/>
          <p:cNvSpPr txBox="1">
            <a:spLocks noChangeArrowheads="1"/>
          </p:cNvSpPr>
          <p:nvPr/>
        </p:nvSpPr>
        <p:spPr bwMode="auto">
          <a:xfrm>
            <a:off x="7829550" y="1966914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0066FF"/>
                </a:solidFill>
                <a:cs typeface="Arial" pitchFamily="34" charset="0"/>
              </a:rPr>
              <a:t>Tack s</a:t>
            </a:r>
            <a:r>
              <a:rPr lang="en-US" altLang="zh-CN">
                <a:solidFill>
                  <a:srgbClr val="0066FF"/>
                </a:solidFill>
                <a:cs typeface="Arial" pitchFamily="34" charset="0"/>
              </a:rPr>
              <a:t>å mycket</a:t>
            </a:r>
            <a:r>
              <a:rPr lang="en-US" altLang="zh-CN" sz="2000">
                <a:solidFill>
                  <a:srgbClr val="0066FF"/>
                </a:solidFill>
                <a:cs typeface="Arial" pitchFamily="34" charset="0"/>
              </a:rPr>
              <a:t/>
            </a:r>
            <a:br>
              <a:rPr lang="en-US" altLang="zh-CN" sz="2000">
                <a:solidFill>
                  <a:srgbClr val="0066FF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Swedish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3662363" y="3357564"/>
            <a:ext cx="152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660066"/>
                </a:solidFill>
                <a:cs typeface="Arial" pitchFamily="34" charset="0"/>
              </a:rPr>
              <a:t>Dankon</a:t>
            </a:r>
            <a:r>
              <a:rPr lang="en-US" altLang="zh-CN" sz="3200">
                <a:solidFill>
                  <a:srgbClr val="008000"/>
                </a:solidFill>
                <a:cs typeface="Arial" pitchFamily="34" charset="0"/>
              </a:rPr>
              <a:t/>
            </a:r>
            <a:br>
              <a:rPr lang="en-US" altLang="zh-CN" sz="3200">
                <a:solidFill>
                  <a:srgbClr val="008000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Esperanto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1954213" y="4087814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cs typeface="Arial" panose="020B0604020202020204" pitchFamily="34" charset="0"/>
              </a:rPr>
              <a:t>ありがとうございます</a:t>
            </a:r>
            <a:r>
              <a:rPr lang="zh-CN" altLang="en-US">
                <a:cs typeface="Arial" panose="020B0604020202020204" pitchFamily="34" charset="0"/>
              </a:rPr>
              <a:t> </a:t>
            </a:r>
            <a:r>
              <a:rPr lang="zh-CN" altLang="en-US" sz="3600">
                <a:ea typeface="Angsana New" pitchFamily="18" charset="-120"/>
                <a:cs typeface="Angsana New" pitchFamily="18" charset="-120"/>
              </a:rPr>
              <a:t/>
            </a:r>
            <a:br>
              <a:rPr lang="zh-CN" altLang="en-US" sz="3600">
                <a:ea typeface="Angsana New" pitchFamily="18" charset="-120"/>
                <a:cs typeface="Angsana New" pitchFamily="18" charset="-120"/>
              </a:rPr>
            </a:br>
            <a:r>
              <a:rPr lang="en-US" altLang="zh-CN" sz="1200">
                <a:cs typeface="Arial" panose="020B0604020202020204" pitchFamily="34" charset="0"/>
              </a:rPr>
              <a:t>Japanese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8691563" y="2747963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>
                <a:cs typeface="Arial" pitchFamily="34" charset="0"/>
              </a:rPr>
              <a:t>谢谢</a:t>
            </a:r>
            <a:r>
              <a:rPr lang="zh-CN" altLang="en-US">
                <a:cs typeface="Arial" pitchFamily="34" charset="0"/>
              </a:rPr>
              <a:t> </a:t>
            </a:r>
            <a:r>
              <a:rPr lang="zh-CN" altLang="en-US" sz="4400">
                <a:solidFill>
                  <a:srgbClr val="0033CC"/>
                </a:solidFill>
                <a:cs typeface="Arial" pitchFamily="34" charset="0"/>
              </a:rPr>
              <a:t/>
            </a:r>
            <a:br>
              <a:rPr lang="zh-CN" altLang="en-US" sz="4400">
                <a:solidFill>
                  <a:srgbClr val="0033CC"/>
                </a:solidFill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Chinese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5716588" y="5392739"/>
            <a:ext cx="251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663300"/>
                </a:solidFill>
                <a:cs typeface="Arial" pitchFamily="34" charset="0"/>
              </a:rPr>
              <a:t>děkuji</a:t>
            </a:r>
            <a:r>
              <a:rPr lang="en-US" altLang="zh-CN">
                <a:cs typeface="Arial" pitchFamily="34" charset="0"/>
              </a:rPr>
              <a:t> </a:t>
            </a:r>
            <a:br>
              <a:rPr lang="en-US" altLang="zh-CN">
                <a:cs typeface="Arial" pitchFamily="34" charset="0"/>
              </a:rPr>
            </a:br>
            <a:r>
              <a:rPr lang="en-US" altLang="zh-CN" sz="1200">
                <a:cs typeface="Arial" pitchFamily="34" charset="0"/>
              </a:rPr>
              <a:t>Czech</a:t>
            </a:r>
          </a:p>
        </p:txBody>
      </p:sp>
    </p:spTree>
    <p:extLst>
      <p:ext uri="{BB962C8B-B14F-4D97-AF65-F5344CB8AC3E}">
        <p14:creationId xmlns:p14="http://schemas.microsoft.com/office/powerpoint/2010/main" val="989694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2"/>
          <p:cNvGrpSpPr/>
          <p:nvPr/>
        </p:nvGrpSpPr>
        <p:grpSpPr>
          <a:xfrm>
            <a:off x="1267432" y="2381266"/>
            <a:ext cx="1861972" cy="2047462"/>
            <a:chOff x="1128486" y="2617216"/>
            <a:chExt cx="2844800" cy="3115926"/>
          </a:xfrm>
        </p:grpSpPr>
        <p:sp>
          <p:nvSpPr>
            <p:cNvPr id="9" name="矩形 8"/>
            <p:cNvSpPr/>
            <p:nvPr/>
          </p:nvSpPr>
          <p:spPr>
            <a:xfrm>
              <a:off x="1128486" y="2617216"/>
              <a:ext cx="2844800" cy="3115926"/>
            </a:xfrm>
            <a:prstGeom prst="rect">
              <a:avLst/>
            </a:prstGeom>
            <a:solidFill>
              <a:srgbClr val="314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Hiragino Sans GB W6" charset="-122"/>
                <a:ea typeface="Hiragino Sans GB W6" charset="-122"/>
                <a:cs typeface="Hiragino Sans GB W6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86" y="2955978"/>
              <a:ext cx="2438399" cy="2438400"/>
            </a:xfrm>
            <a:prstGeom prst="rect">
              <a:avLst/>
            </a:prstGeom>
          </p:spPr>
        </p:pic>
      </p:grpSp>
      <p:sp>
        <p:nvSpPr>
          <p:cNvPr id="11" name="圆角矩形 10"/>
          <p:cNvSpPr/>
          <p:nvPr/>
        </p:nvSpPr>
        <p:spPr>
          <a:xfrm>
            <a:off x="3373154" y="2381265"/>
            <a:ext cx="556591" cy="2047462"/>
          </a:xfrm>
          <a:prstGeom prst="roundRect">
            <a:avLst>
              <a:gd name="adj" fmla="val 27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smtClean="0">
                <a:solidFill>
                  <a:srgbClr val="31437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目录</a:t>
            </a:r>
            <a:endParaRPr kumimoji="1" lang="zh-CN" altLang="en-US" sz="2800" b="1" dirty="0">
              <a:solidFill>
                <a:srgbClr val="31437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13" name="页外连接符 12"/>
          <p:cNvSpPr/>
          <p:nvPr/>
        </p:nvSpPr>
        <p:spPr>
          <a:xfrm>
            <a:off x="5050952" y="1549841"/>
            <a:ext cx="623807" cy="679799"/>
          </a:xfrm>
          <a:prstGeom prst="flowChartOffpageConnector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1</a:t>
            </a:r>
            <a:endParaRPr kumimoji="1" lang="zh-CN" altLang="en-US" sz="32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5918512" y="2070616"/>
            <a:ext cx="4353339" cy="0"/>
          </a:xfrm>
          <a:prstGeom prst="line">
            <a:avLst/>
          </a:prstGeom>
          <a:ln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页外连接符 18"/>
          <p:cNvSpPr/>
          <p:nvPr/>
        </p:nvSpPr>
        <p:spPr>
          <a:xfrm>
            <a:off x="5050952" y="2525844"/>
            <a:ext cx="623807" cy="679799"/>
          </a:xfrm>
          <a:prstGeom prst="flowChartOffpageConnector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2</a:t>
            </a:r>
            <a:endParaRPr kumimoji="1" lang="zh-CN" altLang="en-US" sz="32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5918512" y="3046619"/>
            <a:ext cx="4353339" cy="0"/>
          </a:xfrm>
          <a:prstGeom prst="line">
            <a:avLst/>
          </a:prstGeom>
          <a:ln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页外连接符 20"/>
          <p:cNvSpPr/>
          <p:nvPr/>
        </p:nvSpPr>
        <p:spPr>
          <a:xfrm>
            <a:off x="5050952" y="3505787"/>
            <a:ext cx="623807" cy="679799"/>
          </a:xfrm>
          <a:prstGeom prst="flowChartOffpageConnector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3</a:t>
            </a:r>
            <a:endParaRPr kumimoji="1" lang="zh-CN" altLang="en-US" sz="32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18512" y="4026562"/>
            <a:ext cx="4353339" cy="0"/>
          </a:xfrm>
          <a:prstGeom prst="line">
            <a:avLst/>
          </a:prstGeom>
          <a:ln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5918512" y="1481018"/>
            <a:ext cx="5041766" cy="585659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体系结构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5918509" y="3387443"/>
            <a:ext cx="5493713" cy="585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项目展示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5918509" y="2431320"/>
            <a:ext cx="4694927" cy="585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实现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022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3935896" y="2186689"/>
            <a:ext cx="4900803" cy="21847"/>
          </a:xfrm>
          <a:prstGeom prst="line">
            <a:avLst/>
          </a:prstGeom>
          <a:ln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83360" y="1558976"/>
            <a:ext cx="6237192" cy="627713"/>
          </a:xfrm>
        </p:spPr>
        <p:txBody>
          <a:bodyPr>
            <a:noAutofit/>
          </a:bodyPr>
          <a:lstStyle/>
          <a:p>
            <a:r>
              <a:rPr kumimoji="1" lang="zh-CN" altLang="en-US" sz="4000" b="1" dirty="0" smtClean="0">
                <a:solidFill>
                  <a:srgbClr val="31437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体系结构</a:t>
            </a:r>
            <a:endParaRPr kumimoji="1" lang="zh-CN" altLang="en-US" sz="4000" b="1" dirty="0">
              <a:solidFill>
                <a:srgbClr val="314371"/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6" name="页外连接符 5"/>
          <p:cNvSpPr/>
          <p:nvPr/>
        </p:nvSpPr>
        <p:spPr>
          <a:xfrm>
            <a:off x="2261881" y="1379095"/>
            <a:ext cx="1499016" cy="1615190"/>
          </a:xfrm>
          <a:prstGeom prst="flowChartOffpageConnector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kumimoji="1" lang="zh-CN" altLang="en-US" sz="80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8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stCxn id="3" idx="4"/>
          </p:cNvCxnSpPr>
          <p:nvPr/>
        </p:nvCxnSpPr>
        <p:spPr>
          <a:xfrm>
            <a:off x="807283" y="857681"/>
            <a:ext cx="3377" cy="6000319"/>
          </a:xfrm>
          <a:prstGeom prst="line">
            <a:avLst/>
          </a:prstGeom>
          <a:ln w="1905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8073" y="499262"/>
            <a:ext cx="358419" cy="358419"/>
          </a:xfrm>
          <a:prstGeom prst="ellipse">
            <a:avLst/>
          </a:prstGeom>
          <a:solidFill>
            <a:schemeClr val="bg2"/>
          </a:solidFill>
          <a:ln>
            <a:solidFill>
              <a:srgbClr val="3143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31437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5957" y="857681"/>
            <a:ext cx="19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2962" y="499262"/>
            <a:ext cx="175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环境框架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1720" y="1228341"/>
            <a:ext cx="50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项目语言改用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，因为有很多方便的中间件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81720" y="2441189"/>
            <a:ext cx="489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后端主要用了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中间件用来接收前端的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请求，还有</a:t>
            </a:r>
            <a:r>
              <a:rPr lang="en-US" altLang="zh-CN" dirty="0" smtClean="0"/>
              <a:t>http-proxy-middleware</a:t>
            </a:r>
            <a:r>
              <a:rPr lang="zh-CN" altLang="en-US" dirty="0" smtClean="0"/>
              <a:t>用来处理跨域请求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81720" y="4208036"/>
            <a:ext cx="489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前端页面主要使用了</a:t>
            </a:r>
            <a:r>
              <a:rPr lang="en-US" altLang="zh-CN" dirty="0" smtClean="0"/>
              <a:t>vue.js</a:t>
            </a:r>
            <a:r>
              <a:rPr lang="zh-CN" altLang="en-US" dirty="0" smtClean="0"/>
              <a:t>框架，使页面不用每次加载都重新渲染而是使用相应的组件提高反应速度。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请求用</a:t>
            </a:r>
            <a:r>
              <a:rPr lang="en-US" altLang="zh-CN" dirty="0" err="1" smtClean="0"/>
              <a:t>axios</a:t>
            </a:r>
            <a:r>
              <a:rPr lang="zh-CN" altLang="en-US" dirty="0"/>
              <a:t>库</a:t>
            </a:r>
            <a:r>
              <a:rPr lang="zh-CN" altLang="en-US" dirty="0" smtClean="0"/>
              <a:t>集中进行转换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r>
              <a:rPr lang="zh-CN" altLang="en-US" dirty="0" smtClean="0"/>
              <a:t>数据处理用了</a:t>
            </a:r>
            <a:r>
              <a:rPr lang="en-US" altLang="zh-CN" dirty="0" err="1" smtClean="0"/>
              <a:t>vuex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77" y="1509697"/>
            <a:ext cx="1813717" cy="82303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367736" y="2995187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277" y="4026978"/>
            <a:ext cx="1855552" cy="15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86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stCxn id="3" idx="4"/>
          </p:cNvCxnSpPr>
          <p:nvPr/>
        </p:nvCxnSpPr>
        <p:spPr>
          <a:xfrm>
            <a:off x="807283" y="857681"/>
            <a:ext cx="3377" cy="6000319"/>
          </a:xfrm>
          <a:prstGeom prst="line">
            <a:avLst/>
          </a:prstGeom>
          <a:ln w="1905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8073" y="499262"/>
            <a:ext cx="358419" cy="358419"/>
          </a:xfrm>
          <a:prstGeom prst="ellipse">
            <a:avLst/>
          </a:prstGeom>
          <a:solidFill>
            <a:schemeClr val="bg2"/>
          </a:solidFill>
          <a:ln>
            <a:solidFill>
              <a:srgbClr val="3143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31437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5957" y="857681"/>
            <a:ext cx="19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2962" y="499262"/>
            <a:ext cx="175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E-R</a:t>
            </a:r>
            <a:r>
              <a:rPr lang="zh-CN" altLang="en-US" dirty="0" smtClean="0">
                <a:solidFill>
                  <a:schemeClr val="accent1"/>
                </a:solidFill>
              </a:rPr>
              <a:t>图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53" y="993529"/>
            <a:ext cx="7942646" cy="49500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57892" y="1449421"/>
            <a:ext cx="2140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这是最终实现的数据库结构，还有一些视图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65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stCxn id="3" idx="4"/>
          </p:cNvCxnSpPr>
          <p:nvPr/>
        </p:nvCxnSpPr>
        <p:spPr>
          <a:xfrm>
            <a:off x="807283" y="857681"/>
            <a:ext cx="3377" cy="6000319"/>
          </a:xfrm>
          <a:prstGeom prst="line">
            <a:avLst/>
          </a:prstGeom>
          <a:ln w="1905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8073" y="499262"/>
            <a:ext cx="358419" cy="358419"/>
          </a:xfrm>
          <a:prstGeom prst="ellipse">
            <a:avLst/>
          </a:prstGeom>
          <a:solidFill>
            <a:schemeClr val="bg2"/>
          </a:solidFill>
          <a:ln>
            <a:solidFill>
              <a:srgbClr val="3143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31437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5957" y="857681"/>
            <a:ext cx="19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2962" y="499262"/>
            <a:ext cx="175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数据流向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23" y="868594"/>
            <a:ext cx="7094835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>
            <a:off x="3935896" y="2186689"/>
            <a:ext cx="5844712" cy="0"/>
          </a:xfrm>
          <a:prstGeom prst="line">
            <a:avLst/>
          </a:prstGeom>
          <a:ln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483358" y="1558976"/>
            <a:ext cx="6731179" cy="627713"/>
          </a:xfrm>
        </p:spPr>
        <p:txBody>
          <a:bodyPr>
            <a:noAutofit/>
          </a:bodyPr>
          <a:lstStyle/>
          <a:p>
            <a:r>
              <a:rPr kumimoji="1" lang="zh-CN" altLang="en-US" sz="4000" b="1" dirty="0">
                <a:solidFill>
                  <a:srgbClr val="314371"/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实现</a:t>
            </a:r>
          </a:p>
        </p:txBody>
      </p:sp>
      <p:sp>
        <p:nvSpPr>
          <p:cNvPr id="6" name="页外连接符 5">
            <a:hlinkClick r:id="rId3" action="ppaction://hlinkpres?slideindex=1&amp;slidetitle="/>
          </p:cNvPr>
          <p:cNvSpPr/>
          <p:nvPr/>
        </p:nvSpPr>
        <p:spPr>
          <a:xfrm>
            <a:off x="2261881" y="1379095"/>
            <a:ext cx="1499016" cy="1615190"/>
          </a:xfrm>
          <a:prstGeom prst="flowChartOffpageConnector">
            <a:avLst/>
          </a:prstGeom>
          <a:solidFill>
            <a:srgbClr val="31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</a:t>
            </a:r>
            <a:endParaRPr kumimoji="1" lang="zh-CN" altLang="en-US" sz="8000" b="1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81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stCxn id="3" idx="4"/>
          </p:cNvCxnSpPr>
          <p:nvPr/>
        </p:nvCxnSpPr>
        <p:spPr>
          <a:xfrm>
            <a:off x="807283" y="857681"/>
            <a:ext cx="3377" cy="6000319"/>
          </a:xfrm>
          <a:prstGeom prst="line">
            <a:avLst/>
          </a:prstGeom>
          <a:ln w="1905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8073" y="499262"/>
            <a:ext cx="358419" cy="358419"/>
          </a:xfrm>
          <a:prstGeom prst="ellipse">
            <a:avLst/>
          </a:prstGeom>
          <a:solidFill>
            <a:schemeClr val="bg2"/>
          </a:solidFill>
          <a:ln>
            <a:solidFill>
              <a:srgbClr val="3143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31437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5957" y="857681"/>
            <a:ext cx="19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2962" y="499262"/>
            <a:ext cx="175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http</a:t>
            </a:r>
            <a:r>
              <a:rPr lang="zh-CN" altLang="en-US" dirty="0" smtClean="0">
                <a:solidFill>
                  <a:schemeClr val="accent1"/>
                </a:solidFill>
              </a:rPr>
              <a:t>请求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5613" y="2265215"/>
            <a:ext cx="336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请求分类，对后台数据库的请求和对外源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的调用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09905" y="4308167"/>
            <a:ext cx="343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对后台数据库的请求，分为各个功能模块的调用，统一请求发送格式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709" y="1743562"/>
            <a:ext cx="4191363" cy="36579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398" y="3046696"/>
            <a:ext cx="1196444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4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stCxn id="3" idx="4"/>
          </p:cNvCxnSpPr>
          <p:nvPr/>
        </p:nvCxnSpPr>
        <p:spPr>
          <a:xfrm>
            <a:off x="807283" y="857681"/>
            <a:ext cx="3377" cy="6000319"/>
          </a:xfrm>
          <a:prstGeom prst="line">
            <a:avLst/>
          </a:prstGeom>
          <a:ln w="1905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8073" y="499262"/>
            <a:ext cx="358419" cy="358419"/>
          </a:xfrm>
          <a:prstGeom prst="ellipse">
            <a:avLst/>
          </a:prstGeom>
          <a:solidFill>
            <a:schemeClr val="bg2"/>
          </a:solidFill>
          <a:ln>
            <a:solidFill>
              <a:srgbClr val="31437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31437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15957" y="857681"/>
            <a:ext cx="1945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22962" y="499262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后台数据库接口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6971" y="1216101"/>
            <a:ext cx="481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后端也针对各个功能模块具体实现接口，对外的每个模块给一个根路径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320" y="1216101"/>
            <a:ext cx="3025402" cy="56392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36971" y="2934509"/>
            <a:ext cx="481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根据根路径路由到对应的模块，再</a:t>
            </a:r>
            <a:r>
              <a:rPr lang="zh-CN" altLang="en-US" dirty="0"/>
              <a:t>解析</a:t>
            </a:r>
            <a:r>
              <a:rPr lang="zh-CN" altLang="en-US" dirty="0" smtClean="0"/>
              <a:t>用户给的路径和参数去调用数据库连接层的函数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474" y="2378816"/>
            <a:ext cx="3699831" cy="17210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78474" y="5009904"/>
            <a:ext cx="46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底</a:t>
            </a:r>
            <a:r>
              <a:rPr lang="zh-CN" altLang="en-US" dirty="0" smtClean="0"/>
              <a:t>层调用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处理数据库信息再一层层返回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962" y="4023211"/>
            <a:ext cx="5107022" cy="23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Words>315</Words>
  <Application>Microsoft Office PowerPoint</Application>
  <PresentationFormat>宽屏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Angsana New</vt:lpstr>
      <vt:lpstr>Heiti SC Light</vt:lpstr>
      <vt:lpstr>Hiragino Sans GB W3</vt:lpstr>
      <vt:lpstr>Hiragino Sans GB W6</vt:lpstr>
      <vt:lpstr>宋体</vt:lpstr>
      <vt:lpstr>Arial</vt:lpstr>
      <vt:lpstr>Arial Black</vt:lpstr>
      <vt:lpstr>Calibri</vt:lpstr>
      <vt:lpstr>Calibri Light</vt:lpstr>
      <vt:lpstr>Times New Roman</vt:lpstr>
      <vt:lpstr>Office 主题</vt:lpstr>
      <vt:lpstr>Foodie system</vt:lpstr>
      <vt:lpstr>体系结构</vt:lpstr>
      <vt:lpstr>体系结构</vt:lpstr>
      <vt:lpstr>PowerPoint 演示文稿</vt:lpstr>
      <vt:lpstr>PowerPoint 演示文稿</vt:lpstr>
      <vt:lpstr>PowerPoint 演示文稿</vt:lpstr>
      <vt:lpstr>实现</vt:lpstr>
      <vt:lpstr>PowerPoint 演示文稿</vt:lpstr>
      <vt:lpstr>PowerPoint 演示文稿</vt:lpstr>
      <vt:lpstr>PowerPoint 演示文稿</vt:lpstr>
      <vt:lpstr>项目展示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徐 仁和</cp:lastModifiedBy>
  <cp:revision>413</cp:revision>
  <cp:lastPrinted>2016-06-04T09:12:04Z</cp:lastPrinted>
  <dcterms:created xsi:type="dcterms:W3CDTF">2016-06-03T14:11:54Z</dcterms:created>
  <dcterms:modified xsi:type="dcterms:W3CDTF">2019-01-03T07:52:25Z</dcterms:modified>
</cp:coreProperties>
</file>