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8" r:id="rId5"/>
    <p:sldId id="269" r:id="rId6"/>
    <p:sldId id="271" r:id="rId7"/>
    <p:sldId id="272" r:id="rId8"/>
    <p:sldId id="263" r:id="rId9"/>
    <p:sldId id="273" r:id="rId10"/>
    <p:sldId id="266" r:id="rId11"/>
    <p:sldId id="274" r:id="rId12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2CAF9F-906F-0000-A2B0-776782841EB5}" v="10" dt="2021-02-26T23:05:08.9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41" autoAdjust="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UMNO - JOSE MIGUEL GOMEZ SANCHEZ" userId="S::u18101966@utp.edu.pe::1f848d31-8647-4725-9771-4c04774d2450" providerId="AD" clId="Web-{302CAF9F-906F-0000-A2B0-776782841EB5}"/>
    <pc:docChg chg="modSld">
      <pc:chgData name="ALUMNO - JOSE MIGUEL GOMEZ SANCHEZ" userId="S::u18101966@utp.edu.pe::1f848d31-8647-4725-9771-4c04774d2450" providerId="AD" clId="Web-{302CAF9F-906F-0000-A2B0-776782841EB5}" dt="2021-02-26T23:05:06.217" v="3" actId="20577"/>
      <pc:docMkLst>
        <pc:docMk/>
      </pc:docMkLst>
      <pc:sldChg chg="modSp">
        <pc:chgData name="ALUMNO - JOSE MIGUEL GOMEZ SANCHEZ" userId="S::u18101966@utp.edu.pe::1f848d31-8647-4725-9771-4c04774d2450" providerId="AD" clId="Web-{302CAF9F-906F-0000-A2B0-776782841EB5}" dt="2021-02-26T23:05:06.217" v="3" actId="20577"/>
        <pc:sldMkLst>
          <pc:docMk/>
          <pc:sldMk cId="984212572" sldId="258"/>
        </pc:sldMkLst>
        <pc:spChg chg="mod">
          <ac:chgData name="ALUMNO - JOSE MIGUEL GOMEZ SANCHEZ" userId="S::u18101966@utp.edu.pe::1f848d31-8647-4725-9771-4c04774d2450" providerId="AD" clId="Web-{302CAF9F-906F-0000-A2B0-776782841EB5}" dt="2021-02-26T23:05:06.217" v="3" actId="20577"/>
          <ac:spMkLst>
            <pc:docMk/>
            <pc:sldMk cId="984212572" sldId="258"/>
            <ac:spMk id="3" creationId="{6B660D1A-9F93-4FA9-A3E0-C15827046D2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38E78-A59A-47A6-9EC9-08C7D49DC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AD72F3-13CB-4416-81E6-69B858E79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2D75D9-9852-4D27-AFEF-B93A46453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6826-ECE0-4D9D-9F5F-40F2275D6C59}" type="datetimeFigureOut">
              <a:rPr lang="es-US" smtClean="0"/>
              <a:t>2/26/2021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0035C5-C456-4D61-8E56-FE78F36B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9C05AA-A597-4C2E-94B8-7A092D31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5047-E02F-42FD-B352-6318856A327F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693700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ECF98-0CC6-4E13-8FBD-A7875524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8654E3-5E6B-4509-8860-180518EA5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579591-FE2E-4EFC-94D9-87B0F9BF2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6826-ECE0-4D9D-9F5F-40F2275D6C59}" type="datetimeFigureOut">
              <a:rPr lang="es-US" smtClean="0"/>
              <a:t>2/26/2021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E00099-605A-4CF2-BEEC-9DB7FB9EE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A319C7-1043-49FF-ACB0-49A936B72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5047-E02F-42FD-B352-6318856A327F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18012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3AEAC4-1032-4BCA-B74B-1D2FA9C65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6F136D-A8E4-446E-8A3E-9B5A8B428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D887D8-8802-43E0-A9F6-65C53057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6826-ECE0-4D9D-9F5F-40F2275D6C59}" type="datetimeFigureOut">
              <a:rPr lang="es-US" smtClean="0"/>
              <a:t>2/26/2021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270071-80CE-4669-A6F0-16D80535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422971-3812-4923-AC3E-45CB63B2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5047-E02F-42FD-B352-6318856A327F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73088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927EA-ECBF-47BD-BD0D-237D946A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06168D-6A3A-46EE-9A4B-C22531D27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41CBE4-FCA1-473B-A7CC-7B796143E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6826-ECE0-4D9D-9F5F-40F2275D6C59}" type="datetimeFigureOut">
              <a:rPr lang="es-US" smtClean="0"/>
              <a:t>2/26/2021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EB4059-D989-45D8-8765-CFE9DE77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7D0F8D-32B2-499A-A0A3-CE678657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5047-E02F-42FD-B352-6318856A327F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35344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58C67-DDE2-4C1B-AE96-F47DF127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29FB87-ED26-44B0-AD8E-8DFDB0881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A3634F-2494-43B2-A215-CEE9C3AF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6826-ECE0-4D9D-9F5F-40F2275D6C59}" type="datetimeFigureOut">
              <a:rPr lang="es-US" smtClean="0"/>
              <a:t>2/26/2021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DA3EEF-4A93-445D-9CEF-161E96178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C20806-3B07-4A85-84A4-635EB57F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5047-E02F-42FD-B352-6318856A327F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33788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EBC37-90BF-4787-8AC5-45BBEDF5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6665C6-941B-46A5-8D16-7DE100336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88E5E8-F0E4-4C93-8FC4-BD2B7466F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FBCFE6-9EB0-47FF-BD6C-B833D034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6826-ECE0-4D9D-9F5F-40F2275D6C59}" type="datetimeFigureOut">
              <a:rPr lang="es-US" smtClean="0"/>
              <a:t>2/26/2021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6DA818-81D5-4D1C-AE1A-1E684CC48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25A8A9-6051-401C-8806-E57842BF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5047-E02F-42FD-B352-6318856A327F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20814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13718-9D0F-4B8D-988A-E1E7A5774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43DD61-82A0-45E4-A2EF-C264F03C3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4147CB-96DF-4909-86B2-109B47432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95F7FB4-1C65-4046-9E29-E80C14741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11DA082-A140-4A86-80A6-3AD4E3E15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02D3891-5E3E-4E41-801E-ECD7ED47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6826-ECE0-4D9D-9F5F-40F2275D6C59}" type="datetimeFigureOut">
              <a:rPr lang="es-US" smtClean="0"/>
              <a:t>2/26/2021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B320AE6-0A81-47C9-B048-746E6D58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21DC522-5F6B-4564-89DC-132CA099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5047-E02F-42FD-B352-6318856A327F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0710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95BE5-4E4D-4D23-9000-72961EBE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1B2BBC4-9142-4F3D-8D3B-FC5C7EAC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6826-ECE0-4D9D-9F5F-40F2275D6C59}" type="datetimeFigureOut">
              <a:rPr lang="es-US" smtClean="0"/>
              <a:t>2/26/2021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B2C735E-957B-42B8-9B1A-C987B021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AD1A57D-954F-42ED-B650-308A6C6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5047-E02F-42FD-B352-6318856A327F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63527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D07C46-3EA5-4FE2-B8BA-32A391D0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6826-ECE0-4D9D-9F5F-40F2275D6C59}" type="datetimeFigureOut">
              <a:rPr lang="es-US" smtClean="0"/>
              <a:t>2/26/2021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04D837D-03A2-4A25-A305-3D2BCDD2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A6E025-DEEC-4829-877A-1ED26185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5047-E02F-42FD-B352-6318856A327F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43189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4F7C2-B1AF-43E3-AD16-306A69BC4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BB8E63-ACF1-4644-BA8E-127C786DC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1A0C06-A5A0-4358-957D-ADE0D86EA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CABA6A-B01E-4A8B-B47D-05374CFD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6826-ECE0-4D9D-9F5F-40F2275D6C59}" type="datetimeFigureOut">
              <a:rPr lang="es-US" smtClean="0"/>
              <a:t>2/26/2021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E5177E-F29C-4CAE-8003-8ACCBBCF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6BB506-E873-4B0E-95FD-432D07E9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5047-E02F-42FD-B352-6318856A327F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20012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F200C-A8DB-43EB-BC71-B22BD4E6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8E33A0-98D1-4AB4-AC9C-071E94A7D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45E364-6FE9-4610-98B3-C18F51C9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35563E-129A-4066-84D1-73BE1EAE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6826-ECE0-4D9D-9F5F-40F2275D6C59}" type="datetimeFigureOut">
              <a:rPr lang="es-US" smtClean="0"/>
              <a:t>2/26/2021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EF4860-5ECF-48CE-BF76-BB3849B8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9EA72-CE2E-4014-9851-1EA7E1B6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5047-E02F-42FD-B352-6318856A327F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08509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07F44EF-823D-4725-A5F9-89969CFDD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FC0FFC-C569-4DB6-8F3C-4E5189044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8E0A90-50E1-4C82-9255-B50DF9D3C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A6826-ECE0-4D9D-9F5F-40F2275D6C59}" type="datetimeFigureOut">
              <a:rPr lang="es-US" smtClean="0"/>
              <a:t>2/26/2021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D8BDE2-B299-493C-A9BF-67C1F73DE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AFCA89-6BC5-4B26-BD10-68C9024FE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D5047-E02F-42FD-B352-6318856A327F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49420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os fallos humanos que derrotaron a Enigma | OpenMind">
            <a:extLst>
              <a:ext uri="{FF2B5EF4-FFF2-40B4-BE49-F238E27FC236}">
                <a16:creationId xmlns:a16="http://schemas.microsoft.com/office/drawing/2014/main" id="{53AFC4F8-0638-4812-AD1A-0151287E00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22" b="952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910F279-FCD2-4899-8EBC-6C4B00DCB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s-US" sz="8800" dirty="0">
                <a:solidFill>
                  <a:srgbClr val="FFFFFF"/>
                </a:solidFill>
              </a:rPr>
              <a:t>Proyecto: Aplicativo de cifrado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107251-33FC-468A-BBCA-0521D384B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anchor="ctr">
            <a:normAutofit/>
          </a:bodyPr>
          <a:lstStyle/>
          <a:p>
            <a:r>
              <a:rPr lang="es-US" sz="3200" dirty="0">
                <a:solidFill>
                  <a:srgbClr val="FFFFFF"/>
                </a:solidFill>
              </a:rPr>
              <a:t>Maquina Enigma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66ECCD8-8D90-4EEF-95E2-276D90BF2816}"/>
              </a:ext>
            </a:extLst>
          </p:cNvPr>
          <p:cNvSpPr txBox="1"/>
          <p:nvPr/>
        </p:nvSpPr>
        <p:spPr>
          <a:xfrm>
            <a:off x="3537438" y="6372263"/>
            <a:ext cx="511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dirty="0"/>
              <a:t>José Miguel Gómez Sánchez – U18101966</a:t>
            </a:r>
          </a:p>
        </p:txBody>
      </p:sp>
    </p:spTree>
    <p:extLst>
      <p:ext uri="{BB962C8B-B14F-4D97-AF65-F5344CB8AC3E}">
        <p14:creationId xmlns:p14="http://schemas.microsoft.com/office/powerpoint/2010/main" val="741535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Github elimina términos de programación como 'maestro' y 'esclavo' - CNET  en Español">
            <a:extLst>
              <a:ext uri="{FF2B5EF4-FFF2-40B4-BE49-F238E27FC236}">
                <a16:creationId xmlns:a16="http://schemas.microsoft.com/office/drawing/2014/main" id="{05FA3573-8F3A-4CCB-9337-261C50E4DB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732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951F702-AEA0-4826-B8DD-578BAA73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Enlace a Repositorio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402E83-6CF8-4BB4-AAB8-B7DF05BFF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rgbClr val="FFFFFF"/>
                </a:solidFill>
              </a:rPr>
              <a:t>https://github.com/Trysac/Enigma</a:t>
            </a:r>
          </a:p>
        </p:txBody>
      </p:sp>
    </p:spTree>
    <p:extLst>
      <p:ext uri="{BB962C8B-B14F-4D97-AF65-F5344CB8AC3E}">
        <p14:creationId xmlns:p14="http://schemas.microsoft.com/office/powerpoint/2010/main" val="3793437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Github elimina términos de programación como 'maestro' y 'esclavo' - CNET  en Español">
            <a:extLst>
              <a:ext uri="{FF2B5EF4-FFF2-40B4-BE49-F238E27FC236}">
                <a16:creationId xmlns:a16="http://schemas.microsoft.com/office/drawing/2014/main" id="{05FA3573-8F3A-4CCB-9337-261C50E4DB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732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951F702-AEA0-4826-B8DD-578BAA73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ES" sz="6000" dirty="0">
                <a:solidFill>
                  <a:srgbClr val="FFFFFF"/>
                </a:solidFill>
              </a:rPr>
              <a:t>Enlace a Nube – Archivos generales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402E83-6CF8-4BB4-AAB8-B7DF05BFF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877" y="4159405"/>
            <a:ext cx="11016761" cy="34225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400" dirty="0">
                <a:solidFill>
                  <a:srgbClr val="FFFFFF"/>
                </a:solidFill>
              </a:rPr>
              <a:t>https://utpedupe-my.sharepoint.com/:f:/g/personal/u18101966_utp_edu_pe/EiMbDPAI59BIiMfLWKmsjkEBVUUkabNjrN5aVcbBzyjPeA?e=n0D81D</a:t>
            </a:r>
          </a:p>
        </p:txBody>
      </p:sp>
    </p:spTree>
    <p:extLst>
      <p:ext uri="{BB962C8B-B14F-4D97-AF65-F5344CB8AC3E}">
        <p14:creationId xmlns:p14="http://schemas.microsoft.com/office/powerpoint/2010/main" val="3881663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6225E1-E497-4AB2-897D-28F6F0BF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s-US">
                <a:solidFill>
                  <a:schemeClr val="bg1"/>
                </a:solidFill>
              </a:rPr>
              <a:t>Aspectos Generales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660D1A-9F93-4FA9-A3E0-C15827046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6"/>
            <a:ext cx="9406666" cy="37891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US" sz="1700" dirty="0">
                <a:solidFill>
                  <a:schemeClr val="bg1"/>
                </a:solidFill>
              </a:rPr>
              <a:t>Aplicativo desarrollado en Unity </a:t>
            </a:r>
            <a:r>
              <a:rPr lang="es-US" sz="1700" dirty="0" err="1">
                <a:solidFill>
                  <a:schemeClr val="bg1"/>
                </a:solidFill>
              </a:rPr>
              <a:t>Engine</a:t>
            </a:r>
            <a:r>
              <a:rPr lang="es-US" sz="1700" dirty="0">
                <a:solidFill>
                  <a:schemeClr val="bg1"/>
                </a:solidFill>
              </a:rPr>
              <a:t> (V_2020.1.14f1).</a:t>
            </a:r>
          </a:p>
          <a:p>
            <a:r>
              <a:rPr lang="es-US" sz="1700" dirty="0">
                <a:solidFill>
                  <a:schemeClr val="bg1"/>
                </a:solidFill>
              </a:rPr>
              <a:t>Plataforma objetivo: PC (Windows).</a:t>
            </a:r>
          </a:p>
          <a:p>
            <a:r>
              <a:rPr lang="es-US" sz="1700" dirty="0">
                <a:solidFill>
                  <a:schemeClr val="bg1"/>
                </a:solidFill>
              </a:rPr>
              <a:t>Ventana con tamaño definido (1280 x 720).</a:t>
            </a:r>
            <a:endParaRPr lang="es-US" sz="1700" dirty="0">
              <a:solidFill>
                <a:schemeClr val="bg1"/>
              </a:solidFill>
              <a:cs typeface="Calibri"/>
            </a:endParaRPr>
          </a:p>
          <a:p>
            <a:r>
              <a:rPr lang="es-US" sz="1700" dirty="0">
                <a:solidFill>
                  <a:schemeClr val="bg1"/>
                </a:solidFill>
              </a:rPr>
              <a:t>Numero de rotores empleados: 7.</a:t>
            </a:r>
          </a:p>
          <a:p>
            <a:r>
              <a:rPr lang="es-US" sz="1700" dirty="0">
                <a:solidFill>
                  <a:schemeClr val="bg1"/>
                </a:solidFill>
              </a:rPr>
              <a:t>ABC empleado = 27 caracteres.</a:t>
            </a:r>
          </a:p>
          <a:p>
            <a:r>
              <a:rPr lang="es-US" sz="1700" dirty="0">
                <a:solidFill>
                  <a:schemeClr val="bg1"/>
                </a:solidFill>
              </a:rPr>
              <a:t>Ordenamiento de rotores: </a:t>
            </a:r>
          </a:p>
          <a:p>
            <a:pPr lvl="1"/>
            <a:r>
              <a:rPr lang="es-US" sz="1700" dirty="0">
                <a:solidFill>
                  <a:schemeClr val="bg1"/>
                </a:solidFill>
              </a:rPr>
              <a:t>Definición individual (opciones: ABC ordenado, invertido, aleatorio).</a:t>
            </a:r>
          </a:p>
          <a:p>
            <a:pPr lvl="1"/>
            <a:r>
              <a:rPr lang="es-US" sz="1700" dirty="0">
                <a:solidFill>
                  <a:schemeClr val="bg1"/>
                </a:solidFill>
              </a:rPr>
              <a:t>En base a clave (Máximo 14 caracteres).</a:t>
            </a:r>
          </a:p>
          <a:p>
            <a:r>
              <a:rPr lang="es-US" sz="1700" dirty="0">
                <a:solidFill>
                  <a:schemeClr val="bg1"/>
                </a:solidFill>
              </a:rPr>
              <a:t>Ordenamiento rotor Espejo:</a:t>
            </a:r>
          </a:p>
          <a:p>
            <a:pPr lvl="1"/>
            <a:r>
              <a:rPr lang="es-US" sz="1700" dirty="0">
                <a:solidFill>
                  <a:schemeClr val="bg1"/>
                </a:solidFill>
              </a:rPr>
              <a:t>MAC.</a:t>
            </a:r>
          </a:p>
          <a:p>
            <a:pPr lvl="1"/>
            <a:r>
              <a:rPr lang="es-US" sz="1700" dirty="0">
                <a:solidFill>
                  <a:schemeClr val="bg1"/>
                </a:solidFill>
              </a:rPr>
              <a:t>Aleatorio (empleado las primeras 16 letras del ABC).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conos Configuración 3 - Descarga gratuita, PNG y SVG">
            <a:extLst>
              <a:ext uri="{FF2B5EF4-FFF2-40B4-BE49-F238E27FC236}">
                <a16:creationId xmlns:a16="http://schemas.microsoft.com/office/drawing/2014/main" id="{6AD42DD2-9983-4A15-A4CE-CC05BE355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697" y="585903"/>
            <a:ext cx="2819169" cy="281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21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387C02-AE71-4887-847F-E2C70C10E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Interfaz de Usuario (UI)</a:t>
            </a:r>
          </a:p>
        </p:txBody>
      </p:sp>
      <p:pic>
        <p:nvPicPr>
          <p:cNvPr id="5" name="Marcador de contenido 4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18280C-6204-49C5-A842-B0F3E7F2C0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"/>
          <a:stretch/>
        </p:blipFill>
        <p:spPr>
          <a:xfrm>
            <a:off x="2352595" y="1675227"/>
            <a:ext cx="7486810" cy="439419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9C61DBF-D99B-4E96-BC2A-C33F54A7E27E}"/>
              </a:ext>
            </a:extLst>
          </p:cNvPr>
          <p:cNvSpPr/>
          <p:nvPr/>
        </p:nvSpPr>
        <p:spPr>
          <a:xfrm>
            <a:off x="2352595" y="2729552"/>
            <a:ext cx="2001041" cy="23747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74ACEA3-4E54-4DBD-8D0B-E06129A5E556}"/>
              </a:ext>
            </a:extLst>
          </p:cNvPr>
          <p:cNvSpPr txBox="1"/>
          <p:nvPr/>
        </p:nvSpPr>
        <p:spPr>
          <a:xfrm>
            <a:off x="156948" y="2490716"/>
            <a:ext cx="1637731" cy="1123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 son las opciones disponibles para definir el orden de los rotores, deben presionarse los botones en la parte superior para desbloquear el acceso a dichas opciones.</a:t>
            </a:r>
            <a:endParaRPr lang="es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55BC4FE6-6AAC-48E7-A281-AC1A2BF235D9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1794679" y="3052248"/>
            <a:ext cx="557916" cy="8646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017A348-EB86-4FD0-9FFB-B783DCDE1E66}"/>
              </a:ext>
            </a:extLst>
          </p:cNvPr>
          <p:cNvSpPr txBox="1"/>
          <p:nvPr/>
        </p:nvSpPr>
        <p:spPr>
          <a:xfrm>
            <a:off x="0" y="4608645"/>
            <a:ext cx="1637731" cy="3821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Espacio donde se mostrara el texto ya cifrado</a:t>
            </a:r>
            <a:endParaRPr lang="es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3AE89FBA-EE17-4BAC-A331-78D44E7D054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637731" y="4799723"/>
            <a:ext cx="714864" cy="6525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4EA815F-2706-4C53-AD0F-22FCC92CBA8C}"/>
              </a:ext>
            </a:extLst>
          </p:cNvPr>
          <p:cNvSpPr txBox="1"/>
          <p:nvPr/>
        </p:nvSpPr>
        <p:spPr>
          <a:xfrm>
            <a:off x="6832980" y="6494574"/>
            <a:ext cx="1637731" cy="233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Botón para cifrar</a:t>
            </a:r>
            <a:endParaRPr lang="es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727C31FD-1893-42DC-81D0-1C351620A1DA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8470711" y="6069426"/>
            <a:ext cx="270680" cy="54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45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63B9FA3-7B83-4882-A760-33D8D73C5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211" y="2466786"/>
            <a:ext cx="3677163" cy="297221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387C02-AE71-4887-847F-E2C70C10E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Interfaz de Usuario (UI)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9C61DBF-D99B-4E96-BC2A-C33F54A7E27E}"/>
              </a:ext>
            </a:extLst>
          </p:cNvPr>
          <p:cNvSpPr/>
          <p:nvPr/>
        </p:nvSpPr>
        <p:spPr>
          <a:xfrm>
            <a:off x="3093309" y="2706549"/>
            <a:ext cx="1181491" cy="3275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74ACEA3-4E54-4DBD-8D0B-E06129A5E556}"/>
              </a:ext>
            </a:extLst>
          </p:cNvPr>
          <p:cNvSpPr txBox="1"/>
          <p:nvPr/>
        </p:nvSpPr>
        <p:spPr>
          <a:xfrm>
            <a:off x="627207" y="3429757"/>
            <a:ext cx="1637731" cy="8267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rotores puedes ordenarse en un primer momento, acorde a 3 opciones: ABC ordenado, ABC Invertido, y ABC aleatorio.</a:t>
            </a:r>
            <a:endParaRPr lang="es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017A348-EB86-4FD0-9FFB-B783DCDE1E66}"/>
              </a:ext>
            </a:extLst>
          </p:cNvPr>
          <p:cNvSpPr txBox="1"/>
          <p:nvPr/>
        </p:nvSpPr>
        <p:spPr>
          <a:xfrm>
            <a:off x="1574792" y="5465069"/>
            <a:ext cx="1637731" cy="530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Debe pulsarse el botón de “Procesar” para que las opciones surtan efecto</a:t>
            </a:r>
            <a:endParaRPr lang="es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3AE89FBA-EE17-4BAC-A331-78D44E7D0543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 flipV="1">
            <a:off x="3212523" y="5239075"/>
            <a:ext cx="1090532" cy="4911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D428F30-A49B-4894-B8CD-65A54B9087AD}"/>
              </a:ext>
            </a:extLst>
          </p:cNvPr>
          <p:cNvSpPr/>
          <p:nvPr/>
        </p:nvSpPr>
        <p:spPr>
          <a:xfrm>
            <a:off x="4160109" y="4033407"/>
            <a:ext cx="1181491" cy="467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5BF82EC8-9A3B-4D78-B875-C344722E30C2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2264938" y="3843108"/>
            <a:ext cx="1895171" cy="4242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845CD51-F2C5-4E5F-8C2A-82A4DC824601}"/>
              </a:ext>
            </a:extLst>
          </p:cNvPr>
          <p:cNvSpPr txBox="1"/>
          <p:nvPr/>
        </p:nvSpPr>
        <p:spPr>
          <a:xfrm>
            <a:off x="875548" y="2249640"/>
            <a:ext cx="1637731" cy="3821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Desbloquear ordenamiento individual</a:t>
            </a:r>
            <a:endParaRPr lang="es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46426DD3-4A75-4674-AE94-491B9AADB049}"/>
              </a:ext>
            </a:extLst>
          </p:cNvPr>
          <p:cNvCxnSpPr>
            <a:cxnSpLocks/>
            <a:stCxn id="20" idx="3"/>
            <a:endCxn id="6" idx="1"/>
          </p:cNvCxnSpPr>
          <p:nvPr/>
        </p:nvCxnSpPr>
        <p:spPr>
          <a:xfrm>
            <a:off x="2513279" y="2440718"/>
            <a:ext cx="580030" cy="4296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B4605252-265C-4483-8E1B-A8A1FAA0B163}"/>
              </a:ext>
            </a:extLst>
          </p:cNvPr>
          <p:cNvSpPr/>
          <p:nvPr/>
        </p:nvSpPr>
        <p:spPr>
          <a:xfrm>
            <a:off x="4303055" y="5096639"/>
            <a:ext cx="1181491" cy="284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pic>
        <p:nvPicPr>
          <p:cNvPr id="26" name="Imagen 25" descr="Pantalla de computadora con letras&#10;&#10;Descripción generada automáticamente con confianza media">
            <a:extLst>
              <a:ext uri="{FF2B5EF4-FFF2-40B4-BE49-F238E27FC236}">
                <a16:creationId xmlns:a16="http://schemas.microsoft.com/office/drawing/2014/main" id="{5AADF9B3-493C-4B43-9D60-C3FEB4DB9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976" y="2466786"/>
            <a:ext cx="3674911" cy="297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2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61419452-86FA-4EEA-B6D3-09113BCD3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522" y="3969978"/>
            <a:ext cx="3705742" cy="600159"/>
          </a:xfrm>
          <a:prstGeom prst="rect">
            <a:avLst/>
          </a:prstGeom>
        </p:spPr>
      </p:pic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63B9FA3-7B83-4882-A760-33D8D73C5F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913"/>
          <a:stretch/>
        </p:blipFill>
        <p:spPr>
          <a:xfrm>
            <a:off x="2632011" y="2538068"/>
            <a:ext cx="3677163" cy="56730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387C02-AE71-4887-847F-E2C70C10E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Interfaz de Usuario (UI)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9C61DBF-D99B-4E96-BC2A-C33F54A7E27E}"/>
              </a:ext>
            </a:extLst>
          </p:cNvPr>
          <p:cNvSpPr/>
          <p:nvPr/>
        </p:nvSpPr>
        <p:spPr>
          <a:xfrm>
            <a:off x="3903855" y="2769475"/>
            <a:ext cx="1181491" cy="3275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74ACEA3-4E54-4DBD-8D0B-E06129A5E556}"/>
              </a:ext>
            </a:extLst>
          </p:cNvPr>
          <p:cNvSpPr txBox="1"/>
          <p:nvPr/>
        </p:nvSpPr>
        <p:spPr>
          <a:xfrm>
            <a:off x="472968" y="3298202"/>
            <a:ext cx="1637731" cy="20121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segunda opción es ordenar en base a una clave definida por el usuario, pero es importante aclarar que no es un método exclusivo, puede organizarse primero empleando la opción anterior, y con los ABC resultantes en los rotores, la aplicación los reorganizara de forma que la primera letra de cada rotor coincida con los caracteres de la clave.</a:t>
            </a:r>
            <a:endParaRPr lang="es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017A348-EB86-4FD0-9FFB-B783DCDE1E66}"/>
              </a:ext>
            </a:extLst>
          </p:cNvPr>
          <p:cNvSpPr txBox="1"/>
          <p:nvPr/>
        </p:nvSpPr>
        <p:spPr>
          <a:xfrm>
            <a:off x="2491668" y="5434738"/>
            <a:ext cx="1637731" cy="530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Debe pulsarse el botón de “Procesar” para que las opciones surtan efecto</a:t>
            </a:r>
            <a:endParaRPr lang="es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3AE89FBA-EE17-4BAC-A331-78D44E7D0543}"/>
              </a:ext>
            </a:extLst>
          </p:cNvPr>
          <p:cNvCxnSpPr>
            <a:cxnSpLocks/>
            <a:stCxn id="18" idx="3"/>
            <a:endCxn id="25" idx="2"/>
          </p:cNvCxnSpPr>
          <p:nvPr/>
        </p:nvCxnSpPr>
        <p:spPr>
          <a:xfrm flipV="1">
            <a:off x="4129399" y="4539411"/>
            <a:ext cx="109946" cy="11604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D428F30-A49B-4894-B8CD-65A54B9087AD}"/>
              </a:ext>
            </a:extLst>
          </p:cNvPr>
          <p:cNvSpPr/>
          <p:nvPr/>
        </p:nvSpPr>
        <p:spPr>
          <a:xfrm>
            <a:off x="4640675" y="3967219"/>
            <a:ext cx="1246239" cy="2299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5BF82EC8-9A3B-4D78-B875-C344722E30C2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342522" y="4082209"/>
            <a:ext cx="2298153" cy="257426"/>
          </a:xfrm>
          <a:prstGeom prst="bentConnector3">
            <a:avLst>
              <a:gd name="adj1" fmla="val 5449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845CD51-F2C5-4E5F-8C2A-82A4DC824601}"/>
              </a:ext>
            </a:extLst>
          </p:cNvPr>
          <p:cNvSpPr txBox="1"/>
          <p:nvPr/>
        </p:nvSpPr>
        <p:spPr>
          <a:xfrm>
            <a:off x="1591848" y="2086630"/>
            <a:ext cx="1637731" cy="3821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Desbloquear ordenamiento En base a clave</a:t>
            </a:r>
            <a:endParaRPr lang="es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46426DD3-4A75-4674-AE94-491B9AADB049}"/>
              </a:ext>
            </a:extLst>
          </p:cNvPr>
          <p:cNvCxnSpPr>
            <a:cxnSpLocks/>
            <a:stCxn id="20" idx="3"/>
            <a:endCxn id="6" idx="1"/>
          </p:cNvCxnSpPr>
          <p:nvPr/>
        </p:nvCxnSpPr>
        <p:spPr>
          <a:xfrm>
            <a:off x="3229579" y="2277708"/>
            <a:ext cx="674276" cy="6555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B4605252-265C-4483-8E1B-A8A1FAA0B163}"/>
              </a:ext>
            </a:extLst>
          </p:cNvPr>
          <p:cNvSpPr/>
          <p:nvPr/>
        </p:nvSpPr>
        <p:spPr>
          <a:xfrm>
            <a:off x="3683155" y="4309431"/>
            <a:ext cx="1112379" cy="2299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pic>
        <p:nvPicPr>
          <p:cNvPr id="36" name="Imagen 35" descr="Texto&#10;&#10;Descripción generada automáticamente con confianza media">
            <a:extLst>
              <a:ext uri="{FF2B5EF4-FFF2-40B4-BE49-F238E27FC236}">
                <a16:creationId xmlns:a16="http://schemas.microsoft.com/office/drawing/2014/main" id="{477D18EA-6156-4CD9-979C-3AD2A639DE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321" y="2468786"/>
            <a:ext cx="4483867" cy="3296119"/>
          </a:xfrm>
          <a:prstGeom prst="rect">
            <a:avLst/>
          </a:prstGeom>
        </p:spPr>
      </p:pic>
      <p:sp>
        <p:nvSpPr>
          <p:cNvPr id="37" name="Rectángulo 36">
            <a:extLst>
              <a:ext uri="{FF2B5EF4-FFF2-40B4-BE49-F238E27FC236}">
                <a16:creationId xmlns:a16="http://schemas.microsoft.com/office/drawing/2014/main" id="{4CF12BAE-1476-4233-881A-ABE92B4E46E1}"/>
              </a:ext>
            </a:extLst>
          </p:cNvPr>
          <p:cNvSpPr/>
          <p:nvPr/>
        </p:nvSpPr>
        <p:spPr>
          <a:xfrm>
            <a:off x="7323150" y="2755271"/>
            <a:ext cx="2560321" cy="177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439098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63B9FA3-7B83-4882-A760-33D8D73C5F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913"/>
          <a:stretch/>
        </p:blipFill>
        <p:spPr>
          <a:xfrm>
            <a:off x="431381" y="2283627"/>
            <a:ext cx="3677163" cy="56730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387C02-AE71-4887-847F-E2C70C10E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Interfaz de Usuario (UI)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9C61DBF-D99B-4E96-BC2A-C33F54A7E27E}"/>
              </a:ext>
            </a:extLst>
          </p:cNvPr>
          <p:cNvSpPr/>
          <p:nvPr/>
        </p:nvSpPr>
        <p:spPr>
          <a:xfrm>
            <a:off x="2927053" y="2515034"/>
            <a:ext cx="1181491" cy="3275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74ACEA3-4E54-4DBD-8D0B-E06129A5E556}"/>
              </a:ext>
            </a:extLst>
          </p:cNvPr>
          <p:cNvSpPr txBox="1"/>
          <p:nvPr/>
        </p:nvSpPr>
        <p:spPr>
          <a:xfrm>
            <a:off x="380937" y="3771337"/>
            <a:ext cx="1637731" cy="12712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ordenamiento de este rotor, puede ser en base al estándar “MAC”; con la adición de la </a:t>
            </a:r>
            <a:r>
              <a:rPr lang="es-ES" sz="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Ñ</a:t>
            </a:r>
            <a:r>
              <a:rPr lang="es-E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 crear uno de forma aleatoria (Importante, acorde a cual se selección, el método de cifrado se altera; detalle mas adelante)</a:t>
            </a:r>
            <a:endParaRPr lang="es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017A348-EB86-4FD0-9FFB-B783DCDE1E66}"/>
              </a:ext>
            </a:extLst>
          </p:cNvPr>
          <p:cNvSpPr txBox="1"/>
          <p:nvPr/>
        </p:nvSpPr>
        <p:spPr>
          <a:xfrm>
            <a:off x="1211508" y="5914717"/>
            <a:ext cx="1637731" cy="530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Debe pulsarse el botón de “Procesar” para que las opciones surtan efecto</a:t>
            </a:r>
            <a:endParaRPr lang="es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6F70861-8970-45B9-A04A-7A4759544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767" y="4523276"/>
            <a:ext cx="3353268" cy="876422"/>
          </a:xfrm>
          <a:prstGeom prst="rect">
            <a:avLst/>
          </a:prstGeom>
        </p:spPr>
      </p:pic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3AE89FBA-EE17-4BAC-A331-78D44E7D0543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2849239" y="5404921"/>
            <a:ext cx="1518461" cy="77496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D428F30-A49B-4894-B8CD-65A54B9087AD}"/>
              </a:ext>
            </a:extLst>
          </p:cNvPr>
          <p:cNvSpPr/>
          <p:nvPr/>
        </p:nvSpPr>
        <p:spPr>
          <a:xfrm>
            <a:off x="4448908" y="4728534"/>
            <a:ext cx="972113" cy="5988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5BF82EC8-9A3B-4D78-B875-C344722E30C2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2018668" y="4406960"/>
            <a:ext cx="2430240" cy="6209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845CD51-F2C5-4E5F-8C2A-82A4DC824601}"/>
              </a:ext>
            </a:extLst>
          </p:cNvPr>
          <p:cNvSpPr txBox="1"/>
          <p:nvPr/>
        </p:nvSpPr>
        <p:spPr>
          <a:xfrm>
            <a:off x="532527" y="1575212"/>
            <a:ext cx="1899995" cy="3821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Desbloquear opciones de ordenamiento para rotor espejo</a:t>
            </a:r>
            <a:endParaRPr lang="es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46426DD3-4A75-4674-AE94-491B9AADB049}"/>
              </a:ext>
            </a:extLst>
          </p:cNvPr>
          <p:cNvCxnSpPr>
            <a:cxnSpLocks/>
            <a:stCxn id="20" idx="3"/>
            <a:endCxn id="6" idx="1"/>
          </p:cNvCxnSpPr>
          <p:nvPr/>
        </p:nvCxnSpPr>
        <p:spPr>
          <a:xfrm>
            <a:off x="2432522" y="1766290"/>
            <a:ext cx="494531" cy="9125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Imagen 9" descr="Imagen de la pantalla de un celular de un mensaje en letras blancas&#10;&#10;Descripción generada automáticamente con confianza baja">
            <a:extLst>
              <a:ext uri="{FF2B5EF4-FFF2-40B4-BE49-F238E27FC236}">
                <a16:creationId xmlns:a16="http://schemas.microsoft.com/office/drawing/2014/main" id="{E6ABB3C4-41C6-4EBF-9658-760081D3B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767" y="3339138"/>
            <a:ext cx="3715268" cy="847843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B164F657-B333-4CC4-A3AD-A3247BDF9B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897" y="2013708"/>
            <a:ext cx="426621" cy="4434076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336E050C-D784-491F-9D1A-2FB784789A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870" y="1992727"/>
            <a:ext cx="426623" cy="4455057"/>
          </a:xfrm>
          <a:prstGeom prst="rect">
            <a:avLst/>
          </a:prstGeom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70DCB91B-567E-4F2D-8F27-19A86AB478D2}"/>
              </a:ext>
            </a:extLst>
          </p:cNvPr>
          <p:cNvSpPr txBox="1"/>
          <p:nvPr/>
        </p:nvSpPr>
        <p:spPr>
          <a:xfrm>
            <a:off x="7476942" y="1779621"/>
            <a:ext cx="494530" cy="233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 1</a:t>
            </a:r>
            <a:endParaRPr lang="es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0187781-1F59-4A7A-B64A-2D3BBDC54340}"/>
              </a:ext>
            </a:extLst>
          </p:cNvPr>
          <p:cNvSpPr txBox="1"/>
          <p:nvPr/>
        </p:nvSpPr>
        <p:spPr>
          <a:xfrm>
            <a:off x="8888884" y="1601094"/>
            <a:ext cx="870594" cy="3821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Ejemplo Aleatorio</a:t>
            </a:r>
            <a:endParaRPr lang="es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CF340992-E2F0-47DD-9802-9423F47A6E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157" y="2013708"/>
            <a:ext cx="426621" cy="4434076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262BBCC8-A9E9-4CE7-888B-F8829456E733}"/>
              </a:ext>
            </a:extLst>
          </p:cNvPr>
          <p:cNvSpPr txBox="1"/>
          <p:nvPr/>
        </p:nvSpPr>
        <p:spPr>
          <a:xfrm>
            <a:off x="8062145" y="1779621"/>
            <a:ext cx="558643" cy="233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 2</a:t>
            </a:r>
            <a:endParaRPr lang="es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963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E30CB99F-C5E8-4A0A-9DCC-F71BB93F5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595" y="1757162"/>
            <a:ext cx="7486810" cy="432271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387C02-AE71-4887-847F-E2C70C10E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Interfaz de Usuario (UI)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9C61DBF-D99B-4E96-BC2A-C33F54A7E27E}"/>
              </a:ext>
            </a:extLst>
          </p:cNvPr>
          <p:cNvSpPr/>
          <p:nvPr/>
        </p:nvSpPr>
        <p:spPr>
          <a:xfrm>
            <a:off x="2352595" y="2568271"/>
            <a:ext cx="2001041" cy="1987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74ACEA3-4E54-4DBD-8D0B-E06129A5E556}"/>
              </a:ext>
            </a:extLst>
          </p:cNvPr>
          <p:cNvSpPr txBox="1"/>
          <p:nvPr/>
        </p:nvSpPr>
        <p:spPr>
          <a:xfrm>
            <a:off x="156948" y="2490716"/>
            <a:ext cx="1637731" cy="530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mensaje a cifrar, acepta espacio (o afectaran de ninguna forma el cifrado)</a:t>
            </a:r>
            <a:endParaRPr lang="es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55BC4FE6-6AAC-48E7-A281-AC1A2BF235D9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1794679" y="2667663"/>
            <a:ext cx="557916" cy="8822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017A348-EB86-4FD0-9FFB-B783DCDE1E66}"/>
              </a:ext>
            </a:extLst>
          </p:cNvPr>
          <p:cNvSpPr txBox="1"/>
          <p:nvPr/>
        </p:nvSpPr>
        <p:spPr>
          <a:xfrm>
            <a:off x="310102" y="4923543"/>
            <a:ext cx="964954" cy="233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Texto cifrado</a:t>
            </a:r>
            <a:endParaRPr lang="es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3AE89FBA-EE17-4BAC-A331-78D44E7D054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275056" y="5040531"/>
            <a:ext cx="1077539" cy="7321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4EA815F-2706-4C53-AD0F-22FCC92CBA8C}"/>
              </a:ext>
            </a:extLst>
          </p:cNvPr>
          <p:cNvSpPr txBox="1"/>
          <p:nvPr/>
        </p:nvSpPr>
        <p:spPr>
          <a:xfrm>
            <a:off x="6817078" y="6448731"/>
            <a:ext cx="1637731" cy="233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Botón para cifrar</a:t>
            </a:r>
            <a:endParaRPr lang="es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727C31FD-1893-42DC-81D0-1C351620A1DA}"/>
              </a:ext>
            </a:extLst>
          </p:cNvPr>
          <p:cNvCxnSpPr>
            <a:cxnSpLocks/>
          </p:cNvCxnSpPr>
          <p:nvPr/>
        </p:nvCxnSpPr>
        <p:spPr>
          <a:xfrm flipV="1">
            <a:off x="8454809" y="5993234"/>
            <a:ext cx="180308" cy="5472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776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E0652-3343-41E0-A6BA-7381E56C3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Metodologías de cifrado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689593-085C-4F58-872C-7BD1B02FE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US" dirty="0"/>
              <a:t>Se emplearon las dos metodologías presentadas en clase:</a:t>
            </a:r>
          </a:p>
          <a:p>
            <a:pPr lvl="1" algn="just"/>
            <a:r>
              <a:rPr lang="es-US" dirty="0"/>
              <a:t>La versión “introductoria” al cifrado por maquina enigma, en el cual empleábamos el estándar MAC 1 sin ningún cambio en el rotor espejo, y se empleaba el carácter homologo; de existir, para realizar el retorno.</a:t>
            </a:r>
          </a:p>
          <a:p>
            <a:pPr lvl="1" algn="just"/>
            <a:r>
              <a:rPr lang="es-US" dirty="0"/>
              <a:t>También, para el caso de los ABC aleatorios y MAC 2, se emplea el método desarrollado en los ejercicios prácticos de clase, donde se suma el valor “</a:t>
            </a:r>
            <a:r>
              <a:rPr lang="es-US" dirty="0" err="1"/>
              <a:t>index</a:t>
            </a:r>
            <a:r>
              <a:rPr lang="es-US" dirty="0"/>
              <a:t>” de los homólogos, y en el caso de que el valor sea mayor al total de caracteres en el ABC, se resta con el total (27 en este caso), y con el valor obtenido, se retorna nuevamente a I/O;</a:t>
            </a:r>
          </a:p>
          <a:p>
            <a:pPr lvl="1"/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632837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19260ABF-4376-4C39-AD11-DA632455D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253" y="3280450"/>
            <a:ext cx="6087325" cy="117173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387C02-AE71-4887-847F-E2C70C10E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Executable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9C61DBF-D99B-4E96-BC2A-C33F54A7E27E}"/>
              </a:ext>
            </a:extLst>
          </p:cNvPr>
          <p:cNvSpPr/>
          <p:nvPr/>
        </p:nvSpPr>
        <p:spPr>
          <a:xfrm>
            <a:off x="3680463" y="3719147"/>
            <a:ext cx="5744891" cy="2465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74ACEA3-4E54-4DBD-8D0B-E06129A5E556}"/>
              </a:ext>
            </a:extLst>
          </p:cNvPr>
          <p:cNvSpPr txBox="1"/>
          <p:nvPr/>
        </p:nvSpPr>
        <p:spPr>
          <a:xfrm>
            <a:off x="1163180" y="3236591"/>
            <a:ext cx="1637731" cy="3821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Ejecutable de la aplicación compartida</a:t>
            </a:r>
            <a:endParaRPr lang="es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55BC4FE6-6AAC-48E7-A281-AC1A2BF235D9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2800911" y="3427669"/>
            <a:ext cx="879552" cy="41476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680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572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Tema de Office</vt:lpstr>
      <vt:lpstr>Proyecto: Aplicativo de cifrado</vt:lpstr>
      <vt:lpstr>Aspectos Generales</vt:lpstr>
      <vt:lpstr>Interfaz de Usuario (UI)</vt:lpstr>
      <vt:lpstr>Interfaz de Usuario (UI)</vt:lpstr>
      <vt:lpstr>Interfaz de Usuario (UI)</vt:lpstr>
      <vt:lpstr>Interfaz de Usuario (UI)</vt:lpstr>
      <vt:lpstr>Interfaz de Usuario (UI)</vt:lpstr>
      <vt:lpstr>Metodologías de cifrado</vt:lpstr>
      <vt:lpstr>Executable</vt:lpstr>
      <vt:lpstr>Enlace a Repositorio Proyecto</vt:lpstr>
      <vt:lpstr>Enlace a Nube – Archivos generales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Proyecto: Aplicativo de cifrado</dc:title>
  <dc:creator>ALUMNO - JOSE MIGUEL GOMEZ SANCHEZ</dc:creator>
  <cp:lastModifiedBy>ALUMNO - JOSE MIGUEL GOMEZ SANCHEZ</cp:lastModifiedBy>
  <cp:revision>26</cp:revision>
  <dcterms:created xsi:type="dcterms:W3CDTF">2021-02-25T01:10:54Z</dcterms:created>
  <dcterms:modified xsi:type="dcterms:W3CDTF">2021-02-26T23:05:09Z</dcterms:modified>
</cp:coreProperties>
</file>