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64" r:id="rId4"/>
    <p:sldId id="258" r:id="rId5"/>
    <p:sldId id="265" r:id="rId6"/>
    <p:sldId id="261" r:id="rId7"/>
    <p:sldId id="262" r:id="rId8"/>
    <p:sldId id="267" r:id="rId9"/>
    <p:sldId id="266" r:id="rId10"/>
    <p:sldId id="268"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0110C-CA4B-FE07-B278-5B3C023A8C43}" v="125" dt="2022-10-25T17:27:4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tomas fonseca quilodran" userId="S::mfonseca21@alumnos.utalca.cl::bb61b16e-9fbb-47c4-a0d2-4aaf309a8839" providerId="AD" clId="Web-{C130110C-CA4B-FE07-B278-5B3C023A8C43}"/>
    <pc:docChg chg="modSld">
      <pc:chgData name="matias tomas fonseca quilodran" userId="S::mfonseca21@alumnos.utalca.cl::bb61b16e-9fbb-47c4-a0d2-4aaf309a8839" providerId="AD" clId="Web-{C130110C-CA4B-FE07-B278-5B3C023A8C43}" dt="2022-10-25T17:27:46.434" v="101" actId="20577"/>
      <pc:docMkLst>
        <pc:docMk/>
      </pc:docMkLst>
      <pc:sldChg chg="modSp">
        <pc:chgData name="matias tomas fonseca quilodran" userId="S::mfonseca21@alumnos.utalca.cl::bb61b16e-9fbb-47c4-a0d2-4aaf309a8839" providerId="AD" clId="Web-{C130110C-CA4B-FE07-B278-5B3C023A8C43}" dt="2022-10-25T17:07:33.337" v="58" actId="20577"/>
        <pc:sldMkLst>
          <pc:docMk/>
          <pc:sldMk cId="1758962648" sldId="256"/>
        </pc:sldMkLst>
        <pc:spChg chg="mod">
          <ac:chgData name="matias tomas fonseca quilodran" userId="S::mfonseca21@alumnos.utalca.cl::bb61b16e-9fbb-47c4-a0d2-4aaf309a8839" providerId="AD" clId="Web-{C130110C-CA4B-FE07-B278-5B3C023A8C43}" dt="2022-10-25T16:58:22.212" v="11" actId="20577"/>
          <ac:spMkLst>
            <pc:docMk/>
            <pc:sldMk cId="1758962648" sldId="256"/>
            <ac:spMk id="2" creationId="{8EB932DA-AC73-867E-2562-1D270EB17DC5}"/>
          </ac:spMkLst>
        </pc:spChg>
        <pc:spChg chg="mod">
          <ac:chgData name="matias tomas fonseca quilodran" userId="S::mfonseca21@alumnos.utalca.cl::bb61b16e-9fbb-47c4-a0d2-4aaf309a8839" providerId="AD" clId="Web-{C130110C-CA4B-FE07-B278-5B3C023A8C43}" dt="2022-10-25T17:07:33.337" v="58" actId="20577"/>
          <ac:spMkLst>
            <pc:docMk/>
            <pc:sldMk cId="1758962648" sldId="256"/>
            <ac:spMk id="3" creationId="{900515A7-7140-0F2A-E91E-D8284DC0E1DB}"/>
          </ac:spMkLst>
        </pc:spChg>
        <pc:spChg chg="mod">
          <ac:chgData name="matias tomas fonseca quilodran" userId="S::mfonseca21@alumnos.utalca.cl::bb61b16e-9fbb-47c4-a0d2-4aaf309a8839" providerId="AD" clId="Web-{C130110C-CA4B-FE07-B278-5B3C023A8C43}" dt="2022-10-25T17:03:21.298" v="57" actId="20577"/>
          <ac:spMkLst>
            <pc:docMk/>
            <pc:sldMk cId="1758962648" sldId="256"/>
            <ac:spMk id="5" creationId="{BD47024D-7849-D7D9-A0AB-DF57D762C152}"/>
          </ac:spMkLst>
        </pc:spChg>
      </pc:sldChg>
      <pc:sldChg chg="modSp">
        <pc:chgData name="matias tomas fonseca quilodran" userId="S::mfonseca21@alumnos.utalca.cl::bb61b16e-9fbb-47c4-a0d2-4aaf309a8839" providerId="AD" clId="Web-{C130110C-CA4B-FE07-B278-5B3C023A8C43}" dt="2022-10-25T16:58:37.571" v="15" actId="20577"/>
        <pc:sldMkLst>
          <pc:docMk/>
          <pc:sldMk cId="3630870844" sldId="257"/>
        </pc:sldMkLst>
        <pc:spChg chg="mod">
          <ac:chgData name="matias tomas fonseca quilodran" userId="S::mfonseca21@alumnos.utalca.cl::bb61b16e-9fbb-47c4-a0d2-4aaf309a8839" providerId="AD" clId="Web-{C130110C-CA4B-FE07-B278-5B3C023A8C43}" dt="2022-10-25T16:58:37.571" v="15" actId="20577"/>
          <ac:spMkLst>
            <pc:docMk/>
            <pc:sldMk cId="3630870844" sldId="257"/>
            <ac:spMk id="3" creationId="{BFE8B3C6-77A5-0324-1ADB-B50E25DAFEF3}"/>
          </ac:spMkLst>
        </pc:spChg>
      </pc:sldChg>
      <pc:sldChg chg="modSp">
        <pc:chgData name="matias tomas fonseca quilodran" userId="S::mfonseca21@alumnos.utalca.cl::bb61b16e-9fbb-47c4-a0d2-4aaf309a8839" providerId="AD" clId="Web-{C130110C-CA4B-FE07-B278-5B3C023A8C43}" dt="2022-10-25T17:11:40.891" v="88" actId="20577"/>
        <pc:sldMkLst>
          <pc:docMk/>
          <pc:sldMk cId="1033706124" sldId="258"/>
        </pc:sldMkLst>
        <pc:spChg chg="mod">
          <ac:chgData name="matias tomas fonseca quilodran" userId="S::mfonseca21@alumnos.utalca.cl::bb61b16e-9fbb-47c4-a0d2-4aaf309a8839" providerId="AD" clId="Web-{C130110C-CA4B-FE07-B278-5B3C023A8C43}" dt="2022-10-25T17:11:40.891" v="88" actId="20577"/>
          <ac:spMkLst>
            <pc:docMk/>
            <pc:sldMk cId="1033706124" sldId="258"/>
            <ac:spMk id="3" creationId="{B9BE3D4D-BEBB-816D-02B5-F8B5755D8861}"/>
          </ac:spMkLst>
        </pc:spChg>
      </pc:sldChg>
      <pc:sldChg chg="modSp">
        <pc:chgData name="matias tomas fonseca quilodran" userId="S::mfonseca21@alumnos.utalca.cl::bb61b16e-9fbb-47c4-a0d2-4aaf309a8839" providerId="AD" clId="Web-{C130110C-CA4B-FE07-B278-5B3C023A8C43}" dt="2022-10-25T17:11:49.360" v="91" actId="20577"/>
        <pc:sldMkLst>
          <pc:docMk/>
          <pc:sldMk cId="3465331582" sldId="261"/>
        </pc:sldMkLst>
        <pc:spChg chg="mod">
          <ac:chgData name="matias tomas fonseca quilodran" userId="S::mfonseca21@alumnos.utalca.cl::bb61b16e-9fbb-47c4-a0d2-4aaf309a8839" providerId="AD" clId="Web-{C130110C-CA4B-FE07-B278-5B3C023A8C43}" dt="2022-10-25T17:11:49.360" v="91" actId="20577"/>
          <ac:spMkLst>
            <pc:docMk/>
            <pc:sldMk cId="3465331582" sldId="261"/>
            <ac:spMk id="3" creationId="{A31ECB2E-296E-A83A-09C8-F3AF51E0EE91}"/>
          </ac:spMkLst>
        </pc:spChg>
      </pc:sldChg>
      <pc:sldChg chg="addSp modSp mod setBg">
        <pc:chgData name="matias tomas fonseca quilodran" userId="S::mfonseca21@alumnos.utalca.cl::bb61b16e-9fbb-47c4-a0d2-4aaf309a8839" providerId="AD" clId="Web-{C130110C-CA4B-FE07-B278-5B3C023A8C43}" dt="2022-10-25T17:27:46.434" v="101" actId="20577"/>
        <pc:sldMkLst>
          <pc:docMk/>
          <pc:sldMk cId="4244917003" sldId="262"/>
        </pc:sldMkLst>
        <pc:spChg chg="mod">
          <ac:chgData name="matias tomas fonseca quilodran" userId="S::mfonseca21@alumnos.utalca.cl::bb61b16e-9fbb-47c4-a0d2-4aaf309a8839" providerId="AD" clId="Web-{C130110C-CA4B-FE07-B278-5B3C023A8C43}" dt="2022-10-25T17:27:46.434" v="101" actId="20577"/>
          <ac:spMkLst>
            <pc:docMk/>
            <pc:sldMk cId="4244917003" sldId="262"/>
            <ac:spMk id="2" creationId="{9C0D47BC-78FB-B5AA-3A5F-0BF1E4404C52}"/>
          </ac:spMkLst>
        </pc:spChg>
        <pc:spChg chg="mod">
          <ac:chgData name="matias tomas fonseca quilodran" userId="S::mfonseca21@alumnos.utalca.cl::bb61b16e-9fbb-47c4-a0d2-4aaf309a8839" providerId="AD" clId="Web-{C130110C-CA4B-FE07-B278-5B3C023A8C43}" dt="2022-10-25T17:10:19.701" v="81" actId="20577"/>
          <ac:spMkLst>
            <pc:docMk/>
            <pc:sldMk cId="4244917003" sldId="262"/>
            <ac:spMk id="3" creationId="{B0A06DD1-0887-51AF-41BD-01D89906D530}"/>
          </ac:spMkLst>
        </pc:spChg>
        <pc:spChg chg="add">
          <ac:chgData name="matias tomas fonseca quilodran" userId="S::mfonseca21@alumnos.utalca.cl::bb61b16e-9fbb-47c4-a0d2-4aaf309a8839" providerId="AD" clId="Web-{C130110C-CA4B-FE07-B278-5B3C023A8C43}" dt="2022-10-25T16:57:35.804" v="0"/>
          <ac:spMkLst>
            <pc:docMk/>
            <pc:sldMk cId="4244917003" sldId="262"/>
            <ac:spMk id="8" creationId="{1A59258C-AAC2-41CD-973C-7439B122A3FF}"/>
          </ac:spMkLst>
        </pc:spChg>
        <pc:spChg chg="add">
          <ac:chgData name="matias tomas fonseca quilodran" userId="S::mfonseca21@alumnos.utalca.cl::bb61b16e-9fbb-47c4-a0d2-4aaf309a8839" providerId="AD" clId="Web-{C130110C-CA4B-FE07-B278-5B3C023A8C43}" dt="2022-10-25T16:57:35.804" v="0"/>
          <ac:spMkLst>
            <pc:docMk/>
            <pc:sldMk cId="4244917003" sldId="262"/>
            <ac:spMk id="10" creationId="{54516B72-0116-42B2-82A2-B11218A36636}"/>
          </ac:spMkLst>
        </pc:spChg>
        <pc:spChg chg="add">
          <ac:chgData name="matias tomas fonseca quilodran" userId="S::mfonseca21@alumnos.utalca.cl::bb61b16e-9fbb-47c4-a0d2-4aaf309a8839" providerId="AD" clId="Web-{C130110C-CA4B-FE07-B278-5B3C023A8C43}" dt="2022-10-25T16:57:35.804" v="0"/>
          <ac:spMkLst>
            <pc:docMk/>
            <pc:sldMk cId="4244917003" sldId="262"/>
            <ac:spMk id="12" creationId="{7CDB507F-21B7-4C27-B0FC-D9C465C6DB44}"/>
          </ac:spMkLst>
        </pc:spChg>
        <pc:spChg chg="add">
          <ac:chgData name="matias tomas fonseca quilodran" userId="S::mfonseca21@alumnos.utalca.cl::bb61b16e-9fbb-47c4-a0d2-4aaf309a8839" providerId="AD" clId="Web-{C130110C-CA4B-FE07-B278-5B3C023A8C43}" dt="2022-10-25T16:57:35.804" v="0"/>
          <ac:spMkLst>
            <pc:docMk/>
            <pc:sldMk cId="4244917003" sldId="262"/>
            <ac:spMk id="14" creationId="{7AB1AE17-B7A3-4363-95CD-25441E2FF1F3}"/>
          </ac:spMkLst>
        </pc:spChg>
      </pc:sldChg>
      <pc:sldChg chg="modSp">
        <pc:chgData name="matias tomas fonseca quilodran" userId="S::mfonseca21@alumnos.utalca.cl::bb61b16e-9fbb-47c4-a0d2-4aaf309a8839" providerId="AD" clId="Web-{C130110C-CA4B-FE07-B278-5B3C023A8C43}" dt="2022-10-25T17:11:28.609" v="86" actId="20577"/>
        <pc:sldMkLst>
          <pc:docMk/>
          <pc:sldMk cId="3219783843" sldId="265"/>
        </pc:sldMkLst>
        <pc:spChg chg="mod">
          <ac:chgData name="matias tomas fonseca quilodran" userId="S::mfonseca21@alumnos.utalca.cl::bb61b16e-9fbb-47c4-a0d2-4aaf309a8839" providerId="AD" clId="Web-{C130110C-CA4B-FE07-B278-5B3C023A8C43}" dt="2022-10-25T17:11:28.609" v="86" actId="20577"/>
          <ac:spMkLst>
            <pc:docMk/>
            <pc:sldMk cId="3219783843" sldId="265"/>
            <ac:spMk id="9" creationId="{D2D5C24C-FCC2-87E9-23D2-444E544212F7}"/>
          </ac:spMkLst>
        </pc:spChg>
      </pc:sldChg>
      <pc:sldChg chg="modSp">
        <pc:chgData name="matias tomas fonseca quilodran" userId="S::mfonseca21@alumnos.utalca.cl::bb61b16e-9fbb-47c4-a0d2-4aaf309a8839" providerId="AD" clId="Web-{C130110C-CA4B-FE07-B278-5B3C023A8C43}" dt="2022-10-25T17:27:36.152" v="98" actId="20577"/>
        <pc:sldMkLst>
          <pc:docMk/>
          <pc:sldMk cId="1392027944" sldId="267"/>
        </pc:sldMkLst>
        <pc:spChg chg="mod">
          <ac:chgData name="matias tomas fonseca quilodran" userId="S::mfonseca21@alumnos.utalca.cl::bb61b16e-9fbb-47c4-a0d2-4aaf309a8839" providerId="AD" clId="Web-{C130110C-CA4B-FE07-B278-5B3C023A8C43}" dt="2022-10-25T17:27:36.152" v="98" actId="20577"/>
          <ac:spMkLst>
            <pc:docMk/>
            <pc:sldMk cId="1392027944" sldId="267"/>
            <ac:spMk id="2" creationId="{D9D3D8D8-14C0-78EB-C0B8-54A853EBEB30}"/>
          </ac:spMkLst>
        </pc:spChg>
      </pc:sldChg>
      <pc:sldChg chg="modSp">
        <pc:chgData name="matias tomas fonseca quilodran" userId="S::mfonseca21@alumnos.utalca.cl::bb61b16e-9fbb-47c4-a0d2-4aaf309a8839" providerId="AD" clId="Web-{C130110C-CA4B-FE07-B278-5B3C023A8C43}" dt="2022-10-25T17:27:08.589" v="95" actId="20577"/>
        <pc:sldMkLst>
          <pc:docMk/>
          <pc:sldMk cId="992419581" sldId="268"/>
        </pc:sldMkLst>
        <pc:spChg chg="mod">
          <ac:chgData name="matias tomas fonseca quilodran" userId="S::mfonseca21@alumnos.utalca.cl::bb61b16e-9fbb-47c4-a0d2-4aaf309a8839" providerId="AD" clId="Web-{C130110C-CA4B-FE07-B278-5B3C023A8C43}" dt="2022-10-25T17:27:08.589" v="95" actId="20577"/>
          <ac:spMkLst>
            <pc:docMk/>
            <pc:sldMk cId="992419581" sldId="268"/>
            <ac:spMk id="2" creationId="{8F41B8AC-D79A-3EFE-58E1-C93B4E372A12}"/>
          </ac:spMkLst>
        </pc:spChg>
        <pc:spChg chg="mod">
          <ac:chgData name="matias tomas fonseca quilodran" userId="S::mfonseca21@alumnos.utalca.cl::bb61b16e-9fbb-47c4-a0d2-4aaf309a8839" providerId="AD" clId="Web-{C130110C-CA4B-FE07-B278-5B3C023A8C43}" dt="2022-10-25T16:58:09.071" v="9" actId="20577"/>
          <ac:spMkLst>
            <pc:docMk/>
            <pc:sldMk cId="992419581" sldId="268"/>
            <ac:spMk id="3" creationId="{1E2AAA18-9519-F65D-FA50-04261E6E2B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9A1C0-624F-46C9-B588-C1BF7A2EDCA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B5E4064-087B-412B-9DBB-E89CEF9F698C}">
      <dgm:prSet/>
      <dgm:spPr/>
      <dgm:t>
        <a:bodyPr/>
        <a:lstStyle/>
        <a:p>
          <a:r>
            <a:rPr lang="es-ES" b="0" i="1" dirty="0"/>
            <a:t>Cadenas Tróficas - Concepto, tipos, características y ejemplos</a:t>
          </a:r>
          <a:r>
            <a:rPr lang="es-ES" b="0" i="0" dirty="0"/>
            <a:t>. (s. f.). Concepto. Recuperado 20 de octubre de 2022, de https://concepto.de/cadenas-troficas/</a:t>
          </a:r>
          <a:endParaRPr lang="en-US" dirty="0"/>
        </a:p>
      </dgm:t>
    </dgm:pt>
    <dgm:pt modelId="{EADEE252-1DB7-426F-BF66-F9296E8DD72C}" type="parTrans" cxnId="{C156724F-9503-417C-92F0-7A13C544407B}">
      <dgm:prSet/>
      <dgm:spPr/>
      <dgm:t>
        <a:bodyPr/>
        <a:lstStyle/>
        <a:p>
          <a:endParaRPr lang="en-US"/>
        </a:p>
      </dgm:t>
    </dgm:pt>
    <dgm:pt modelId="{C5232B6A-CA27-411C-B075-ECC925841017}" type="sibTrans" cxnId="{C156724F-9503-417C-92F0-7A13C544407B}">
      <dgm:prSet/>
      <dgm:spPr/>
      <dgm:t>
        <a:bodyPr/>
        <a:lstStyle/>
        <a:p>
          <a:endParaRPr lang="en-US"/>
        </a:p>
      </dgm:t>
    </dgm:pt>
    <dgm:pt modelId="{32378B9E-4657-48F0-A62B-68FB35A033D1}">
      <dgm:prSet/>
      <dgm:spPr/>
      <dgm:t>
        <a:bodyPr/>
        <a:lstStyle/>
        <a:p>
          <a:r>
            <a:rPr lang="en-US"/>
            <a:t>Dijkstra, E. W. (1959, diciembre). A note on two problems in connexion with graphs. </a:t>
          </a:r>
          <a:r>
            <a:rPr lang="en-US" i="1"/>
            <a:t>Numerische Mathematik</a:t>
          </a:r>
          <a:r>
            <a:rPr lang="en-US"/>
            <a:t>, </a:t>
          </a:r>
          <a:r>
            <a:rPr lang="en-US" i="1"/>
            <a:t>1</a:t>
          </a:r>
          <a:r>
            <a:rPr lang="en-US"/>
            <a:t>(1), 269-271. https://doi.org/10.1007/bf01386390</a:t>
          </a:r>
        </a:p>
      </dgm:t>
    </dgm:pt>
    <dgm:pt modelId="{19B4C1FE-C7A5-43BE-A295-524B601F2659}" type="parTrans" cxnId="{C62E19D7-3421-4FE1-BBC3-3F4CB920F4F8}">
      <dgm:prSet/>
      <dgm:spPr/>
      <dgm:t>
        <a:bodyPr/>
        <a:lstStyle/>
        <a:p>
          <a:endParaRPr lang="en-US"/>
        </a:p>
      </dgm:t>
    </dgm:pt>
    <dgm:pt modelId="{DB582655-EDC9-4ECE-BC83-4094FAF06F0B}" type="sibTrans" cxnId="{C62E19D7-3421-4FE1-BBC3-3F4CB920F4F8}">
      <dgm:prSet/>
      <dgm:spPr/>
      <dgm:t>
        <a:bodyPr/>
        <a:lstStyle/>
        <a:p>
          <a:endParaRPr lang="en-US"/>
        </a:p>
      </dgm:t>
    </dgm:pt>
    <dgm:pt modelId="{57677423-76A5-4654-B123-A9EA7701FBD0}" type="pres">
      <dgm:prSet presAssocID="{99C9A1C0-624F-46C9-B588-C1BF7A2EDCAB}" presName="hierChild1" presStyleCnt="0">
        <dgm:presLayoutVars>
          <dgm:chPref val="1"/>
          <dgm:dir/>
          <dgm:animOne val="branch"/>
          <dgm:animLvl val="lvl"/>
          <dgm:resizeHandles/>
        </dgm:presLayoutVars>
      </dgm:prSet>
      <dgm:spPr/>
    </dgm:pt>
    <dgm:pt modelId="{831D8868-A987-4850-B0B8-F9E9EE11C583}" type="pres">
      <dgm:prSet presAssocID="{1B5E4064-087B-412B-9DBB-E89CEF9F698C}" presName="hierRoot1" presStyleCnt="0"/>
      <dgm:spPr/>
    </dgm:pt>
    <dgm:pt modelId="{DED10025-08D9-488A-844A-3489F7554135}" type="pres">
      <dgm:prSet presAssocID="{1B5E4064-087B-412B-9DBB-E89CEF9F698C}" presName="composite" presStyleCnt="0"/>
      <dgm:spPr/>
    </dgm:pt>
    <dgm:pt modelId="{07E42B13-D7BE-40CF-A597-B71F92DAF223}" type="pres">
      <dgm:prSet presAssocID="{1B5E4064-087B-412B-9DBB-E89CEF9F698C}" presName="background" presStyleLbl="node0" presStyleIdx="0" presStyleCnt="2"/>
      <dgm:spPr/>
    </dgm:pt>
    <dgm:pt modelId="{84A38B1F-CBA9-4501-AAB1-9D96343CB595}" type="pres">
      <dgm:prSet presAssocID="{1B5E4064-087B-412B-9DBB-E89CEF9F698C}" presName="text" presStyleLbl="fgAcc0" presStyleIdx="0" presStyleCnt="2">
        <dgm:presLayoutVars>
          <dgm:chPref val="3"/>
        </dgm:presLayoutVars>
      </dgm:prSet>
      <dgm:spPr/>
    </dgm:pt>
    <dgm:pt modelId="{CE487671-1686-4CB7-A0C4-14C755828970}" type="pres">
      <dgm:prSet presAssocID="{1B5E4064-087B-412B-9DBB-E89CEF9F698C}" presName="hierChild2" presStyleCnt="0"/>
      <dgm:spPr/>
    </dgm:pt>
    <dgm:pt modelId="{FD9D65E7-D644-477C-9A64-3A20441B8907}" type="pres">
      <dgm:prSet presAssocID="{32378B9E-4657-48F0-A62B-68FB35A033D1}" presName="hierRoot1" presStyleCnt="0"/>
      <dgm:spPr/>
    </dgm:pt>
    <dgm:pt modelId="{019E6D03-0726-47A9-8A9C-897ACBD7A93A}" type="pres">
      <dgm:prSet presAssocID="{32378B9E-4657-48F0-A62B-68FB35A033D1}" presName="composite" presStyleCnt="0"/>
      <dgm:spPr/>
    </dgm:pt>
    <dgm:pt modelId="{8706F489-2DC6-4938-BD75-7A8EB7B97437}" type="pres">
      <dgm:prSet presAssocID="{32378B9E-4657-48F0-A62B-68FB35A033D1}" presName="background" presStyleLbl="node0" presStyleIdx="1" presStyleCnt="2"/>
      <dgm:spPr/>
    </dgm:pt>
    <dgm:pt modelId="{FA1060DC-F67A-4A66-99A6-47CDBB80E3C2}" type="pres">
      <dgm:prSet presAssocID="{32378B9E-4657-48F0-A62B-68FB35A033D1}" presName="text" presStyleLbl="fgAcc0" presStyleIdx="1" presStyleCnt="2">
        <dgm:presLayoutVars>
          <dgm:chPref val="3"/>
        </dgm:presLayoutVars>
      </dgm:prSet>
      <dgm:spPr/>
    </dgm:pt>
    <dgm:pt modelId="{FF4E6F97-E6BB-42EA-944A-10EAA3336F11}" type="pres">
      <dgm:prSet presAssocID="{32378B9E-4657-48F0-A62B-68FB35A033D1}" presName="hierChild2" presStyleCnt="0"/>
      <dgm:spPr/>
    </dgm:pt>
  </dgm:ptLst>
  <dgm:cxnLst>
    <dgm:cxn modelId="{C156724F-9503-417C-92F0-7A13C544407B}" srcId="{99C9A1C0-624F-46C9-B588-C1BF7A2EDCAB}" destId="{1B5E4064-087B-412B-9DBB-E89CEF9F698C}" srcOrd="0" destOrd="0" parTransId="{EADEE252-1DB7-426F-BF66-F9296E8DD72C}" sibTransId="{C5232B6A-CA27-411C-B075-ECC925841017}"/>
    <dgm:cxn modelId="{12EF2358-F210-477F-A094-DCBB125F1D70}" type="presOf" srcId="{1B5E4064-087B-412B-9DBB-E89CEF9F698C}" destId="{84A38B1F-CBA9-4501-AAB1-9D96343CB595}" srcOrd="0" destOrd="0" presId="urn:microsoft.com/office/officeart/2005/8/layout/hierarchy1"/>
    <dgm:cxn modelId="{7ECF33C7-2A34-4115-9903-E72E9FE9B10C}" type="presOf" srcId="{32378B9E-4657-48F0-A62B-68FB35A033D1}" destId="{FA1060DC-F67A-4A66-99A6-47CDBB80E3C2}" srcOrd="0" destOrd="0" presId="urn:microsoft.com/office/officeart/2005/8/layout/hierarchy1"/>
    <dgm:cxn modelId="{C62E19D7-3421-4FE1-BBC3-3F4CB920F4F8}" srcId="{99C9A1C0-624F-46C9-B588-C1BF7A2EDCAB}" destId="{32378B9E-4657-48F0-A62B-68FB35A033D1}" srcOrd="1" destOrd="0" parTransId="{19B4C1FE-C7A5-43BE-A295-524B601F2659}" sibTransId="{DB582655-EDC9-4ECE-BC83-4094FAF06F0B}"/>
    <dgm:cxn modelId="{0D7A39EA-5069-44D8-AB54-81B6DC990531}" type="presOf" srcId="{99C9A1C0-624F-46C9-B588-C1BF7A2EDCAB}" destId="{57677423-76A5-4654-B123-A9EA7701FBD0}" srcOrd="0" destOrd="0" presId="urn:microsoft.com/office/officeart/2005/8/layout/hierarchy1"/>
    <dgm:cxn modelId="{E32064CA-FD0F-444E-96FD-043893568EE7}" type="presParOf" srcId="{57677423-76A5-4654-B123-A9EA7701FBD0}" destId="{831D8868-A987-4850-B0B8-F9E9EE11C583}" srcOrd="0" destOrd="0" presId="urn:microsoft.com/office/officeart/2005/8/layout/hierarchy1"/>
    <dgm:cxn modelId="{2298BD36-1A06-4FB3-914F-F365E0CEAEEF}" type="presParOf" srcId="{831D8868-A987-4850-B0B8-F9E9EE11C583}" destId="{DED10025-08D9-488A-844A-3489F7554135}" srcOrd="0" destOrd="0" presId="urn:microsoft.com/office/officeart/2005/8/layout/hierarchy1"/>
    <dgm:cxn modelId="{C5D6A304-AEE8-4985-9E74-04F1B924F6C7}" type="presParOf" srcId="{DED10025-08D9-488A-844A-3489F7554135}" destId="{07E42B13-D7BE-40CF-A597-B71F92DAF223}" srcOrd="0" destOrd="0" presId="urn:microsoft.com/office/officeart/2005/8/layout/hierarchy1"/>
    <dgm:cxn modelId="{CE2D9A66-7745-449D-9D30-45901CDE6FBC}" type="presParOf" srcId="{DED10025-08D9-488A-844A-3489F7554135}" destId="{84A38B1F-CBA9-4501-AAB1-9D96343CB595}" srcOrd="1" destOrd="0" presId="urn:microsoft.com/office/officeart/2005/8/layout/hierarchy1"/>
    <dgm:cxn modelId="{5F8B1AAE-9385-4038-A568-8FC332DADA63}" type="presParOf" srcId="{831D8868-A987-4850-B0B8-F9E9EE11C583}" destId="{CE487671-1686-4CB7-A0C4-14C755828970}" srcOrd="1" destOrd="0" presId="urn:microsoft.com/office/officeart/2005/8/layout/hierarchy1"/>
    <dgm:cxn modelId="{C60D89BA-EC4F-48E3-ADBE-1282AFEA5FBD}" type="presParOf" srcId="{57677423-76A5-4654-B123-A9EA7701FBD0}" destId="{FD9D65E7-D644-477C-9A64-3A20441B8907}" srcOrd="1" destOrd="0" presId="urn:microsoft.com/office/officeart/2005/8/layout/hierarchy1"/>
    <dgm:cxn modelId="{ACE395E1-F3C3-48A8-8680-661FCF7C022E}" type="presParOf" srcId="{FD9D65E7-D644-477C-9A64-3A20441B8907}" destId="{019E6D03-0726-47A9-8A9C-897ACBD7A93A}" srcOrd="0" destOrd="0" presId="urn:microsoft.com/office/officeart/2005/8/layout/hierarchy1"/>
    <dgm:cxn modelId="{FFA9E402-E76E-4085-B6EA-F53E68231C0C}" type="presParOf" srcId="{019E6D03-0726-47A9-8A9C-897ACBD7A93A}" destId="{8706F489-2DC6-4938-BD75-7A8EB7B97437}" srcOrd="0" destOrd="0" presId="urn:microsoft.com/office/officeart/2005/8/layout/hierarchy1"/>
    <dgm:cxn modelId="{C868306A-A5B7-4656-B8D9-9D03A7904FB3}" type="presParOf" srcId="{019E6D03-0726-47A9-8A9C-897ACBD7A93A}" destId="{FA1060DC-F67A-4A66-99A6-47CDBB80E3C2}" srcOrd="1" destOrd="0" presId="urn:microsoft.com/office/officeart/2005/8/layout/hierarchy1"/>
    <dgm:cxn modelId="{8DAF5F9F-B1A5-429D-BCB7-AB75BA6985F0}" type="presParOf" srcId="{FD9D65E7-D644-477C-9A64-3A20441B8907}" destId="{FF4E6F97-E6BB-42EA-944A-10EAA3336F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42B13-D7BE-40CF-A597-B71F92DAF223}">
      <dsp:nvSpPr>
        <dsp:cNvPr id="0" name=""/>
        <dsp:cNvSpPr/>
      </dsp:nvSpPr>
      <dsp:spPr>
        <a:xfrm>
          <a:off x="1346"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38B1F-CBA9-4501-AAB1-9D96343CB595}">
      <dsp:nvSpPr>
        <dsp:cNvPr id="0" name=""/>
        <dsp:cNvSpPr/>
      </dsp:nvSpPr>
      <dsp:spPr>
        <a:xfrm>
          <a:off x="526453"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0" i="1" kern="1200" dirty="0"/>
            <a:t>Cadenas Tróficas - Concepto, tipos, características y ejemplos</a:t>
          </a:r>
          <a:r>
            <a:rPr lang="es-ES" sz="2400" b="0" i="0" kern="1200" dirty="0"/>
            <a:t>. (s. f.). Concepto. Recuperado 20 de octubre de 2022, de https://concepto.de/cadenas-troficas/</a:t>
          </a:r>
          <a:endParaRPr lang="en-US" sz="2400" kern="1200" dirty="0"/>
        </a:p>
      </dsp:txBody>
      <dsp:txXfrm>
        <a:off x="614349" y="675946"/>
        <a:ext cx="4550175" cy="2825197"/>
      </dsp:txXfrm>
    </dsp:sp>
    <dsp:sp modelId="{8706F489-2DC6-4938-BD75-7A8EB7B97437}">
      <dsp:nvSpPr>
        <dsp:cNvPr id="0" name=""/>
        <dsp:cNvSpPr/>
      </dsp:nvSpPr>
      <dsp:spPr>
        <a:xfrm>
          <a:off x="5777528"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1060DC-F67A-4A66-99A6-47CDBB80E3C2}">
      <dsp:nvSpPr>
        <dsp:cNvPr id="0" name=""/>
        <dsp:cNvSpPr/>
      </dsp:nvSpPr>
      <dsp:spPr>
        <a:xfrm>
          <a:off x="6302636"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Dijkstra, E. W. (1959, diciembre). A note on two problems in connexion with graphs. </a:t>
          </a:r>
          <a:r>
            <a:rPr lang="en-US" sz="2400" i="1" kern="1200"/>
            <a:t>Numerische Mathematik</a:t>
          </a:r>
          <a:r>
            <a:rPr lang="en-US" sz="2400" kern="1200"/>
            <a:t>, </a:t>
          </a:r>
          <a:r>
            <a:rPr lang="en-US" sz="2400" i="1" kern="1200"/>
            <a:t>1</a:t>
          </a:r>
          <a:r>
            <a:rPr lang="en-US" sz="2400" kern="1200"/>
            <a:t>(1), 269-271. https://doi.org/10.1007/bf01386390</a:t>
          </a:r>
        </a:p>
      </dsp:txBody>
      <dsp:txXfrm>
        <a:off x="6390532" y="675946"/>
        <a:ext cx="4550175" cy="28251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85913DA-1819-4339-B9CA-1EBD3D2106FE}" type="datetimeFigureOut">
              <a:rPr lang="es-CL" smtClean="0"/>
              <a:t>25-10-2022</a:t>
            </a:fld>
            <a:endParaRPr lang="es-CL"/>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CL"/>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F2A53E9-3626-4A5D-8241-E880D08CD780}" type="slidenum">
              <a:rPr lang="es-CL" smtClean="0"/>
              <a:t>‹Nº›</a:t>
            </a:fld>
            <a:endParaRPr lang="es-CL"/>
          </a:p>
        </p:txBody>
      </p:sp>
    </p:spTree>
    <p:extLst>
      <p:ext uri="{BB962C8B-B14F-4D97-AF65-F5344CB8AC3E}">
        <p14:creationId xmlns:p14="http://schemas.microsoft.com/office/powerpoint/2010/main" val="198233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913DA-1819-4339-B9CA-1EBD3D2106FE}" type="datetimeFigureOut">
              <a:rPr lang="es-CL" smtClean="0"/>
              <a:t>25-10-2022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296761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85913DA-1819-4339-B9CA-1EBD3D2106FE}" type="datetimeFigureOut">
              <a:rPr lang="es-CL" smtClean="0"/>
              <a:t>25-10-2022</a:t>
            </a:fld>
            <a:endParaRPr lang="es-CL"/>
          </a:p>
        </p:txBody>
      </p:sp>
      <p:sp>
        <p:nvSpPr>
          <p:cNvPr id="5" name="Footer Placeholder 4"/>
          <p:cNvSpPr>
            <a:spLocks noGrp="1"/>
          </p:cNvSpPr>
          <p:nvPr>
            <p:ph type="ftr" sz="quarter" idx="11"/>
          </p:nvPr>
        </p:nvSpPr>
        <p:spPr>
          <a:xfrm>
            <a:off x="774923" y="5951811"/>
            <a:ext cx="7896279" cy="365125"/>
          </a:xfrm>
        </p:spPr>
        <p:txBody>
          <a:bodyPr/>
          <a:lstStyle/>
          <a:p>
            <a:endParaRPr lang="es-CL"/>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F2A53E9-3626-4A5D-8241-E880D08CD780}" type="slidenum">
              <a:rPr lang="es-CL" smtClean="0"/>
              <a:t>‹Nº›</a:t>
            </a:fld>
            <a:endParaRPr lang="es-CL"/>
          </a:p>
        </p:txBody>
      </p:sp>
    </p:spTree>
    <p:extLst>
      <p:ext uri="{BB962C8B-B14F-4D97-AF65-F5344CB8AC3E}">
        <p14:creationId xmlns:p14="http://schemas.microsoft.com/office/powerpoint/2010/main" val="410302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913DA-1819-4339-B9CA-1EBD3D2106FE}" type="datetimeFigureOut">
              <a:rPr lang="es-CL" smtClean="0"/>
              <a:t>25-10-2022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10558300" y="5956137"/>
            <a:ext cx="1052508" cy="365125"/>
          </a:xfrm>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321240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85913DA-1819-4339-B9CA-1EBD3D2106FE}" type="datetimeFigureOut">
              <a:rPr lang="es-CL" smtClean="0"/>
              <a:t>25-10-2022</a:t>
            </a:fld>
            <a:endParaRPr lang="es-CL"/>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L"/>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2A53E9-3626-4A5D-8241-E880D08CD780}" type="slidenum">
              <a:rPr lang="es-CL" smtClean="0"/>
              <a:t>‹Nº›</a:t>
            </a:fld>
            <a:endParaRPr lang="es-CL"/>
          </a:p>
        </p:txBody>
      </p:sp>
    </p:spTree>
    <p:extLst>
      <p:ext uri="{BB962C8B-B14F-4D97-AF65-F5344CB8AC3E}">
        <p14:creationId xmlns:p14="http://schemas.microsoft.com/office/powerpoint/2010/main" val="282377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5913DA-1819-4339-B9CA-1EBD3D2106FE}" type="datetimeFigureOut">
              <a:rPr lang="es-CL" smtClean="0"/>
              <a:t>25-10-2022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325165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5913DA-1819-4339-B9CA-1EBD3D2106FE}" type="datetimeFigureOut">
              <a:rPr lang="es-CL" smtClean="0"/>
              <a:t>25-10-2022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299435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5913DA-1819-4339-B9CA-1EBD3D2106FE}" type="datetimeFigureOut">
              <a:rPr lang="es-CL" smtClean="0"/>
              <a:t>25-10-2022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CF2A53E9-3626-4A5D-8241-E880D08CD780}" type="slidenum">
              <a:rPr lang="es-CL" smtClean="0"/>
              <a:t>‹Nº›</a:t>
            </a:fld>
            <a:endParaRPr lang="es-CL"/>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46257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913DA-1819-4339-B9CA-1EBD3D2106FE}" type="datetimeFigureOut">
              <a:rPr lang="es-CL" smtClean="0"/>
              <a:t>25-10-2022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20704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5913DA-1819-4339-B9CA-1EBD3D2106FE}" type="datetimeFigureOut">
              <a:rPr lang="es-CL" smtClean="0"/>
              <a:t>25-10-2022</a:t>
            </a:fld>
            <a:endParaRPr lang="es-C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2A53E9-3626-4A5D-8241-E880D08CD780}" type="slidenum">
              <a:rPr lang="es-CL" smtClean="0"/>
              <a:t>‹Nº›</a:t>
            </a:fld>
            <a:endParaRPr lang="es-CL"/>
          </a:p>
        </p:txBody>
      </p:sp>
    </p:spTree>
    <p:extLst>
      <p:ext uri="{BB962C8B-B14F-4D97-AF65-F5344CB8AC3E}">
        <p14:creationId xmlns:p14="http://schemas.microsoft.com/office/powerpoint/2010/main" val="261109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5913DA-1819-4339-B9CA-1EBD3D2106FE}" type="datetimeFigureOut">
              <a:rPr lang="es-CL" smtClean="0"/>
              <a:t>25-10-2022</a:t>
            </a:fld>
            <a:endParaRPr lang="es-C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2A53E9-3626-4A5D-8241-E880D08CD780}" type="slidenum">
              <a:rPr lang="es-CL" smtClean="0"/>
              <a:t>‹Nº›</a:t>
            </a:fld>
            <a:endParaRPr lang="es-CL"/>
          </a:p>
        </p:txBody>
      </p:sp>
    </p:spTree>
    <p:extLst>
      <p:ext uri="{BB962C8B-B14F-4D97-AF65-F5344CB8AC3E}">
        <p14:creationId xmlns:p14="http://schemas.microsoft.com/office/powerpoint/2010/main" val="333668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85913DA-1819-4339-B9CA-1EBD3D2106FE}" type="datetimeFigureOut">
              <a:rPr lang="es-CL" smtClean="0"/>
              <a:t>25-10-2022</a:t>
            </a:fld>
            <a:endParaRPr lang="es-C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L"/>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F2A53E9-3626-4A5D-8241-E880D08CD780}" type="slidenum">
              <a:rPr lang="es-CL" smtClean="0"/>
              <a:t>‹Nº›</a:t>
            </a:fld>
            <a:endParaRPr lang="es-CL"/>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931673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932DA-AC73-867E-2562-1D270EB17DC5}"/>
              </a:ext>
            </a:extLst>
          </p:cNvPr>
          <p:cNvSpPr>
            <a:spLocks noGrp="1"/>
          </p:cNvSpPr>
          <p:nvPr>
            <p:ph type="ctrTitle"/>
          </p:nvPr>
        </p:nvSpPr>
        <p:spPr/>
        <p:txBody>
          <a:bodyPr/>
          <a:lstStyle/>
          <a:p>
            <a:r>
              <a:rPr lang="es-CL" dirty="0"/>
              <a:t>Teoría de grafos y su aplicación biológica</a:t>
            </a:r>
          </a:p>
        </p:txBody>
      </p:sp>
      <p:sp>
        <p:nvSpPr>
          <p:cNvPr id="3" name="Subtítulo 2">
            <a:extLst>
              <a:ext uri="{FF2B5EF4-FFF2-40B4-BE49-F238E27FC236}">
                <a16:creationId xmlns:a16="http://schemas.microsoft.com/office/drawing/2014/main" id="{900515A7-7140-0F2A-E91E-D8284DC0E1DB}"/>
              </a:ext>
            </a:extLst>
          </p:cNvPr>
          <p:cNvSpPr>
            <a:spLocks noGrp="1"/>
          </p:cNvSpPr>
          <p:nvPr>
            <p:ph type="subTitle" idx="1"/>
          </p:nvPr>
        </p:nvSpPr>
        <p:spPr/>
        <p:txBody>
          <a:bodyPr>
            <a:normAutofit fontScale="92500" lnSpcReduction="20000"/>
          </a:bodyPr>
          <a:lstStyle/>
          <a:p>
            <a:r>
              <a:rPr lang="es-CL" dirty="0"/>
              <a:t>ALGORITMOS Y ESTRUCTURA DE DATOS 	</a:t>
            </a:r>
          </a:p>
          <a:p>
            <a:r>
              <a:rPr lang="es-CL" dirty="0"/>
              <a:t>PROFESOR: Cristian Vidal fecha: 25/10/2022                             AYUDANTE: Nicolás Sepúlveda </a:t>
            </a:r>
          </a:p>
        </p:txBody>
      </p:sp>
      <p:sp>
        <p:nvSpPr>
          <p:cNvPr id="5" name="CuadroTexto 4">
            <a:extLst>
              <a:ext uri="{FF2B5EF4-FFF2-40B4-BE49-F238E27FC236}">
                <a16:creationId xmlns:a16="http://schemas.microsoft.com/office/drawing/2014/main" id="{BD47024D-7849-D7D9-A0AB-DF57D762C152}"/>
              </a:ext>
            </a:extLst>
          </p:cNvPr>
          <p:cNvSpPr txBox="1"/>
          <p:nvPr/>
        </p:nvSpPr>
        <p:spPr>
          <a:xfrm>
            <a:off x="581191" y="4892511"/>
            <a:ext cx="5443798" cy="1200329"/>
          </a:xfrm>
          <a:prstGeom prst="rect">
            <a:avLst/>
          </a:prstGeom>
          <a:noFill/>
        </p:spPr>
        <p:txBody>
          <a:bodyPr wrap="none" lIns="91440" tIns="45720" rIns="91440" bIns="45720" rtlCol="0" anchor="t">
            <a:spAutoFit/>
          </a:bodyPr>
          <a:lstStyle/>
          <a:p>
            <a:r>
              <a:rPr lang="es-CL" dirty="0">
                <a:solidFill>
                  <a:schemeClr val="bg1"/>
                </a:solidFill>
              </a:rPr>
              <a:t>INTEGRANTES:  MATÍAS FONSECA </a:t>
            </a:r>
          </a:p>
          <a:p>
            <a:r>
              <a:rPr lang="es-CL" dirty="0">
                <a:solidFill>
                  <a:schemeClr val="bg1"/>
                </a:solidFill>
              </a:rPr>
              <a:t>                          CLAUDIO LA ROSA </a:t>
            </a:r>
          </a:p>
          <a:p>
            <a:r>
              <a:rPr lang="es-CL" dirty="0">
                <a:solidFill>
                  <a:schemeClr val="bg1"/>
                </a:solidFill>
              </a:rPr>
              <a:t>                          RAIMUNDO OLIVA</a:t>
            </a:r>
          </a:p>
          <a:p>
            <a:r>
              <a:rPr lang="es-CL" dirty="0">
                <a:solidFill>
                  <a:schemeClr val="bg1"/>
                </a:solidFill>
              </a:rPr>
              <a:t>CARRERA: INGENIERÍA CIVIL EN BIOINFORMÁTICA</a:t>
            </a:r>
          </a:p>
        </p:txBody>
      </p:sp>
      <p:pic>
        <p:nvPicPr>
          <p:cNvPr id="7" name="Imagen 6" descr="Forma&#10;&#10;Descripción generada automáticamente con confianza media">
            <a:extLst>
              <a:ext uri="{FF2B5EF4-FFF2-40B4-BE49-F238E27FC236}">
                <a16:creationId xmlns:a16="http://schemas.microsoft.com/office/drawing/2014/main" id="{C9E36C1D-27C9-F55C-36F6-8D2F45DB0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808" y="802990"/>
            <a:ext cx="2897932" cy="954947"/>
          </a:xfrm>
          <a:prstGeom prst="rect">
            <a:avLst/>
          </a:prstGeom>
        </p:spPr>
      </p:pic>
    </p:spTree>
    <p:extLst>
      <p:ext uri="{BB962C8B-B14F-4D97-AF65-F5344CB8AC3E}">
        <p14:creationId xmlns:p14="http://schemas.microsoft.com/office/powerpoint/2010/main" val="175896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1B8AC-D79A-3EFE-58E1-C93B4E372A12}"/>
              </a:ext>
            </a:extLst>
          </p:cNvPr>
          <p:cNvSpPr>
            <a:spLocks noGrp="1"/>
          </p:cNvSpPr>
          <p:nvPr>
            <p:ph type="title"/>
          </p:nvPr>
        </p:nvSpPr>
        <p:spPr/>
        <p:txBody>
          <a:bodyPr/>
          <a:lstStyle/>
          <a:p>
            <a:r>
              <a:rPr lang="es-ES" dirty="0"/>
              <a:t>Conclusión</a:t>
            </a:r>
            <a:endParaRPr lang="es-CL" dirty="0" err="1"/>
          </a:p>
        </p:txBody>
      </p:sp>
      <p:sp>
        <p:nvSpPr>
          <p:cNvPr id="3" name="Marcador de contenido 2">
            <a:extLst>
              <a:ext uri="{FF2B5EF4-FFF2-40B4-BE49-F238E27FC236}">
                <a16:creationId xmlns:a16="http://schemas.microsoft.com/office/drawing/2014/main" id="{1E2AAA18-9519-F65D-FA50-04261E6E2BC3}"/>
              </a:ext>
            </a:extLst>
          </p:cNvPr>
          <p:cNvSpPr>
            <a:spLocks noGrp="1"/>
          </p:cNvSpPr>
          <p:nvPr>
            <p:ph idx="1"/>
          </p:nvPr>
        </p:nvSpPr>
        <p:spPr>
          <a:xfrm>
            <a:off x="581192" y="2208487"/>
            <a:ext cx="11029615" cy="3678303"/>
          </a:xfrm>
        </p:spPr>
        <p:txBody>
          <a:bodyPr/>
          <a:lstStyle/>
          <a:p>
            <a:pPr marL="0" indent="0" algn="just">
              <a:buNone/>
            </a:pPr>
            <a:r>
              <a:rPr lang="es-CL" altLang="es-CL" sz="2400" b="1" dirty="0">
                <a:solidFill>
                  <a:srgbClr val="3D3D3D"/>
                </a:solidFill>
                <a:latin typeface="Gill Sans MT"/>
              </a:rPr>
              <a:t>Los grafos suponen ser una herramienta bastante útil para la representación de una estructura de datos dinámicos, tal que su implementación para el caso de una red trófica ha sido conveniente y de resultados satisfactorios. Asimismo, la ejecución de algoritmo de Dijkstra en programa ha sido acorde al resultado esperado demostrando su utilidad para realizarse en situaciones biológicas.</a:t>
            </a:r>
          </a:p>
          <a:p>
            <a:pPr marL="0" indent="0">
              <a:buNone/>
            </a:pPr>
            <a:endParaRPr lang="es-CL" altLang="es-CL" dirty="0">
              <a:solidFill>
                <a:srgbClr val="3D3D3D"/>
              </a:solidFill>
              <a:latin typeface="Gill Sans MT" panose="020B0502020104020203" pitchFamily="34" charset="0"/>
            </a:endParaRPr>
          </a:p>
          <a:p>
            <a:pPr marL="0" indent="0">
              <a:buNone/>
            </a:pPr>
            <a:endParaRPr lang="es-CL" altLang="es-CL" sz="1800" dirty="0">
              <a:solidFill>
                <a:srgbClr val="3D3D3D"/>
              </a:solidFill>
              <a:latin typeface="Gill Sans MT" panose="020B0502020104020203" pitchFamily="34" charset="0"/>
            </a:endParaRPr>
          </a:p>
          <a:p>
            <a:pPr marL="0" indent="0">
              <a:buNone/>
            </a:pPr>
            <a:endParaRPr lang="es-CL" altLang="es-CL" dirty="0">
              <a:solidFill>
                <a:srgbClr val="3D3D3D"/>
              </a:solidFill>
              <a:latin typeface="Gill Sans MT" panose="020B0502020104020203" pitchFamily="34" charset="0"/>
            </a:endParaRPr>
          </a:p>
          <a:p>
            <a:pPr marL="305435" indent="-305435"/>
            <a:endParaRPr lang="es-CL" sz="1800" dirty="0">
              <a:solidFill>
                <a:srgbClr val="3D3D3D"/>
              </a:solidFill>
              <a:latin typeface="Gill Sans MT" panose="020B0502020104020203" pitchFamily="34" charset="0"/>
            </a:endParaRPr>
          </a:p>
        </p:txBody>
      </p:sp>
    </p:spTree>
    <p:extLst>
      <p:ext uri="{BB962C8B-B14F-4D97-AF65-F5344CB8AC3E}">
        <p14:creationId xmlns:p14="http://schemas.microsoft.com/office/powerpoint/2010/main" val="99241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5B467-AE32-3294-6B52-53B1384A12DB}"/>
              </a:ext>
            </a:extLst>
          </p:cNvPr>
          <p:cNvSpPr>
            <a:spLocks noGrp="1"/>
          </p:cNvSpPr>
          <p:nvPr>
            <p:ph type="title"/>
          </p:nvPr>
        </p:nvSpPr>
        <p:spPr>
          <a:xfrm>
            <a:off x="581192" y="702156"/>
            <a:ext cx="11029616" cy="1013800"/>
          </a:xfrm>
        </p:spPr>
        <p:txBody>
          <a:bodyPr>
            <a:normAutofit/>
          </a:bodyPr>
          <a:lstStyle/>
          <a:p>
            <a:r>
              <a:rPr lang="es-CL" dirty="0">
                <a:solidFill>
                  <a:srgbClr val="FFFEFF"/>
                </a:solidFill>
              </a:rPr>
              <a:t>bibliografía</a:t>
            </a:r>
          </a:p>
        </p:txBody>
      </p:sp>
      <p:graphicFrame>
        <p:nvGraphicFramePr>
          <p:cNvPr id="5" name="Marcador de contenido 2">
            <a:extLst>
              <a:ext uri="{FF2B5EF4-FFF2-40B4-BE49-F238E27FC236}">
                <a16:creationId xmlns:a16="http://schemas.microsoft.com/office/drawing/2014/main" id="{A0619A38-34D1-D628-8A73-C52E283CE844}"/>
              </a:ext>
            </a:extLst>
          </p:cNvPr>
          <p:cNvGraphicFramePr>
            <a:graphicFrameLocks noGrp="1"/>
          </p:cNvGraphicFramePr>
          <p:nvPr>
            <p:ph idx="1"/>
            <p:extLst>
              <p:ext uri="{D42A27DB-BD31-4B8C-83A1-F6EECF244321}">
                <p14:modId xmlns:p14="http://schemas.microsoft.com/office/powerpoint/2010/main" val="351355659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91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952FF-1F4B-92AB-CB76-0189A3AE6A39}"/>
              </a:ext>
            </a:extLst>
          </p:cNvPr>
          <p:cNvSpPr>
            <a:spLocks noGrp="1"/>
          </p:cNvSpPr>
          <p:nvPr>
            <p:ph type="title"/>
          </p:nvPr>
        </p:nvSpPr>
        <p:spPr/>
        <p:txBody>
          <a:bodyPr/>
          <a:lstStyle/>
          <a:p>
            <a:r>
              <a:rPr lang="es-CL" dirty="0"/>
              <a:t>Introducción </a:t>
            </a:r>
          </a:p>
        </p:txBody>
      </p:sp>
      <p:sp>
        <p:nvSpPr>
          <p:cNvPr id="3" name="Marcador de contenido 2">
            <a:extLst>
              <a:ext uri="{FF2B5EF4-FFF2-40B4-BE49-F238E27FC236}">
                <a16:creationId xmlns:a16="http://schemas.microsoft.com/office/drawing/2014/main" id="{BFE8B3C6-77A5-0324-1ADB-B50E25DAFEF3}"/>
              </a:ext>
            </a:extLst>
          </p:cNvPr>
          <p:cNvSpPr>
            <a:spLocks noGrp="1"/>
          </p:cNvSpPr>
          <p:nvPr>
            <p:ph idx="1"/>
          </p:nvPr>
        </p:nvSpPr>
        <p:spPr/>
        <p:txBody>
          <a:bodyPr>
            <a:normAutofit/>
          </a:bodyPr>
          <a:lstStyle/>
          <a:p>
            <a:pPr marL="0" indent="0" algn="just">
              <a:buNone/>
            </a:pPr>
            <a:r>
              <a:rPr lang="es-CL" dirty="0"/>
              <a:t>Dentro de las herramientas utilizadas en la programación orientadas a el ordenamiento de datos como lo son las ya vistan en clases pilas, colas y arboles binarios, una de las estructuras de datos más frecuentes son los grafos, estos como fue explicado en clases, son una estructura de datos que consiste en un set de nodos los cuales llamaremos vértices que son unidos por aristas, las cuales describirán la relación entre cada uno de los vértices.</a:t>
            </a:r>
          </a:p>
          <a:p>
            <a:pPr marL="0" indent="0" algn="just">
              <a:buNone/>
            </a:pPr>
            <a:r>
              <a:rPr lang="es-CL" dirty="0"/>
              <a:t>Este tipo de herramientas nos permite realizar esquemas de temas como el que será presentado el día de hoy que son las cadenas tróficas, una cadena trófica se define como “</a:t>
            </a:r>
            <a:r>
              <a:rPr lang="es-ES" dirty="0"/>
              <a:t>mecanismo de transferencia de materia orgánica (nutrientes) y energía a través de las distintas especies de seres vivos que componen una comunidad biológica o ecosistema.</a:t>
            </a:r>
            <a:r>
              <a:rPr lang="es-CL" dirty="0"/>
              <a:t>”</a:t>
            </a:r>
            <a:r>
              <a:rPr lang="es-ES" dirty="0"/>
              <a:t> (Cadenas Tróficas - Concepto, tipos, características y ejemplos, s. f.).</a:t>
            </a:r>
          </a:p>
          <a:p>
            <a:pPr marL="0" indent="0" algn="just">
              <a:buNone/>
            </a:pPr>
            <a:r>
              <a:rPr lang="es-ES" b="1" dirty="0"/>
              <a:t>Por lo tanto, mediante el uso de grafos y algoritmos como el de Dijkstra nuestro objetivo será mostrar cómo es posible aplicar estas herramientas a situaciones biológicas como las redes tróficas.</a:t>
            </a:r>
            <a:endParaRPr lang="es-CL" b="1" dirty="0"/>
          </a:p>
          <a:p>
            <a:pPr marL="0" indent="0">
              <a:buNone/>
            </a:pPr>
            <a:endParaRPr lang="es-CL" dirty="0"/>
          </a:p>
        </p:txBody>
      </p:sp>
    </p:spTree>
    <p:extLst>
      <p:ext uri="{BB962C8B-B14F-4D97-AF65-F5344CB8AC3E}">
        <p14:creationId xmlns:p14="http://schemas.microsoft.com/office/powerpoint/2010/main" val="363087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60299EA-DDB3-BC02-A7D9-8FE5A5C47020}"/>
              </a:ext>
            </a:extLst>
          </p:cNvPr>
          <p:cNvSpPr>
            <a:spLocks noGrp="1"/>
          </p:cNvSpPr>
          <p:nvPr>
            <p:ph type="title"/>
          </p:nvPr>
        </p:nvSpPr>
        <p:spPr>
          <a:xfrm>
            <a:off x="601255" y="702156"/>
            <a:ext cx="3409783" cy="1013800"/>
          </a:xfrm>
        </p:spPr>
        <p:txBody>
          <a:bodyPr>
            <a:normAutofit/>
          </a:bodyPr>
          <a:lstStyle/>
          <a:p>
            <a:r>
              <a:rPr lang="es-CL" dirty="0"/>
              <a:t>grafos</a:t>
            </a:r>
          </a:p>
        </p:txBody>
      </p:sp>
      <p:sp>
        <p:nvSpPr>
          <p:cNvPr id="11" name="Content Placeholder 10">
            <a:extLst>
              <a:ext uri="{FF2B5EF4-FFF2-40B4-BE49-F238E27FC236}">
                <a16:creationId xmlns:a16="http://schemas.microsoft.com/office/drawing/2014/main" id="{93E0B9B3-FC72-69EA-2F79-6C55443628E7}"/>
              </a:ext>
            </a:extLst>
          </p:cNvPr>
          <p:cNvSpPr>
            <a:spLocks noGrp="1"/>
          </p:cNvSpPr>
          <p:nvPr>
            <p:ph idx="1"/>
          </p:nvPr>
        </p:nvSpPr>
        <p:spPr>
          <a:xfrm>
            <a:off x="601255" y="1964168"/>
            <a:ext cx="3409782" cy="4036582"/>
          </a:xfrm>
        </p:spPr>
        <p:txBody>
          <a:bodyPr>
            <a:normAutofit/>
          </a:bodyPr>
          <a:lstStyle/>
          <a:p>
            <a:pPr marL="0" indent="0" algn="just">
              <a:buNone/>
            </a:pPr>
            <a:r>
              <a:rPr lang="es-CL" dirty="0">
                <a:solidFill>
                  <a:schemeClr val="bg1"/>
                </a:solidFill>
              </a:rPr>
              <a:t>Estructura de datos en la cual los nodos (vértices) interactúan entre mediante aristas.</a:t>
            </a:r>
          </a:p>
          <a:p>
            <a:pPr marL="0" indent="0" algn="just">
              <a:buNone/>
            </a:pPr>
            <a:endParaRPr lang="es-CL" dirty="0">
              <a:solidFill>
                <a:schemeClr val="bg1"/>
              </a:solidFill>
            </a:endParaRPr>
          </a:p>
          <a:p>
            <a:pPr marL="0" indent="0" algn="just">
              <a:buNone/>
            </a:pPr>
            <a:r>
              <a:rPr lang="es-CL" dirty="0">
                <a:solidFill>
                  <a:schemeClr val="bg1"/>
                </a:solidFill>
              </a:rPr>
              <a:t>Existen grafos dirigidos y no dirigidos, esto permite saber de mejor manera la interacción entre los vértices.</a:t>
            </a:r>
          </a:p>
          <a:p>
            <a:pPr marL="0" indent="0" algn="just">
              <a:buNone/>
            </a:pPr>
            <a:endParaRPr lang="es-CL" dirty="0">
              <a:solidFill>
                <a:schemeClr val="bg1"/>
              </a:solidFill>
            </a:endParaRPr>
          </a:p>
          <a:p>
            <a:pPr marL="0" indent="0" algn="just">
              <a:buNone/>
            </a:pPr>
            <a:r>
              <a:rPr lang="es-CL" dirty="0">
                <a:solidFill>
                  <a:schemeClr val="bg1"/>
                </a:solidFill>
              </a:rPr>
              <a:t>Llamaremos recorrido al trayecto entre un vértice y otro.</a:t>
            </a:r>
          </a:p>
          <a:p>
            <a:pPr marL="0" indent="0">
              <a:buNone/>
            </a:pPr>
            <a:endParaRPr lang="en-US" dirty="0">
              <a:solidFill>
                <a:schemeClr val="bg1"/>
              </a:solidFill>
            </a:endParaRPr>
          </a:p>
        </p:txBody>
      </p:sp>
      <p:pic>
        <p:nvPicPr>
          <p:cNvPr id="7" name="Marcador de contenido 6" descr="Gráfico, Gráfico radial, Gráfico de líneas&#10;&#10;Descripción generada automáticamente">
            <a:extLst>
              <a:ext uri="{FF2B5EF4-FFF2-40B4-BE49-F238E27FC236}">
                <a16:creationId xmlns:a16="http://schemas.microsoft.com/office/drawing/2014/main" id="{BDBB962A-CB62-6D3B-FF63-65B507AF8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233" y="1111641"/>
            <a:ext cx="5320397" cy="4655348"/>
          </a:xfrm>
          <a:prstGeom prst="rect">
            <a:avLst/>
          </a:prstGeom>
        </p:spPr>
      </p:pic>
    </p:spTree>
    <p:extLst>
      <p:ext uri="{BB962C8B-B14F-4D97-AF65-F5344CB8AC3E}">
        <p14:creationId xmlns:p14="http://schemas.microsoft.com/office/powerpoint/2010/main" val="28616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C7D0FA6-8744-BE81-5A9C-676AA72E4805}"/>
              </a:ext>
            </a:extLst>
          </p:cNvPr>
          <p:cNvSpPr>
            <a:spLocks noGrp="1"/>
          </p:cNvSpPr>
          <p:nvPr>
            <p:ph type="title"/>
          </p:nvPr>
        </p:nvSpPr>
        <p:spPr>
          <a:xfrm>
            <a:off x="601255" y="702156"/>
            <a:ext cx="3409783" cy="1013800"/>
          </a:xfrm>
        </p:spPr>
        <p:txBody>
          <a:bodyPr>
            <a:normAutofit/>
          </a:bodyPr>
          <a:lstStyle/>
          <a:p>
            <a:r>
              <a:rPr lang="es-CL" dirty="0"/>
              <a:t>Algoritmo de Dijkstra</a:t>
            </a:r>
          </a:p>
        </p:txBody>
      </p:sp>
      <p:sp>
        <p:nvSpPr>
          <p:cNvPr id="3" name="Marcador de contenido 2">
            <a:extLst>
              <a:ext uri="{FF2B5EF4-FFF2-40B4-BE49-F238E27FC236}">
                <a16:creationId xmlns:a16="http://schemas.microsoft.com/office/drawing/2014/main" id="{B9BE3D4D-BEBB-816D-02B5-F8B5755D8861}"/>
              </a:ext>
            </a:extLst>
          </p:cNvPr>
          <p:cNvSpPr>
            <a:spLocks noGrp="1"/>
          </p:cNvSpPr>
          <p:nvPr>
            <p:ph idx="1"/>
          </p:nvPr>
        </p:nvSpPr>
        <p:spPr>
          <a:xfrm>
            <a:off x="601255" y="1964168"/>
            <a:ext cx="3409782" cy="4036582"/>
          </a:xfrm>
        </p:spPr>
        <p:txBody>
          <a:bodyPr>
            <a:normAutofit/>
          </a:bodyPr>
          <a:lstStyle/>
          <a:p>
            <a:pPr marL="0" indent="0" algn="just">
              <a:buNone/>
            </a:pPr>
            <a:r>
              <a:rPr lang="es-CL" dirty="0">
                <a:solidFill>
                  <a:schemeClr val="bg1"/>
                </a:solidFill>
              </a:rPr>
              <a:t>Algoritmo planteado en 1959 por Edsger W. Dijkstra con el cual se puede obtener el camino más corto entre los vértices en el nodo.</a:t>
            </a:r>
          </a:p>
          <a:p>
            <a:pPr marL="0" indent="0">
              <a:buNone/>
            </a:pPr>
            <a:endParaRPr lang="es-CL" dirty="0">
              <a:solidFill>
                <a:schemeClr val="bg1"/>
              </a:solidFill>
            </a:endParaRPr>
          </a:p>
          <a:p>
            <a:pPr marL="0" indent="0">
              <a:buNone/>
            </a:pPr>
            <a:endParaRPr lang="es-CL" dirty="0">
              <a:solidFill>
                <a:schemeClr val="bg1"/>
              </a:solidFill>
            </a:endParaRPr>
          </a:p>
          <a:p>
            <a:pPr marL="0" indent="0">
              <a:buNone/>
            </a:pPr>
            <a:endParaRPr lang="es-CL" dirty="0">
              <a:solidFill>
                <a:schemeClr val="bg1"/>
              </a:solidFill>
            </a:endParaRPr>
          </a:p>
          <a:p>
            <a:pPr marL="0" indent="0">
              <a:buNone/>
            </a:pPr>
            <a:endParaRPr lang="es-CL" dirty="0">
              <a:solidFill>
                <a:schemeClr val="bg1"/>
              </a:solidFill>
            </a:endParaRPr>
          </a:p>
          <a:p>
            <a:pPr marL="0" indent="0">
              <a:buNone/>
            </a:pPr>
            <a:endParaRPr lang="es-CL" dirty="0">
              <a:solidFill>
                <a:schemeClr val="bg1"/>
              </a:solidFill>
            </a:endParaRPr>
          </a:p>
        </p:txBody>
      </p:sp>
      <p:pic>
        <p:nvPicPr>
          <p:cNvPr id="7" name="Imagen 6" descr="Diagrama&#10;&#10;Descripción generada automáticamente">
            <a:extLst>
              <a:ext uri="{FF2B5EF4-FFF2-40B4-BE49-F238E27FC236}">
                <a16:creationId xmlns:a16="http://schemas.microsoft.com/office/drawing/2014/main" id="{2B051E62-7694-AE26-0C49-7AA2CC971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171" y="1111641"/>
            <a:ext cx="5934520" cy="4655348"/>
          </a:xfrm>
          <a:prstGeom prst="rect">
            <a:avLst/>
          </a:prstGeom>
        </p:spPr>
      </p:pic>
    </p:spTree>
    <p:extLst>
      <p:ext uri="{BB962C8B-B14F-4D97-AF65-F5344CB8AC3E}">
        <p14:creationId xmlns:p14="http://schemas.microsoft.com/office/powerpoint/2010/main" val="103370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A3BF389-7C6D-987A-8DF0-EDF1AE330458}"/>
              </a:ext>
            </a:extLst>
          </p:cNvPr>
          <p:cNvSpPr>
            <a:spLocks noGrp="1"/>
          </p:cNvSpPr>
          <p:nvPr>
            <p:ph type="title"/>
          </p:nvPr>
        </p:nvSpPr>
        <p:spPr>
          <a:xfrm>
            <a:off x="601255" y="702156"/>
            <a:ext cx="3409783" cy="1013800"/>
          </a:xfrm>
        </p:spPr>
        <p:txBody>
          <a:bodyPr>
            <a:normAutofit/>
          </a:bodyPr>
          <a:lstStyle/>
          <a:p>
            <a:r>
              <a:rPr lang="es-CL" dirty="0"/>
              <a:t>Cadena trófica</a:t>
            </a:r>
          </a:p>
        </p:txBody>
      </p:sp>
      <p:sp>
        <p:nvSpPr>
          <p:cNvPr id="9" name="Content Placeholder 8">
            <a:extLst>
              <a:ext uri="{FF2B5EF4-FFF2-40B4-BE49-F238E27FC236}">
                <a16:creationId xmlns:a16="http://schemas.microsoft.com/office/drawing/2014/main" id="{D2D5C24C-FCC2-87E9-23D2-444E544212F7}"/>
              </a:ext>
            </a:extLst>
          </p:cNvPr>
          <p:cNvSpPr>
            <a:spLocks noGrp="1"/>
          </p:cNvSpPr>
          <p:nvPr>
            <p:ph idx="1"/>
          </p:nvPr>
        </p:nvSpPr>
        <p:spPr>
          <a:xfrm>
            <a:off x="601255" y="1964168"/>
            <a:ext cx="3409782" cy="4036582"/>
          </a:xfrm>
        </p:spPr>
        <p:txBody>
          <a:bodyPr>
            <a:normAutofit lnSpcReduction="10000"/>
          </a:bodyPr>
          <a:lstStyle/>
          <a:p>
            <a:pPr marL="0" indent="0" algn="just">
              <a:buNone/>
            </a:pPr>
            <a:r>
              <a:rPr lang="es-CL" dirty="0">
                <a:solidFill>
                  <a:schemeClr val="bg1"/>
                </a:solidFill>
              </a:rPr>
              <a:t>En una cadena trófica existen dos tipos de especies, las autótrofas las cuales fabrican su propia energía y las heterótrofas que obtienen la energía mediante el consumo de otras especies.</a:t>
            </a:r>
          </a:p>
          <a:p>
            <a:pPr marL="0" indent="0" algn="just">
              <a:buNone/>
            </a:pPr>
            <a:endParaRPr lang="es-CL" dirty="0">
              <a:solidFill>
                <a:schemeClr val="bg1"/>
              </a:solidFill>
            </a:endParaRPr>
          </a:p>
          <a:p>
            <a:pPr marL="0" indent="0" algn="just">
              <a:buNone/>
            </a:pPr>
            <a:r>
              <a:rPr lang="es-CL" dirty="0">
                <a:solidFill>
                  <a:schemeClr val="bg1"/>
                </a:solidFill>
              </a:rPr>
              <a:t>Según cuantas transferencias de energías existen entre el consumidor y 	productor podemos definir un nivel trófico.</a:t>
            </a:r>
          </a:p>
          <a:p>
            <a:pPr marL="0" indent="0" algn="just">
              <a:buNone/>
            </a:pPr>
            <a:r>
              <a:rPr lang="es-CL" dirty="0">
                <a:solidFill>
                  <a:schemeClr val="bg1"/>
                </a:solidFill>
              </a:rPr>
              <a:t>(Ejemplo: La plantita sería el productor y el águila sería un consumidor terciario).</a:t>
            </a:r>
            <a:endParaRPr lang="en-US" dirty="0">
              <a:solidFill>
                <a:schemeClr val="bg1"/>
              </a:solidFill>
            </a:endParaRPr>
          </a:p>
        </p:txBody>
      </p:sp>
      <p:pic>
        <p:nvPicPr>
          <p:cNvPr id="5" name="Marcador de contenido 4" descr="Un dibujo de un gato&#10;&#10;Descripción generada automáticamente con confianza media">
            <a:extLst>
              <a:ext uri="{FF2B5EF4-FFF2-40B4-BE49-F238E27FC236}">
                <a16:creationId xmlns:a16="http://schemas.microsoft.com/office/drawing/2014/main" id="{AD1D947C-5D7E-53C7-28BF-0EE4168F3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22" y="1816860"/>
            <a:ext cx="6489819" cy="3244909"/>
          </a:xfrm>
          <a:prstGeom prst="rect">
            <a:avLst/>
          </a:prstGeom>
        </p:spPr>
      </p:pic>
    </p:spTree>
    <p:extLst>
      <p:ext uri="{BB962C8B-B14F-4D97-AF65-F5344CB8AC3E}">
        <p14:creationId xmlns:p14="http://schemas.microsoft.com/office/powerpoint/2010/main" val="321978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B2D3207-1C3F-593B-15C2-77CEDD604EE7}"/>
              </a:ext>
            </a:extLst>
          </p:cNvPr>
          <p:cNvSpPr>
            <a:spLocks noGrp="1"/>
          </p:cNvSpPr>
          <p:nvPr>
            <p:ph type="title"/>
          </p:nvPr>
        </p:nvSpPr>
        <p:spPr>
          <a:xfrm>
            <a:off x="601255" y="702156"/>
            <a:ext cx="3409783" cy="1013800"/>
          </a:xfrm>
        </p:spPr>
        <p:txBody>
          <a:bodyPr>
            <a:normAutofit/>
          </a:bodyPr>
          <a:lstStyle/>
          <a:p>
            <a:r>
              <a:rPr lang="es-CL" dirty="0"/>
              <a:t>RED trófica</a:t>
            </a:r>
          </a:p>
        </p:txBody>
      </p:sp>
      <p:sp>
        <p:nvSpPr>
          <p:cNvPr id="3" name="Marcador de contenido 2">
            <a:extLst>
              <a:ext uri="{FF2B5EF4-FFF2-40B4-BE49-F238E27FC236}">
                <a16:creationId xmlns:a16="http://schemas.microsoft.com/office/drawing/2014/main" id="{A31ECB2E-296E-A83A-09C8-F3AF51E0EE91}"/>
              </a:ext>
            </a:extLst>
          </p:cNvPr>
          <p:cNvSpPr>
            <a:spLocks noGrp="1"/>
          </p:cNvSpPr>
          <p:nvPr>
            <p:ph idx="1"/>
          </p:nvPr>
        </p:nvSpPr>
        <p:spPr>
          <a:xfrm>
            <a:off x="601255" y="1964168"/>
            <a:ext cx="3409782" cy="4036582"/>
          </a:xfrm>
        </p:spPr>
        <p:txBody>
          <a:bodyPr>
            <a:normAutofit fontScale="92500" lnSpcReduction="10000"/>
          </a:bodyPr>
          <a:lstStyle/>
          <a:p>
            <a:pPr marL="0" indent="0" algn="just">
              <a:lnSpc>
                <a:spcPct val="90000"/>
              </a:lnSpc>
              <a:buNone/>
            </a:pPr>
            <a:r>
              <a:rPr lang="es-CL" dirty="0">
                <a:solidFill>
                  <a:schemeClr val="bg1"/>
                </a:solidFill>
              </a:rPr>
              <a:t>Una red trófica es un conjunto de cadenas tróficas interconectadas que permiten un análisis mejor y más realista de lo que sucede en los ecosistemas</a:t>
            </a:r>
          </a:p>
          <a:p>
            <a:pPr marL="0" indent="0" algn="just">
              <a:lnSpc>
                <a:spcPct val="90000"/>
              </a:lnSpc>
              <a:buNone/>
            </a:pPr>
            <a:endParaRPr lang="es-CL" dirty="0">
              <a:solidFill>
                <a:schemeClr val="bg1"/>
              </a:solidFill>
            </a:endParaRPr>
          </a:p>
          <a:p>
            <a:pPr marL="0" indent="0" algn="just">
              <a:buNone/>
            </a:pPr>
            <a:r>
              <a:rPr lang="es-CL" dirty="0">
                <a:solidFill>
                  <a:schemeClr val="bg1"/>
                </a:solidFill>
              </a:rPr>
              <a:t>“</a:t>
            </a:r>
            <a:r>
              <a:rPr lang="es-ES" dirty="0">
                <a:solidFill>
                  <a:schemeClr val="bg1"/>
                </a:solidFill>
              </a:rPr>
              <a:t>En las cadenas tróficas se extravía un porcentaje de energía a medida que se pasa de un eslabón a otro de la cadena. O sea, que al llegar al consumidor final, se ha perdido una significativa porción de calor en la transmisión de la materia entre productor y consumidores”</a:t>
            </a:r>
            <a:br>
              <a:rPr lang="es-ES" b="0" i="0" dirty="0">
                <a:effectLst/>
                <a:latin typeface="Montserrat" panose="00000500000000000000" pitchFamily="2" charset="0"/>
              </a:rPr>
            </a:br>
            <a:r>
              <a:rPr lang="es-ES" dirty="0">
                <a:solidFill>
                  <a:schemeClr val="bg1"/>
                </a:solidFill>
              </a:rPr>
              <a:t>(Cadenas Tróficas - Concepto, tipos, características y ejemplos, s. f.).</a:t>
            </a:r>
          </a:p>
        </p:txBody>
      </p:sp>
      <p:pic>
        <p:nvPicPr>
          <p:cNvPr id="5" name="Imagen 4" descr="Un dibujo de un gato&#10;&#10;Descripción generada automáticamente">
            <a:extLst>
              <a:ext uri="{FF2B5EF4-FFF2-40B4-BE49-F238E27FC236}">
                <a16:creationId xmlns:a16="http://schemas.microsoft.com/office/drawing/2014/main" id="{6BDE24B0-EC7D-84EB-8EC9-59CE3B485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22" y="1614053"/>
            <a:ext cx="6489819" cy="3650523"/>
          </a:xfrm>
          <a:prstGeom prst="rect">
            <a:avLst/>
          </a:prstGeom>
        </p:spPr>
      </p:pic>
    </p:spTree>
    <p:extLst>
      <p:ext uri="{BB962C8B-B14F-4D97-AF65-F5344CB8AC3E}">
        <p14:creationId xmlns:p14="http://schemas.microsoft.com/office/powerpoint/2010/main" val="346533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D47BC-78FB-B5AA-3A5F-0BF1E4404C52}"/>
              </a:ext>
            </a:extLst>
          </p:cNvPr>
          <p:cNvSpPr>
            <a:spLocks noGrp="1"/>
          </p:cNvSpPr>
          <p:nvPr>
            <p:ph type="title"/>
          </p:nvPr>
        </p:nvSpPr>
        <p:spPr>
          <a:xfrm>
            <a:off x="643468" y="1033389"/>
            <a:ext cx="4826256" cy="4825409"/>
          </a:xfrm>
        </p:spPr>
        <p:txBody>
          <a:bodyPr anchor="ctr">
            <a:normAutofit/>
          </a:bodyPr>
          <a:lstStyle/>
          <a:p>
            <a:r>
              <a:rPr lang="es-CL" sz="5400" dirty="0">
                <a:solidFill>
                  <a:srgbClr val="FFFFFF"/>
                </a:solidFill>
              </a:rPr>
              <a:t>APLICACIÓN EN Código</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B0A06DD1-0887-51AF-41BD-01D89906D530}"/>
              </a:ext>
            </a:extLst>
          </p:cNvPr>
          <p:cNvSpPr>
            <a:spLocks noGrp="1"/>
          </p:cNvSpPr>
          <p:nvPr>
            <p:ph idx="1"/>
          </p:nvPr>
        </p:nvSpPr>
        <p:spPr>
          <a:xfrm>
            <a:off x="6755769" y="1033390"/>
            <a:ext cx="4855037" cy="4825409"/>
          </a:xfrm>
          <a:ln w="57150">
            <a:noFill/>
          </a:ln>
        </p:spPr>
        <p:txBody>
          <a:bodyPr anchor="ctr">
            <a:normAutofit/>
          </a:bodyPr>
          <a:lstStyle/>
          <a:p>
            <a:pPr marL="0" indent="0" algn="just">
              <a:buNone/>
            </a:pPr>
            <a:r>
              <a:rPr lang="es-CL" sz="2000" dirty="0">
                <a:solidFill>
                  <a:schemeClr val="accent2">
                    <a:lumMod val="50000"/>
                  </a:schemeClr>
                </a:solidFill>
              </a:rPr>
              <a:t>Las redes tróficas como se observó claramente son similares a lo que son los grafos dirigidos ya que existen las especies que los asociamos a los vértices y su relación de productor y consumidor que lo asociamos a las aristas.</a:t>
            </a:r>
            <a:endParaRPr lang="es-ES"/>
          </a:p>
          <a:p>
            <a:pPr marL="0" indent="0" algn="just">
              <a:buNone/>
            </a:pPr>
            <a:endParaRPr lang="es-CL" sz="2000">
              <a:solidFill>
                <a:schemeClr val="accent2">
                  <a:lumMod val="50000"/>
                </a:schemeClr>
              </a:solidFill>
            </a:endParaRPr>
          </a:p>
          <a:p>
            <a:pPr marL="0" indent="0" algn="just">
              <a:buNone/>
            </a:pPr>
            <a:r>
              <a:rPr lang="es-CL" sz="2000" dirty="0">
                <a:solidFill>
                  <a:schemeClr val="accent2">
                    <a:lumMod val="50000"/>
                  </a:schemeClr>
                </a:solidFill>
              </a:rPr>
              <a:t>Debido fue mencionado, estas redes son ineficientes y el saber cuál es la ruta más corta nos puede ayudar a analizar cuales organismos tienen una mayor transferencia de energía o cómo se puede optimizar esta.</a:t>
            </a:r>
          </a:p>
          <a:p>
            <a:pPr marL="0" indent="0">
              <a:buNone/>
            </a:pPr>
            <a:endParaRPr lang="es-CL" sz="2000">
              <a:solidFill>
                <a:schemeClr val="accent2">
                  <a:lumMod val="50000"/>
                </a:schemeClr>
              </a:solidFill>
            </a:endParaRPr>
          </a:p>
        </p:txBody>
      </p:sp>
    </p:spTree>
    <p:extLst>
      <p:ext uri="{BB962C8B-B14F-4D97-AF65-F5344CB8AC3E}">
        <p14:creationId xmlns:p14="http://schemas.microsoft.com/office/powerpoint/2010/main" val="4244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3D8D8-14C0-78EB-C0B8-54A853EBEB30}"/>
              </a:ext>
            </a:extLst>
          </p:cNvPr>
          <p:cNvSpPr>
            <a:spLocks noGrp="1"/>
          </p:cNvSpPr>
          <p:nvPr>
            <p:ph type="title"/>
          </p:nvPr>
        </p:nvSpPr>
        <p:spPr/>
        <p:txBody>
          <a:bodyPr/>
          <a:lstStyle/>
          <a:p>
            <a:r>
              <a:rPr lang="es-ES" dirty="0"/>
              <a:t>APLICACIÓN EN Código</a:t>
            </a:r>
            <a:endParaRPr lang="es-CL" dirty="0" err="1"/>
          </a:p>
        </p:txBody>
      </p:sp>
      <p:sp>
        <p:nvSpPr>
          <p:cNvPr id="3" name="Marcador de contenido 2">
            <a:extLst>
              <a:ext uri="{FF2B5EF4-FFF2-40B4-BE49-F238E27FC236}">
                <a16:creationId xmlns:a16="http://schemas.microsoft.com/office/drawing/2014/main" id="{C5DC79AC-A4FF-F53F-091E-C31302940713}"/>
              </a:ext>
            </a:extLst>
          </p:cNvPr>
          <p:cNvSpPr>
            <a:spLocks noGrp="1"/>
          </p:cNvSpPr>
          <p:nvPr>
            <p:ph idx="1"/>
          </p:nvPr>
        </p:nvSpPr>
        <p:spPr/>
        <p:txBody>
          <a:bodyPr/>
          <a:lstStyle/>
          <a:p>
            <a:endParaRPr lang="es-CL" dirty="0"/>
          </a:p>
        </p:txBody>
      </p:sp>
      <p:pic>
        <p:nvPicPr>
          <p:cNvPr id="6" name="Imagen 5">
            <a:extLst>
              <a:ext uri="{FF2B5EF4-FFF2-40B4-BE49-F238E27FC236}">
                <a16:creationId xmlns:a16="http://schemas.microsoft.com/office/drawing/2014/main" id="{79D2E1F2-6CA9-19D4-CBEC-5F5EAD08AC08}"/>
              </a:ext>
            </a:extLst>
          </p:cNvPr>
          <p:cNvPicPr>
            <a:picLocks noChangeAspect="1"/>
          </p:cNvPicPr>
          <p:nvPr/>
        </p:nvPicPr>
        <p:blipFill>
          <a:blip r:embed="rId2"/>
          <a:stretch>
            <a:fillRect/>
          </a:stretch>
        </p:blipFill>
        <p:spPr>
          <a:xfrm>
            <a:off x="581193" y="1947602"/>
            <a:ext cx="11029614" cy="4701983"/>
          </a:xfrm>
          <a:prstGeom prst="rect">
            <a:avLst/>
          </a:prstGeom>
        </p:spPr>
      </p:pic>
    </p:spTree>
    <p:extLst>
      <p:ext uri="{BB962C8B-B14F-4D97-AF65-F5344CB8AC3E}">
        <p14:creationId xmlns:p14="http://schemas.microsoft.com/office/powerpoint/2010/main" val="13920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1E4C6-512A-96DC-FFE3-60BC6D5BD28C}"/>
              </a:ext>
            </a:extLst>
          </p:cNvPr>
          <p:cNvSpPr>
            <a:spLocks noGrp="1"/>
          </p:cNvSpPr>
          <p:nvPr>
            <p:ph type="title"/>
          </p:nvPr>
        </p:nvSpPr>
        <p:spPr/>
        <p:txBody>
          <a:bodyPr/>
          <a:lstStyle/>
          <a:p>
            <a:r>
              <a:rPr lang="es-CL" dirty="0"/>
              <a:t>Aplicación en código</a:t>
            </a:r>
          </a:p>
        </p:txBody>
      </p:sp>
      <p:sp>
        <p:nvSpPr>
          <p:cNvPr id="3" name="Marcador de contenido 2">
            <a:extLst>
              <a:ext uri="{FF2B5EF4-FFF2-40B4-BE49-F238E27FC236}">
                <a16:creationId xmlns:a16="http://schemas.microsoft.com/office/drawing/2014/main" id="{D3E9702F-50E7-80A9-3B1D-1B25818D03A1}"/>
              </a:ext>
            </a:extLst>
          </p:cNvPr>
          <p:cNvSpPr>
            <a:spLocks noGrp="1"/>
          </p:cNvSpPr>
          <p:nvPr>
            <p:ph idx="1"/>
          </p:nvPr>
        </p:nvSpPr>
        <p:spPr/>
        <p:txBody>
          <a:bodyPr/>
          <a:lstStyle/>
          <a:p>
            <a:endParaRPr lang="es-CL" dirty="0"/>
          </a:p>
        </p:txBody>
      </p:sp>
      <p:pic>
        <p:nvPicPr>
          <p:cNvPr id="6" name="Imagen 5">
            <a:extLst>
              <a:ext uri="{FF2B5EF4-FFF2-40B4-BE49-F238E27FC236}">
                <a16:creationId xmlns:a16="http://schemas.microsoft.com/office/drawing/2014/main" id="{83FD430F-04EB-AE10-653F-A66F254935C8}"/>
              </a:ext>
            </a:extLst>
          </p:cNvPr>
          <p:cNvPicPr>
            <a:picLocks noChangeAspect="1"/>
          </p:cNvPicPr>
          <p:nvPr/>
        </p:nvPicPr>
        <p:blipFill>
          <a:blip r:embed="rId2"/>
          <a:stretch>
            <a:fillRect/>
          </a:stretch>
        </p:blipFill>
        <p:spPr>
          <a:xfrm>
            <a:off x="581193" y="2062034"/>
            <a:ext cx="11029614" cy="4381500"/>
          </a:xfrm>
          <a:prstGeom prst="rect">
            <a:avLst/>
          </a:prstGeom>
        </p:spPr>
      </p:pic>
    </p:spTree>
    <p:extLst>
      <p:ext uri="{BB962C8B-B14F-4D97-AF65-F5344CB8AC3E}">
        <p14:creationId xmlns:p14="http://schemas.microsoft.com/office/powerpoint/2010/main" val="1563442153"/>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162</TotalTime>
  <Words>697</Words>
  <Application>Microsoft Office PowerPoint</Application>
  <PresentationFormat>Panorámica</PresentationFormat>
  <Paragraphs>46</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Dividendo</vt:lpstr>
      <vt:lpstr>Teoría de grafos y su aplicación biológica</vt:lpstr>
      <vt:lpstr>Introducción </vt:lpstr>
      <vt:lpstr>grafos</vt:lpstr>
      <vt:lpstr>Algoritmo de Dijkstra</vt:lpstr>
      <vt:lpstr>Cadena trófica</vt:lpstr>
      <vt:lpstr>RED trófica</vt:lpstr>
      <vt:lpstr>APLICACIÓN EN Código</vt:lpstr>
      <vt:lpstr>APLICACIÓN EN Código</vt:lpstr>
      <vt:lpstr>Aplicación en código</vt:lpstr>
      <vt:lpstr>Conclusión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grafos y su aplicación biologica</dc:title>
  <dc:creator>claudio benjamin larosa navarrete</dc:creator>
  <cp:lastModifiedBy>matias tomas fonseca quilodran</cp:lastModifiedBy>
  <cp:revision>46</cp:revision>
  <dcterms:created xsi:type="dcterms:W3CDTF">2022-10-20T15:23:50Z</dcterms:created>
  <dcterms:modified xsi:type="dcterms:W3CDTF">2022-10-25T17:27:50Z</dcterms:modified>
</cp:coreProperties>
</file>