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38" r:id="rId2"/>
    <p:sldId id="535" r:id="rId3"/>
    <p:sldId id="536" r:id="rId4"/>
    <p:sldId id="532" r:id="rId5"/>
    <p:sldId id="546" r:id="rId6"/>
    <p:sldId id="544" r:id="rId7"/>
    <p:sldId id="553" r:id="rId8"/>
    <p:sldId id="545" r:id="rId9"/>
    <p:sldId id="554" r:id="rId10"/>
    <p:sldId id="549" r:id="rId11"/>
    <p:sldId id="555" r:id="rId12"/>
    <p:sldId id="550" r:id="rId13"/>
    <p:sldId id="552" r:id="rId14"/>
    <p:sldId id="556" r:id="rId15"/>
    <p:sldId id="531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60"/>
    <p:restoredTop sz="97242"/>
  </p:normalViewPr>
  <p:slideViewPr>
    <p:cSldViewPr snapToGrid="0">
      <p:cViewPr varScale="1">
        <p:scale>
          <a:sx n="72" d="100"/>
          <a:sy n="72" d="100"/>
        </p:scale>
        <p:origin x="1050" y="66"/>
      </p:cViewPr>
      <p:guideLst>
        <p:guide orient="horz" pos="595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4/03/2024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4/03/2024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4/03/2024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95422" y="2551837"/>
            <a:ext cx="8178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Programa de formación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Id ficha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Entregable 3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990B96-AE03-4156-B3C8-1660E50F0CFB}"/>
              </a:ext>
            </a:extLst>
          </p:cNvPr>
          <p:cNvSpPr txBox="1"/>
          <p:nvPr/>
        </p:nvSpPr>
        <p:spPr>
          <a:xfrm>
            <a:off x="456236" y="2422315"/>
            <a:ext cx="55184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endParaRPr lang="es-CO" sz="1600" dirty="0">
              <a:latin typeface="Work Sans Light Roman" pitchFamily="2" charset="77"/>
            </a:endParaRPr>
          </a:p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r>
              <a:rPr lang="es-CO" sz="1600" dirty="0">
                <a:latin typeface="Work Sans Light Roman" pitchFamily="2" charset="77"/>
              </a:rPr>
              <a:t> 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.	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223FCCB-8F25-4DEE-8357-842384A98F55}"/>
              </a:ext>
            </a:extLst>
          </p:cNvPr>
          <p:cNvSpPr txBox="1">
            <a:spLocks/>
          </p:cNvSpPr>
          <p:nvPr/>
        </p:nvSpPr>
        <p:spPr>
          <a:xfrm>
            <a:off x="456236" y="1566190"/>
            <a:ext cx="2681150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Resultado: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20951A-28E5-4464-A2BC-352FB9FB3A93}"/>
              </a:ext>
            </a:extLst>
          </p:cNvPr>
          <p:cNvSpPr txBox="1"/>
          <p:nvPr/>
        </p:nvSpPr>
        <p:spPr>
          <a:xfrm>
            <a:off x="9394371" y="5677162"/>
            <a:ext cx="2485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Work Sans Light Roman" pitchFamily="2" charset="77"/>
              </a:rPr>
              <a:t>Relacionar aquí, en un espacio pequeño las competencias que aportaron en la construcción del resultado</a:t>
            </a:r>
            <a:r>
              <a:rPr lang="es-ES" sz="1400" dirty="0">
                <a:latin typeface="Work Sans Light Roman" pitchFamily="2" charset="77"/>
              </a:rPr>
              <a:t>.</a:t>
            </a:r>
            <a:endParaRPr lang="es-CO" sz="1400" dirty="0">
              <a:latin typeface="Work Sans Light Roma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257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621110" y="547320"/>
            <a:ext cx="2470434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Subtítulo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A610AF-5399-4BD5-8EE8-22A31A6DE023}"/>
              </a:ext>
            </a:extLst>
          </p:cNvPr>
          <p:cNvSpPr txBox="1"/>
          <p:nvPr/>
        </p:nvSpPr>
        <p:spPr>
          <a:xfrm>
            <a:off x="621109" y="1536394"/>
            <a:ext cx="5518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54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Perfil laboral de salida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990B96-AE03-4156-B3C8-1660E50F0CFB}"/>
              </a:ext>
            </a:extLst>
          </p:cNvPr>
          <p:cNvSpPr txBox="1"/>
          <p:nvPr/>
        </p:nvSpPr>
        <p:spPr>
          <a:xfrm>
            <a:off x="456236" y="1859340"/>
            <a:ext cx="65106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Work Sans Light Roman" pitchFamily="2" charset="77"/>
              </a:rPr>
              <a:t>Enumerar los conocimientos que el aprendiz alcanzó durante el desarrollo del proyecto formativo para el desempeño laboral. </a:t>
            </a:r>
            <a:endParaRPr lang="es-CO" dirty="0">
              <a:latin typeface="Work Sans Light Roman" pitchFamily="2" charset="77"/>
            </a:endParaRPr>
          </a:p>
          <a:p>
            <a:pPr algn="just"/>
            <a:endParaRPr lang="es-CO" dirty="0">
              <a:latin typeface="Work Sans Light Roman" pitchFamily="2" charset="77"/>
            </a:endParaRP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dirty="0" err="1">
                <a:latin typeface="Work Sans Light Roman" pitchFamily="2" charset="77"/>
              </a:rPr>
              <a:t>Lorem</a:t>
            </a:r>
            <a:r>
              <a:rPr lang="es-CO" dirty="0">
                <a:latin typeface="Work Sans Light Roman" pitchFamily="2" charset="77"/>
              </a:rPr>
              <a:t> </a:t>
            </a:r>
            <a:r>
              <a:rPr lang="es-CO" dirty="0" err="1">
                <a:latin typeface="Work Sans Light Roman" pitchFamily="2" charset="77"/>
              </a:rPr>
              <a:t>ipsum</a:t>
            </a:r>
            <a:r>
              <a:rPr lang="es-CO" dirty="0">
                <a:latin typeface="Work Sans Light Roman" pitchFamily="2" charset="77"/>
              </a:rPr>
              <a:t> dolor </a:t>
            </a:r>
            <a:r>
              <a:rPr lang="es-CO" dirty="0" err="1">
                <a:latin typeface="Work Sans Light Roman" pitchFamily="2" charset="77"/>
              </a:rPr>
              <a:t>sit</a:t>
            </a:r>
            <a:r>
              <a:rPr lang="es-CO" dirty="0">
                <a:latin typeface="Work Sans Light Roman" pitchFamily="2" charset="77"/>
              </a:rPr>
              <a:t> </a:t>
            </a:r>
            <a:r>
              <a:rPr lang="es-CO" dirty="0" err="1">
                <a:latin typeface="Work Sans Light Roman" pitchFamily="2" charset="77"/>
              </a:rPr>
              <a:t>amet</a:t>
            </a:r>
            <a:r>
              <a:rPr lang="es-CO" dirty="0">
                <a:latin typeface="Work Sans Light Roman" pitchFamily="2" charset="77"/>
              </a:rPr>
              <a:t>.	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dirty="0" err="1">
                <a:latin typeface="Work Sans Light Roman" pitchFamily="2" charset="77"/>
              </a:rPr>
              <a:t>consectetuer</a:t>
            </a:r>
            <a:r>
              <a:rPr lang="es-CO" dirty="0">
                <a:latin typeface="Work Sans Light Roman" pitchFamily="2" charset="77"/>
              </a:rPr>
              <a:t> </a:t>
            </a:r>
            <a:r>
              <a:rPr lang="es-CO" dirty="0" err="1">
                <a:latin typeface="Work Sans Light Roman" pitchFamily="2" charset="77"/>
              </a:rPr>
              <a:t>adipiscing</a:t>
            </a:r>
            <a:r>
              <a:rPr lang="es-CO" dirty="0">
                <a:latin typeface="Work Sans Light Roman" pitchFamily="2" charset="77"/>
              </a:rPr>
              <a:t> </a:t>
            </a:r>
            <a:r>
              <a:rPr lang="es-CO" dirty="0" err="1">
                <a:latin typeface="Work Sans Light Roman" pitchFamily="2" charset="77"/>
              </a:rPr>
              <a:t>elit</a:t>
            </a:r>
            <a:r>
              <a:rPr lang="es-CO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dirty="0" err="1">
                <a:latin typeface="Work Sans Light Roman" pitchFamily="2" charset="77"/>
              </a:rPr>
              <a:t>diam</a:t>
            </a:r>
            <a:r>
              <a:rPr lang="es-CO" dirty="0">
                <a:latin typeface="Work Sans Light Roman" pitchFamily="2" charset="77"/>
              </a:rPr>
              <a:t> </a:t>
            </a:r>
            <a:r>
              <a:rPr lang="es-CO" dirty="0" err="1">
                <a:latin typeface="Work Sans Light Roman" pitchFamily="2" charset="77"/>
              </a:rPr>
              <a:t>nonummy</a:t>
            </a:r>
            <a:r>
              <a:rPr lang="es-CO" dirty="0">
                <a:latin typeface="Work Sans Light Roman" pitchFamily="2" charset="77"/>
              </a:rPr>
              <a:t> </a:t>
            </a:r>
            <a:r>
              <a:rPr lang="es-CO" dirty="0" err="1">
                <a:latin typeface="Work Sans Light Roman" pitchFamily="2" charset="77"/>
              </a:rPr>
              <a:t>nibh</a:t>
            </a:r>
            <a:r>
              <a:rPr lang="es-CO" dirty="0">
                <a:latin typeface="Work Sans Light Roman" pitchFamily="2" charset="77"/>
              </a:rPr>
              <a:t> </a:t>
            </a:r>
            <a:r>
              <a:rPr lang="es-CO" dirty="0" err="1">
                <a:latin typeface="Work Sans Light Roman" pitchFamily="2" charset="77"/>
              </a:rPr>
              <a:t>euismod</a:t>
            </a:r>
            <a:r>
              <a:rPr lang="es-CO" dirty="0">
                <a:latin typeface="Work Sans Light Roman" pitchFamily="2" charset="77"/>
              </a:rPr>
              <a:t> </a:t>
            </a:r>
            <a:r>
              <a:rPr lang="es-CO" dirty="0" err="1">
                <a:latin typeface="Work Sans Light Roman" pitchFamily="2" charset="77"/>
              </a:rPr>
              <a:t>tincidunt</a:t>
            </a:r>
            <a:r>
              <a:rPr lang="es-CO" dirty="0">
                <a:latin typeface="Work Sans Light Roman" pitchFamily="2" charset="77"/>
              </a:rPr>
              <a:t> ut.</a:t>
            </a:r>
          </a:p>
        </p:txBody>
      </p:sp>
    </p:spTree>
    <p:extLst>
      <p:ext uri="{BB962C8B-B14F-4D97-AF65-F5344CB8AC3E}">
        <p14:creationId xmlns:p14="http://schemas.microsoft.com/office/powerpoint/2010/main" val="303999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706579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Logros del programa de formación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990B96-AE03-4156-B3C8-1660E50F0CFB}"/>
              </a:ext>
            </a:extLst>
          </p:cNvPr>
          <p:cNvSpPr txBox="1"/>
          <p:nvPr/>
        </p:nvSpPr>
        <p:spPr>
          <a:xfrm>
            <a:off x="619522" y="2044397"/>
            <a:ext cx="8382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latin typeface="Work Sans Light Roman" pitchFamily="2" charset="77"/>
              </a:rPr>
              <a:t>Relacionar otras actividades que se desarrollaron en la ejecución de la formación, por ejemplo:</a:t>
            </a:r>
          </a:p>
          <a:p>
            <a:pPr algn="just"/>
            <a:endParaRPr lang="es-CO" dirty="0">
              <a:latin typeface="Work Sans Light Roman" pitchFamily="2" charset="77"/>
            </a:endParaRPr>
          </a:p>
          <a:p>
            <a:pPr marL="342900" indent="-342900" algn="just">
              <a:buClr>
                <a:srgbClr val="38AA00"/>
              </a:buClr>
              <a:buFont typeface="+mj-lt"/>
              <a:buAutoNum type="arabicPeriod"/>
            </a:pPr>
            <a:r>
              <a:rPr lang="es-CO" dirty="0">
                <a:latin typeface="Work Sans Light Roman" pitchFamily="2" charset="77"/>
              </a:rPr>
              <a:t>Investigación: Articulación SENNOVA, Red </a:t>
            </a:r>
            <a:r>
              <a:rPr lang="es-CO" dirty="0" err="1">
                <a:latin typeface="Work Sans Light Roman" pitchFamily="2" charset="77"/>
              </a:rPr>
              <a:t>Colsi</a:t>
            </a:r>
            <a:r>
              <a:rPr lang="es-CO" dirty="0">
                <a:latin typeface="Work Sans Light Roman" pitchFamily="2" charset="77"/>
              </a:rPr>
              <a:t> nacional y/o internacional, participación en Semilleros de investigación.</a:t>
            </a:r>
          </a:p>
          <a:p>
            <a:pPr marL="342900" indent="-342900" algn="just">
              <a:buClr>
                <a:srgbClr val="38AA00"/>
              </a:buClr>
              <a:buFont typeface="+mj-lt"/>
              <a:buAutoNum type="arabicPeriod"/>
            </a:pPr>
            <a:r>
              <a:rPr lang="es-CO" dirty="0">
                <a:latin typeface="Work Sans Light Roman" pitchFamily="2" charset="77"/>
              </a:rPr>
              <a:t>Bienestar al aprendiz: Apoyos de sostenimiento, monitorias u otras actividades.</a:t>
            </a:r>
          </a:p>
          <a:p>
            <a:pPr marL="342900" indent="-342900" algn="just">
              <a:buClr>
                <a:srgbClr val="38AA00"/>
              </a:buClr>
              <a:buFont typeface="+mj-lt"/>
              <a:buAutoNum type="arabicPeriod"/>
            </a:pPr>
            <a:r>
              <a:rPr lang="es-CO" dirty="0">
                <a:latin typeface="Work Sans Light Roman" pitchFamily="2" charset="77"/>
              </a:rPr>
              <a:t>SENA Empresa: Participación en feria de emprendimiento, PICTH, entrenamientos Fondo Emprender. 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dirty="0">
                <a:latin typeface="Work Sans Light Roman" pitchFamily="2" charset="77"/>
              </a:rPr>
              <a:t>Participación Word </a:t>
            </a:r>
            <a:r>
              <a:rPr lang="es-CO" dirty="0" err="1">
                <a:latin typeface="Work Sans Light Roman" pitchFamily="2" charset="77"/>
              </a:rPr>
              <a:t>Skill</a:t>
            </a:r>
            <a:r>
              <a:rPr lang="es-CO" dirty="0">
                <a:latin typeface="Work Sans Light Roman" pitchFamily="2" charset="77"/>
              </a:rPr>
              <a:t> y/o </a:t>
            </a:r>
            <a:r>
              <a:rPr lang="es-CO" dirty="0" err="1">
                <a:latin typeface="Work Sans Light Roman" pitchFamily="2" charset="77"/>
              </a:rPr>
              <a:t>Senasoft</a:t>
            </a:r>
            <a:r>
              <a:rPr lang="es-CO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dirty="0">
                <a:latin typeface="Work Sans Light Roman" pitchFamily="2" charset="77"/>
              </a:rPr>
              <a:t>Bilingüismo: Participación semana del idioma, English </a:t>
            </a:r>
            <a:r>
              <a:rPr lang="es-CO" dirty="0" err="1">
                <a:latin typeface="Work Sans Light Roman" pitchFamily="2" charset="77"/>
              </a:rPr>
              <a:t>week</a:t>
            </a:r>
            <a:r>
              <a:rPr lang="es-CO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dirty="0">
                <a:latin typeface="Work Sans Light Roman" pitchFamily="2" charset="77"/>
              </a:rPr>
              <a:t>Prácticas empresariales y/o convenios interinstitucionales.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dirty="0">
                <a:latin typeface="Work Sans Light Roman" pitchFamily="2" charset="77"/>
              </a:rPr>
              <a:t>Participación en eventos nacionales e internacionales.</a:t>
            </a:r>
          </a:p>
        </p:txBody>
      </p:sp>
    </p:spTree>
    <p:extLst>
      <p:ext uri="{BB962C8B-B14F-4D97-AF65-F5344CB8AC3E}">
        <p14:creationId xmlns:p14="http://schemas.microsoft.com/office/powerpoint/2010/main" val="213354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BC838B3-FFC5-47DC-82A3-7D6EFB41D3B1}"/>
              </a:ext>
            </a:extLst>
          </p:cNvPr>
          <p:cNvSpPr txBox="1"/>
          <p:nvPr/>
        </p:nvSpPr>
        <p:spPr>
          <a:xfrm>
            <a:off x="3369785" y="5496354"/>
            <a:ext cx="54524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accent1"/>
                </a:solidFill>
                <a:latin typeface="Work Sans Light Roman" pitchFamily="2" charset="77"/>
              </a:rPr>
              <a:t>Registro fotográfico del programa de formación que realiza la socialización de productos y ejecución del proyecto formativo.</a:t>
            </a:r>
          </a:p>
        </p:txBody>
      </p:sp>
    </p:spTree>
    <p:extLst>
      <p:ext uri="{BB962C8B-B14F-4D97-AF65-F5344CB8AC3E}">
        <p14:creationId xmlns:p14="http://schemas.microsoft.com/office/powerpoint/2010/main" val="195776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1476704" y="2261575"/>
            <a:ext cx="92385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IDM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1476704" y="3463724"/>
            <a:ext cx="9238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s-MX" sz="1600" dirty="0"/>
            </a:br>
            <a:r>
              <a:rPr lang="es-MX" sz="1600" b="0" i="0" dirty="0">
                <a:solidFill>
                  <a:srgbClr val="0D0D0D"/>
                </a:solidFill>
                <a:effectLst/>
                <a:latin typeface="Söhne"/>
              </a:rPr>
              <a:t>El sistema de inventario de máquinas sistematizado implementado en la Escuela Nacional del Café revoluciona y permitirá el seguimiento automatizado de cada máquina, optimizando el mantenimiento y la operatividad. Esto garantiza un flujo de producción eficiente, impulsando la excelencia y la enseñanza.</a:t>
            </a:r>
            <a:endParaRPr kumimoji="0" lang="es-CO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 Roman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2847271" y="189556"/>
            <a:ext cx="6497457" cy="110895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3600" b="1" dirty="0">
                <a:solidFill>
                  <a:srgbClr val="38AA00"/>
                </a:solidFill>
                <a:latin typeface="WORK SANS BOLD ROMAN" pitchFamily="2" charset="77"/>
              </a:rPr>
              <a:t>Socialización de productos y ejecución del proyecto formativo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C31FC2-6C63-0CB9-C78D-1723D5E9DD66}"/>
              </a:ext>
            </a:extLst>
          </p:cNvPr>
          <p:cNvSpPr txBox="1"/>
          <p:nvPr/>
        </p:nvSpPr>
        <p:spPr>
          <a:xfrm>
            <a:off x="290095" y="1298506"/>
            <a:ext cx="59858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s-CO" sz="24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Light Roman" pitchFamily="2" charset="77"/>
              </a:rPr>
              <a:t>Objetivos:</a:t>
            </a:r>
          </a:p>
          <a:p>
            <a:endParaRPr kumimoji="0" lang="es-MX" sz="16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  <a:p>
            <a:r>
              <a:rPr kumimoji="0" lang="es-MX" sz="1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Los objetivos del proyecto IDM  de inventario de máquinas para la Escuela Nacional del Café incluyen:</a:t>
            </a:r>
          </a:p>
          <a:p>
            <a:endParaRPr kumimoji="0" lang="es-MX" sz="1600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s-MX" sz="1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Optimizar la gestión de los recursos</a:t>
            </a:r>
            <a:r>
              <a:rPr kumimoji="0" lang="es-MX" sz="1600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: Implementar un sistema sistematizado que permita un control eficiente de las máquinas, asegurando su disponibilidad y funcionamiento óptimo para las actividades académicas y de producción.</a:t>
            </a:r>
          </a:p>
          <a:p>
            <a:endParaRPr kumimoji="0" lang="es-MX" sz="1600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s-MX" sz="1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Mejorar la planificación y programación</a:t>
            </a:r>
            <a:r>
              <a:rPr kumimoji="0" lang="es-MX" sz="1600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: Facilitar la planificación de mantenimiento preventivo y correctivo de las máquinas</a:t>
            </a:r>
          </a:p>
          <a:p>
            <a:pPr algn="just"/>
            <a:endParaRPr kumimoji="0" lang="es-MX" sz="1600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s-MX" sz="1600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el sistema de inventario de máquinas para la Escuela Nacional del Café tiene como objetivo proporcionar una vista de usuario que permita a los usuarios acceder fácilmente a información detallada sobre cada máquina, incluyendo manuales de operación y mantenimiento. </a:t>
            </a:r>
          </a:p>
          <a:p>
            <a:endParaRPr kumimoji="0" lang="es-MX" sz="16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  <a:p>
            <a:endParaRPr kumimoji="0" lang="es-MX" sz="16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  <a:p>
            <a:endParaRPr kumimoji="0" lang="es-MX" sz="16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  <a:p>
            <a:endParaRPr kumimoji="0" lang="es-CO" sz="16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AE95E9-B25F-441F-9EA4-C2580F3DCA74}"/>
              </a:ext>
            </a:extLst>
          </p:cNvPr>
          <p:cNvSpPr txBox="1"/>
          <p:nvPr/>
        </p:nvSpPr>
        <p:spPr>
          <a:xfrm>
            <a:off x="6383467" y="1298506"/>
            <a:ext cx="55184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4D4D4C"/>
                </a:solidFill>
                <a:latin typeface="Work Sans Light Roman" pitchFamily="2" charset="77"/>
              </a:rPr>
              <a:t>Productos o resultados:</a:t>
            </a:r>
          </a:p>
          <a:p>
            <a:endParaRPr lang="es-CO" sz="1600" dirty="0">
              <a:latin typeface="Work Sans Light Roman" pitchFamily="2" charset="77"/>
            </a:endParaRPr>
          </a:p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r>
              <a:rPr lang="es-CO" sz="1600" dirty="0">
                <a:latin typeface="Work Sans Light Roman" pitchFamily="2" charset="77"/>
              </a:rPr>
              <a:t> 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.	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DCA28E-6A46-40AC-80F7-91A78157644F}"/>
              </a:ext>
            </a:extLst>
          </p:cNvPr>
          <p:cNvSpPr txBox="1"/>
          <p:nvPr/>
        </p:nvSpPr>
        <p:spPr>
          <a:xfrm>
            <a:off x="5808532" y="5501063"/>
            <a:ext cx="60933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000" dirty="0">
                <a:solidFill>
                  <a:schemeClr val="accent1"/>
                </a:solidFill>
                <a:latin typeface="Work Sans Light Roman" pitchFamily="2" charset="77"/>
              </a:rPr>
              <a:t>Presentar los productos del proyecto formativo con relación a los objetivos planteados.</a:t>
            </a:r>
          </a:p>
        </p:txBody>
      </p:sp>
    </p:spTree>
    <p:extLst>
      <p:ext uri="{BB962C8B-B14F-4D97-AF65-F5344CB8AC3E}">
        <p14:creationId xmlns:p14="http://schemas.microsoft.com/office/powerpoint/2010/main" val="45805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Entregable 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990B96-AE03-4156-B3C8-1660E50F0CFB}"/>
              </a:ext>
            </a:extLst>
          </p:cNvPr>
          <p:cNvSpPr txBox="1"/>
          <p:nvPr/>
        </p:nvSpPr>
        <p:spPr>
          <a:xfrm>
            <a:off x="456236" y="2422315"/>
            <a:ext cx="55184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endParaRPr lang="es-CO" sz="1600" dirty="0">
              <a:latin typeface="Work Sans Light Roman" pitchFamily="2" charset="77"/>
            </a:endParaRPr>
          </a:p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r>
              <a:rPr lang="es-CO" sz="1600" dirty="0">
                <a:latin typeface="Work Sans Light Roman" pitchFamily="2" charset="77"/>
              </a:rPr>
              <a:t> 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.	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A2C2BB2-EE5C-4A8D-BFFD-6B8698A44A0D}"/>
              </a:ext>
            </a:extLst>
          </p:cNvPr>
          <p:cNvSpPr txBox="1"/>
          <p:nvPr/>
        </p:nvSpPr>
        <p:spPr>
          <a:xfrm>
            <a:off x="9394371" y="5677162"/>
            <a:ext cx="2485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Work Sans Light Roman" pitchFamily="2" charset="77"/>
              </a:rPr>
              <a:t>Relacionar aquí, en un espacio pequeño las competencias que aportaron en la construcción del resultado</a:t>
            </a:r>
            <a:r>
              <a:rPr lang="es-ES" sz="1400" dirty="0">
                <a:latin typeface="Work Sans Light Roman" pitchFamily="2" charset="77"/>
              </a:rPr>
              <a:t>.</a:t>
            </a:r>
            <a:endParaRPr lang="es-CO" sz="1400" dirty="0">
              <a:latin typeface="Work Sans Light Roman" pitchFamily="2" charset="77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223FCCB-8F25-4DEE-8357-842384A98F55}"/>
              </a:ext>
            </a:extLst>
          </p:cNvPr>
          <p:cNvSpPr txBox="1">
            <a:spLocks/>
          </p:cNvSpPr>
          <p:nvPr/>
        </p:nvSpPr>
        <p:spPr>
          <a:xfrm>
            <a:off x="456236" y="1566190"/>
            <a:ext cx="2681150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Resultado:</a:t>
            </a:r>
          </a:p>
        </p:txBody>
      </p:sp>
    </p:spTree>
    <p:extLst>
      <p:ext uri="{BB962C8B-B14F-4D97-AF65-F5344CB8AC3E}">
        <p14:creationId xmlns:p14="http://schemas.microsoft.com/office/powerpoint/2010/main" val="226929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621110" y="547320"/>
            <a:ext cx="2470434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Subtítulo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A610AF-5399-4BD5-8EE8-22A31A6DE023}"/>
              </a:ext>
            </a:extLst>
          </p:cNvPr>
          <p:cNvSpPr txBox="1"/>
          <p:nvPr/>
        </p:nvSpPr>
        <p:spPr>
          <a:xfrm>
            <a:off x="621109" y="1536394"/>
            <a:ext cx="5518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545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Entregable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990B96-AE03-4156-B3C8-1660E50F0CFB}"/>
              </a:ext>
            </a:extLst>
          </p:cNvPr>
          <p:cNvSpPr txBox="1"/>
          <p:nvPr/>
        </p:nvSpPr>
        <p:spPr>
          <a:xfrm>
            <a:off x="456236" y="2422315"/>
            <a:ext cx="55184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endParaRPr lang="es-CO" sz="1600" dirty="0">
              <a:latin typeface="Work Sans Light Roman" pitchFamily="2" charset="77"/>
            </a:endParaRPr>
          </a:p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r>
              <a:rPr lang="es-CO" sz="1600" dirty="0">
                <a:latin typeface="Work Sans Light Roman" pitchFamily="2" charset="77"/>
              </a:rPr>
              <a:t> 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.	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223FCCB-8F25-4DEE-8357-842384A98F55}"/>
              </a:ext>
            </a:extLst>
          </p:cNvPr>
          <p:cNvSpPr txBox="1">
            <a:spLocks/>
          </p:cNvSpPr>
          <p:nvPr/>
        </p:nvSpPr>
        <p:spPr>
          <a:xfrm>
            <a:off x="456236" y="1566190"/>
            <a:ext cx="2681150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Resultado: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D9A5D1-149A-453B-9D34-B5C26309B326}"/>
              </a:ext>
            </a:extLst>
          </p:cNvPr>
          <p:cNvSpPr txBox="1"/>
          <p:nvPr/>
        </p:nvSpPr>
        <p:spPr>
          <a:xfrm>
            <a:off x="9394371" y="5677162"/>
            <a:ext cx="2485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Work Sans Light Roman" pitchFamily="2" charset="77"/>
              </a:rPr>
              <a:t>Relacionar aquí, en un espacio pequeño las competencias que aportaron en la construcción del resultado</a:t>
            </a:r>
            <a:r>
              <a:rPr lang="es-ES" sz="1400" dirty="0">
                <a:latin typeface="Work Sans Light Roman" pitchFamily="2" charset="77"/>
              </a:rPr>
              <a:t>.</a:t>
            </a:r>
            <a:endParaRPr lang="es-CO" sz="1400" dirty="0">
              <a:latin typeface="Work Sans Light Roma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8889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621110" y="547320"/>
            <a:ext cx="2470434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Subtítulo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A610AF-5399-4BD5-8EE8-22A31A6DE023}"/>
              </a:ext>
            </a:extLst>
          </p:cNvPr>
          <p:cNvSpPr txBox="1"/>
          <p:nvPr/>
        </p:nvSpPr>
        <p:spPr>
          <a:xfrm>
            <a:off x="621109" y="1536394"/>
            <a:ext cx="5518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97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Entregable 3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990B96-AE03-4156-B3C8-1660E50F0CFB}"/>
              </a:ext>
            </a:extLst>
          </p:cNvPr>
          <p:cNvSpPr txBox="1"/>
          <p:nvPr/>
        </p:nvSpPr>
        <p:spPr>
          <a:xfrm>
            <a:off x="456236" y="2422315"/>
            <a:ext cx="55184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endParaRPr lang="es-CO" sz="1600" dirty="0">
              <a:latin typeface="Work Sans Light Roman" pitchFamily="2" charset="77"/>
            </a:endParaRPr>
          </a:p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r>
              <a:rPr lang="es-CO" sz="1600" dirty="0">
                <a:latin typeface="Work Sans Light Roman" pitchFamily="2" charset="77"/>
              </a:rPr>
              <a:t> 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.	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223FCCB-8F25-4DEE-8357-842384A98F55}"/>
              </a:ext>
            </a:extLst>
          </p:cNvPr>
          <p:cNvSpPr txBox="1">
            <a:spLocks/>
          </p:cNvSpPr>
          <p:nvPr/>
        </p:nvSpPr>
        <p:spPr>
          <a:xfrm>
            <a:off x="456236" y="1566190"/>
            <a:ext cx="2681150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Resultado: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9949D56-2964-43A6-873B-40295F8D4230}"/>
              </a:ext>
            </a:extLst>
          </p:cNvPr>
          <p:cNvSpPr txBox="1"/>
          <p:nvPr/>
        </p:nvSpPr>
        <p:spPr>
          <a:xfrm>
            <a:off x="9394371" y="5677162"/>
            <a:ext cx="2485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Work Sans Light Roman" pitchFamily="2" charset="77"/>
              </a:rPr>
              <a:t>Relacionar aquí, en un espacio pequeño las competencias que aportaron en la construcción del resultado</a:t>
            </a:r>
            <a:r>
              <a:rPr lang="es-ES" sz="1400" dirty="0">
                <a:latin typeface="Work Sans Light Roman" pitchFamily="2" charset="77"/>
              </a:rPr>
              <a:t>.</a:t>
            </a:r>
            <a:endParaRPr lang="es-CO" sz="1400" dirty="0">
              <a:latin typeface="Work Sans Light Roma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5167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621110" y="547320"/>
            <a:ext cx="2470434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Subtítulo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A610AF-5399-4BD5-8EE8-22A31A6DE023}"/>
              </a:ext>
            </a:extLst>
          </p:cNvPr>
          <p:cNvSpPr txBox="1"/>
          <p:nvPr/>
        </p:nvSpPr>
        <p:spPr>
          <a:xfrm>
            <a:off x="621109" y="1536394"/>
            <a:ext cx="5518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4757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927</Words>
  <Application>Microsoft Office PowerPoint</Application>
  <PresentationFormat>Panorámica</PresentationFormat>
  <Paragraphs>89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Work Sans Bold Roman</vt:lpstr>
      <vt:lpstr>Work Sans Bold Roman</vt:lpstr>
      <vt:lpstr>Work Sans Light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hp</cp:lastModifiedBy>
  <cp:revision>72</cp:revision>
  <dcterms:created xsi:type="dcterms:W3CDTF">2020-10-01T23:51:28Z</dcterms:created>
  <dcterms:modified xsi:type="dcterms:W3CDTF">2024-03-05T02:01:32Z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