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4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1C6C4B-E029-40D8-B9C3-B45B9610AB7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BE421D-070D-4EAB-855E-DA1D478131E0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s-ES" dirty="0"/>
            <a:t>Que es un manual de usuario</a:t>
          </a:r>
          <a:endParaRPr lang="en-US" dirty="0"/>
        </a:p>
      </dgm:t>
    </dgm:pt>
    <dgm:pt modelId="{06DBC3BE-A52F-4CD8-923A-04EAEDAF09E1}" type="parTrans" cxnId="{4C4867E6-2590-4468-A758-4A8B94031BB1}">
      <dgm:prSet/>
      <dgm:spPr/>
      <dgm:t>
        <a:bodyPr/>
        <a:lstStyle/>
        <a:p>
          <a:endParaRPr lang="en-US"/>
        </a:p>
      </dgm:t>
    </dgm:pt>
    <dgm:pt modelId="{68717D26-2B8C-4E4A-98F7-1BC37737C09B}" type="sibTrans" cxnId="{4C4867E6-2590-4468-A758-4A8B94031BB1}">
      <dgm:prSet/>
      <dgm:spPr/>
      <dgm:t>
        <a:bodyPr/>
        <a:lstStyle/>
        <a:p>
          <a:endParaRPr lang="en-US"/>
        </a:p>
      </dgm:t>
    </dgm:pt>
    <dgm:pt modelId="{AFF94AD4-A8ED-44F2-9F5C-D1BBDF722F27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s-ES" b="0" i="0" dirty="0"/>
            <a:t>Un </a:t>
          </a:r>
          <a:r>
            <a:rPr lang="es-ES" b="1" i="0" dirty="0"/>
            <a:t>manual de usuario</a:t>
          </a:r>
          <a:r>
            <a:rPr lang="es-ES" b="0" i="0" dirty="0"/>
            <a:t> es un documento de comunicación técnica que busca brindar asistencia a los sujetos que usan un sistema. Este tipo  brinda las instrucciones necesarias para que un usuario pueda utilizar un determinado producto o servicio. El manual de usuario debe contener información clara y concisa sobre el uso del sistema, incluyendo instrucciones paso a paso, ejemplos, capturas de pantalla y consejos. Además, el manual de usuario debe ser fácil de leer y entender, y debe estar organizado de manera lógica y coherente.</a:t>
          </a:r>
          <a:endParaRPr lang="en-US" dirty="0"/>
        </a:p>
      </dgm:t>
    </dgm:pt>
    <dgm:pt modelId="{1EFF9E38-9DEB-43DD-AC82-0D2263A874B5}" type="parTrans" cxnId="{F0278A4C-CC58-4F95-B298-A4EF9567343E}">
      <dgm:prSet/>
      <dgm:spPr/>
      <dgm:t>
        <a:bodyPr/>
        <a:lstStyle/>
        <a:p>
          <a:endParaRPr lang="en-US"/>
        </a:p>
      </dgm:t>
    </dgm:pt>
    <dgm:pt modelId="{CD2F4C41-8FAA-4578-8EF7-BDD656B5DAE6}" type="sibTrans" cxnId="{F0278A4C-CC58-4F95-B298-A4EF9567343E}">
      <dgm:prSet/>
      <dgm:spPr/>
      <dgm:t>
        <a:bodyPr/>
        <a:lstStyle/>
        <a:p>
          <a:endParaRPr lang="en-US"/>
        </a:p>
      </dgm:t>
    </dgm:pt>
    <dgm:pt modelId="{45839CD1-062D-4A81-83EA-54597E4E89D7}" type="pres">
      <dgm:prSet presAssocID="{E71C6C4B-E029-40D8-B9C3-B45B9610AB70}" presName="vert0" presStyleCnt="0">
        <dgm:presLayoutVars>
          <dgm:dir/>
          <dgm:animOne val="branch"/>
          <dgm:animLvl val="lvl"/>
        </dgm:presLayoutVars>
      </dgm:prSet>
      <dgm:spPr/>
    </dgm:pt>
    <dgm:pt modelId="{3D47FB42-370B-47A0-BF9C-9D99556D6FAC}" type="pres">
      <dgm:prSet presAssocID="{81BE421D-070D-4EAB-855E-DA1D478131E0}" presName="thickLine" presStyleLbl="alignNode1" presStyleIdx="0" presStyleCnt="2"/>
      <dgm:spPr/>
    </dgm:pt>
    <dgm:pt modelId="{F45D6927-BFCD-45A8-AF8A-B25ED96A821B}" type="pres">
      <dgm:prSet presAssocID="{81BE421D-070D-4EAB-855E-DA1D478131E0}" presName="horz1" presStyleCnt="0"/>
      <dgm:spPr/>
    </dgm:pt>
    <dgm:pt modelId="{9E188288-E051-492C-AFB3-E465962AE1D6}" type="pres">
      <dgm:prSet presAssocID="{81BE421D-070D-4EAB-855E-DA1D478131E0}" presName="tx1" presStyleLbl="revTx" presStyleIdx="0" presStyleCnt="2"/>
      <dgm:spPr/>
    </dgm:pt>
    <dgm:pt modelId="{EB966685-3CB1-478A-BA5C-5050FCC13901}" type="pres">
      <dgm:prSet presAssocID="{81BE421D-070D-4EAB-855E-DA1D478131E0}" presName="vert1" presStyleCnt="0"/>
      <dgm:spPr/>
    </dgm:pt>
    <dgm:pt modelId="{E60A33A0-D44E-4A6E-B652-0C63D6BB1515}" type="pres">
      <dgm:prSet presAssocID="{AFF94AD4-A8ED-44F2-9F5C-D1BBDF722F27}" presName="thickLine" presStyleLbl="alignNode1" presStyleIdx="1" presStyleCnt="2" custLinFactNeighborX="-187" custLinFactNeighborY="-75440"/>
      <dgm:spPr/>
    </dgm:pt>
    <dgm:pt modelId="{0DCA813C-1634-461C-88EC-823777BC38CA}" type="pres">
      <dgm:prSet presAssocID="{AFF94AD4-A8ED-44F2-9F5C-D1BBDF722F27}" presName="horz1" presStyleCnt="0"/>
      <dgm:spPr/>
    </dgm:pt>
    <dgm:pt modelId="{5AAF2709-95BD-48CE-B267-D52B5E3057AF}" type="pres">
      <dgm:prSet presAssocID="{AFF94AD4-A8ED-44F2-9F5C-D1BBDF722F27}" presName="tx1" presStyleLbl="revTx" presStyleIdx="1" presStyleCnt="2" custScaleY="200000"/>
      <dgm:spPr/>
    </dgm:pt>
    <dgm:pt modelId="{3CEF16B1-A477-42B1-BC1C-D133B77E9256}" type="pres">
      <dgm:prSet presAssocID="{AFF94AD4-A8ED-44F2-9F5C-D1BBDF722F27}" presName="vert1" presStyleCnt="0"/>
      <dgm:spPr/>
    </dgm:pt>
  </dgm:ptLst>
  <dgm:cxnLst>
    <dgm:cxn modelId="{27361B07-F942-4977-AD9E-9B1B9B632394}" type="presOf" srcId="{81BE421D-070D-4EAB-855E-DA1D478131E0}" destId="{9E188288-E051-492C-AFB3-E465962AE1D6}" srcOrd="0" destOrd="0" presId="urn:microsoft.com/office/officeart/2008/layout/LinedList"/>
    <dgm:cxn modelId="{A1848B49-2349-4C8F-BF0C-22BD07172501}" type="presOf" srcId="{AFF94AD4-A8ED-44F2-9F5C-D1BBDF722F27}" destId="{5AAF2709-95BD-48CE-B267-D52B5E3057AF}" srcOrd="0" destOrd="0" presId="urn:microsoft.com/office/officeart/2008/layout/LinedList"/>
    <dgm:cxn modelId="{F0278A4C-CC58-4F95-B298-A4EF9567343E}" srcId="{E71C6C4B-E029-40D8-B9C3-B45B9610AB70}" destId="{AFF94AD4-A8ED-44F2-9F5C-D1BBDF722F27}" srcOrd="1" destOrd="0" parTransId="{1EFF9E38-9DEB-43DD-AC82-0D2263A874B5}" sibTransId="{CD2F4C41-8FAA-4578-8EF7-BDD656B5DAE6}"/>
    <dgm:cxn modelId="{2E750ABF-4C3D-4F2A-A418-C212E3883DB2}" type="presOf" srcId="{E71C6C4B-E029-40D8-B9C3-B45B9610AB70}" destId="{45839CD1-062D-4A81-83EA-54597E4E89D7}" srcOrd="0" destOrd="0" presId="urn:microsoft.com/office/officeart/2008/layout/LinedList"/>
    <dgm:cxn modelId="{4C4867E6-2590-4468-A758-4A8B94031BB1}" srcId="{E71C6C4B-E029-40D8-B9C3-B45B9610AB70}" destId="{81BE421D-070D-4EAB-855E-DA1D478131E0}" srcOrd="0" destOrd="0" parTransId="{06DBC3BE-A52F-4CD8-923A-04EAEDAF09E1}" sibTransId="{68717D26-2B8C-4E4A-98F7-1BC37737C09B}"/>
    <dgm:cxn modelId="{0617010D-EC0E-4ECD-9411-19E28D8AB5E6}" type="presParOf" srcId="{45839CD1-062D-4A81-83EA-54597E4E89D7}" destId="{3D47FB42-370B-47A0-BF9C-9D99556D6FAC}" srcOrd="0" destOrd="0" presId="urn:microsoft.com/office/officeart/2008/layout/LinedList"/>
    <dgm:cxn modelId="{7192751B-30C7-431A-81C2-2C4CB4E0A0EC}" type="presParOf" srcId="{45839CD1-062D-4A81-83EA-54597E4E89D7}" destId="{F45D6927-BFCD-45A8-AF8A-B25ED96A821B}" srcOrd="1" destOrd="0" presId="urn:microsoft.com/office/officeart/2008/layout/LinedList"/>
    <dgm:cxn modelId="{F5FC294D-A87C-4B46-9DF9-5334893C4576}" type="presParOf" srcId="{F45D6927-BFCD-45A8-AF8A-B25ED96A821B}" destId="{9E188288-E051-492C-AFB3-E465962AE1D6}" srcOrd="0" destOrd="0" presId="urn:microsoft.com/office/officeart/2008/layout/LinedList"/>
    <dgm:cxn modelId="{0112FBE8-9BA2-4964-B1BD-42A2C2DC6245}" type="presParOf" srcId="{F45D6927-BFCD-45A8-AF8A-B25ED96A821B}" destId="{EB966685-3CB1-478A-BA5C-5050FCC13901}" srcOrd="1" destOrd="0" presId="urn:microsoft.com/office/officeart/2008/layout/LinedList"/>
    <dgm:cxn modelId="{62A2D4A7-500E-4B9D-BAE3-B29F7582E2A8}" type="presParOf" srcId="{45839CD1-062D-4A81-83EA-54597E4E89D7}" destId="{E60A33A0-D44E-4A6E-B652-0C63D6BB1515}" srcOrd="2" destOrd="0" presId="urn:microsoft.com/office/officeart/2008/layout/LinedList"/>
    <dgm:cxn modelId="{AD8B306C-C3B8-4DF1-80C0-83CC361B4D58}" type="presParOf" srcId="{45839CD1-062D-4A81-83EA-54597E4E89D7}" destId="{0DCA813C-1634-461C-88EC-823777BC38CA}" srcOrd="3" destOrd="0" presId="urn:microsoft.com/office/officeart/2008/layout/LinedList"/>
    <dgm:cxn modelId="{E1394B98-BB86-443D-B58A-28DCD52C66FD}" type="presParOf" srcId="{0DCA813C-1634-461C-88EC-823777BC38CA}" destId="{5AAF2709-95BD-48CE-B267-D52B5E3057AF}" srcOrd="0" destOrd="0" presId="urn:microsoft.com/office/officeart/2008/layout/LinedList"/>
    <dgm:cxn modelId="{C87FA1A6-131B-480F-9F54-2216FE14E203}" type="presParOf" srcId="{0DCA813C-1634-461C-88EC-823777BC38CA}" destId="{3CEF16B1-A477-42B1-BC1C-D133B77E92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7FB42-370B-47A0-BF9C-9D99556D6FAC}">
      <dsp:nvSpPr>
        <dsp:cNvPr id="0" name=""/>
        <dsp:cNvSpPr/>
      </dsp:nvSpPr>
      <dsp:spPr>
        <a:xfrm>
          <a:off x="0" y="2344"/>
          <a:ext cx="4751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88288-E051-492C-AFB3-E465962AE1D6}">
      <dsp:nvSpPr>
        <dsp:cNvPr id="0" name=""/>
        <dsp:cNvSpPr/>
      </dsp:nvSpPr>
      <dsp:spPr>
        <a:xfrm>
          <a:off x="0" y="2344"/>
          <a:ext cx="4751723" cy="1598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Que es un manual de usuario</a:t>
          </a:r>
          <a:endParaRPr lang="en-US" sz="1600" kern="1200" dirty="0"/>
        </a:p>
      </dsp:txBody>
      <dsp:txXfrm>
        <a:off x="0" y="2344"/>
        <a:ext cx="4751723" cy="1598875"/>
      </dsp:txXfrm>
    </dsp:sp>
    <dsp:sp modelId="{E60A33A0-D44E-4A6E-B652-0C63D6BB1515}">
      <dsp:nvSpPr>
        <dsp:cNvPr id="0" name=""/>
        <dsp:cNvSpPr/>
      </dsp:nvSpPr>
      <dsp:spPr>
        <a:xfrm>
          <a:off x="0" y="0"/>
          <a:ext cx="47517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F2709-95BD-48CE-B267-D52B5E3057AF}">
      <dsp:nvSpPr>
        <dsp:cNvPr id="0" name=""/>
        <dsp:cNvSpPr/>
      </dsp:nvSpPr>
      <dsp:spPr>
        <a:xfrm>
          <a:off x="0" y="1601219"/>
          <a:ext cx="4747082" cy="319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0" i="0" kern="1200" dirty="0"/>
            <a:t>Un </a:t>
          </a:r>
          <a:r>
            <a:rPr lang="es-ES" sz="1600" b="1" i="0" kern="1200" dirty="0"/>
            <a:t>manual de usuario</a:t>
          </a:r>
          <a:r>
            <a:rPr lang="es-ES" sz="1600" b="0" i="0" kern="1200" dirty="0"/>
            <a:t> es un documento de comunicación técnica que busca brindar asistencia a los sujetos que usan un sistema. Este tipo  brinda las instrucciones necesarias para que un usuario pueda utilizar un determinado producto o servicio. El manual de usuario debe contener información clara y concisa sobre el uso del sistema, incluyendo instrucciones paso a paso, ejemplos, capturas de pantalla y consejos. Además, el manual de usuario debe ser fácil de leer y entender, y debe estar organizado de manera lógica y coherente.</a:t>
          </a:r>
          <a:endParaRPr lang="en-US" sz="1600" kern="1200" dirty="0"/>
        </a:p>
      </dsp:txBody>
      <dsp:txXfrm>
        <a:off x="0" y="1601219"/>
        <a:ext cx="4747082" cy="319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15/11/2023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409C0D2-15DE-4FAC-845B-C48979FFAEB9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213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834999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95219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77066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02419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174317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F9F163-DD03-4353-882E-CE0F9A80F1C3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80129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2FF54C-EA2F-453C-857C-5C9ADB86CB43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1350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37467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E27922-51B6-4B96-9C28-2CD2060AE75A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6234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73613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556C746-EB55-4634-AD93-A9FF2473885C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496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9051F13-F75A-440F-BED7-E2004746A95F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7800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7A2E7D-666A-420B-9042-959E1D47E21D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4985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403F12F-0E67-4CAB-8DFD-26DCD4A99D59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8682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DF7BF2-42BB-439B-88AA-F60334FF1291}" type="datetime1">
              <a:rPr lang="es-ES" noProof="0" smtClean="0"/>
              <a:t>15/11/2023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22988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15/11/2023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6352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849" y="387149"/>
            <a:ext cx="8288032" cy="469122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E2D7CD-6081-46E8-A8C2-AB3F7E376540}"/>
              </a:ext>
            </a:extLst>
          </p:cNvPr>
          <p:cNvSpPr txBox="1"/>
          <p:nvPr/>
        </p:nvSpPr>
        <p:spPr>
          <a:xfrm>
            <a:off x="1168849" y="1660123"/>
            <a:ext cx="82880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Aprendiz: Angely Vanesa Chávez Galindez</a:t>
            </a:r>
          </a:p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Instructor: José ordoney Cuellar</a:t>
            </a:r>
          </a:p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Centro de gestión y desarrollo sostenible sur colombiano</a:t>
            </a:r>
          </a:p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Análisis y desarrollo de software</a:t>
            </a:r>
          </a:p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Pitalito-Huila</a:t>
            </a:r>
          </a:p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9" name="Imagen 8" descr="Imagen que contiene transporte, rueda, frente, pastel&#10;&#10;Descripción generada automáticamente">
            <a:extLst>
              <a:ext uri="{FF2B5EF4-FFF2-40B4-BE49-F238E27FC236}">
                <a16:creationId xmlns:a16="http://schemas.microsoft.com/office/drawing/2014/main" id="{5FA62B1C-F460-45DF-87FA-098782FAFA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69" r="15698" b="78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49" y="1499398"/>
            <a:ext cx="4088190" cy="891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/>
              <a:t>Documentación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3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7F8F22-B3AD-4700-A7E2-3054F9D3B2B1}"/>
              </a:ext>
            </a:extLst>
          </p:cNvPr>
          <p:cNvSpPr txBox="1"/>
          <p:nvPr/>
        </p:nvSpPr>
        <p:spPr>
          <a:xfrm>
            <a:off x="696938" y="2712704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0" i="0" dirty="0">
                <a:solidFill>
                  <a:srgbClr val="111111"/>
                </a:solidFill>
                <a:effectLst/>
                <a:latin typeface="-apple-system"/>
              </a:rPr>
              <a:t> La documentación ayuda a establecer las bases del proyecto y a comunicar los objetivos y requisitos del proyecto a todo el equipo. Además ayuda a organizar y compartir información importante, como los planes de proyecto los recursos y los resultados.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94" y="568960"/>
            <a:ext cx="5483706" cy="1320800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Manual de usuario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389AD0D-0E0C-44EC-B9B5-7E588F438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92659"/>
            <a:ext cx="5844466" cy="43572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ES" sz="1200" b="0" i="0" dirty="0">
              <a:effectLst/>
              <a:latin typeface="-apple-system"/>
            </a:endParaRPr>
          </a:p>
          <a:p>
            <a:pPr marL="0" indent="0">
              <a:lnSpc>
                <a:spcPct val="90000"/>
              </a:lnSpc>
              <a:buNone/>
            </a:pPr>
            <a:endParaRPr lang="es-CO" sz="700" dirty="0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Imagen 11" descr="Imagen de la pantalla de un celular en la mano&#10;&#10;Descripción generada automáticamente con confianza baja">
            <a:extLst>
              <a:ext uri="{FF2B5EF4-FFF2-40B4-BE49-F238E27FC236}">
                <a16:creationId xmlns:a16="http://schemas.microsoft.com/office/drawing/2014/main" id="{29A5D8C4-4A50-43E7-ABE8-8BC0BF17E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75" y="1229360"/>
            <a:ext cx="5934691" cy="4224188"/>
          </a:xfrm>
          <a:prstGeom prst="rect">
            <a:avLst/>
          </a:prstGeom>
        </p:spPr>
      </p:pic>
      <p:graphicFrame>
        <p:nvGraphicFramePr>
          <p:cNvPr id="67" name="CuadroTexto 9">
            <a:extLst>
              <a:ext uri="{FF2B5EF4-FFF2-40B4-BE49-F238E27FC236}">
                <a16:creationId xmlns:a16="http://schemas.microsoft.com/office/drawing/2014/main" id="{591D9327-CF25-DF16-29BE-2F2D7ED68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928155"/>
              </p:ext>
            </p:extLst>
          </p:nvPr>
        </p:nvGraphicFramePr>
        <p:xfrm>
          <a:off x="724285" y="1377300"/>
          <a:ext cx="4751723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A1F6C1A6-CEF2-440E-BDA4-4B526450E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1" r="11607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62DB5C-8DDC-44C4-AA72-7D3B27B1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7840"/>
            <a:ext cx="5418667" cy="132080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Manual de usuario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A2C60-9CF0-432A-9642-612E1F5FA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00791"/>
            <a:ext cx="5418667" cy="38807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s-E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que seria bueno un manual de usuario en el proyecto formativo </a:t>
            </a:r>
            <a:r>
              <a:rPr lang="es-E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machines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Por que seria una gran ayuda para las personas que vallan a interactuar con el sistema donde ahí </a:t>
            </a:r>
            <a:r>
              <a:rPr lang="es-ES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 a describir  el propósito y las funciones del aplicativo donde se hará una guía paso a paso, que incluya capturas de pantalla, ejemplos y consejos. Una descripción de los menús, las opciones, los botones y las ventanas que componen la interfaz del aplicativo, y que indique cómo acceder a ellos y qué acciones se pueden realizar con ellos.</a:t>
            </a:r>
          </a:p>
          <a:p>
            <a:pPr marL="0" indent="0">
              <a:lnSpc>
                <a:spcPct val="90000"/>
              </a:lnSpc>
              <a:buNone/>
            </a:pPr>
            <a:endParaRPr lang="es-CO" sz="15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782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quejo de la reducción de engranajes">
            <a:extLst>
              <a:ext uri="{FF2B5EF4-FFF2-40B4-BE49-F238E27FC236}">
                <a16:creationId xmlns:a16="http://schemas.microsoft.com/office/drawing/2014/main" id="{DA4B5EB4-49B9-4009-AF90-AD9B58E20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0" r="2010" b="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C6E0F8-81D1-4E63-A354-2EBD08BC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51" y="683551"/>
            <a:ext cx="3851123" cy="1320800"/>
          </a:xfrm>
        </p:spPr>
        <p:txBody>
          <a:bodyPr>
            <a:normAutofit/>
          </a:bodyPr>
          <a:lstStyle/>
          <a:p>
            <a:r>
              <a:rPr lang="es-ES" dirty="0"/>
              <a:t>Manual técnico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E4E49-387D-4F34-B900-A274F34C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294161" cy="38807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s-ES" dirty="0"/>
              <a:t> un manual técnico de un aplicativo debe incluir información sobre la arquitectura, diseño, organización y estructura del sistema o solución. También debe documentar claramente el procedimiento de instalación y montaje del aplicativo, detallar la especificación de los requerimientos de software necesarios para la instalación de la aplicación, describir las herramientas utilizadas para el diseño y desarrollo del aplicativo web</a:t>
            </a:r>
            <a:endParaRPr lang="es-CO" dirty="0"/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7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FB9DD323-A6CD-43BC-8F47-004F4535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4" r="42858" b="909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8" name="Título 1">
            <a:extLst>
              <a:ext uri="{FF2B5EF4-FFF2-40B4-BE49-F238E27FC236}">
                <a16:creationId xmlns:a16="http://schemas.microsoft.com/office/drawing/2014/main" id="{D5726FCA-2B84-43F3-99C4-61131FC0A9D1}"/>
              </a:ext>
            </a:extLst>
          </p:cNvPr>
          <p:cNvSpPr txBox="1">
            <a:spLocks/>
          </p:cNvSpPr>
          <p:nvPr/>
        </p:nvSpPr>
        <p:spPr>
          <a:xfrm>
            <a:off x="5200845" y="692457"/>
            <a:ext cx="6892011" cy="19142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Arquitectura</a:t>
            </a:r>
            <a:r>
              <a:rPr lang="en-US" dirty="0">
                <a:solidFill>
                  <a:schemeClr val="tx1"/>
                </a:solidFill>
              </a:rPr>
              <a:t> de software</a:t>
            </a:r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33949377-9FCA-4401-91F7-DE461A6A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8342" y="3331742"/>
            <a:ext cx="5877018" cy="22523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 fontAlgn="t"/>
            <a:r>
              <a:rPr lang="en-US" b="0" i="0" dirty="0">
                <a:solidFill>
                  <a:schemeClr val="tx1"/>
                </a:solidFill>
                <a:effectLst/>
              </a:rPr>
              <a:t>Se debe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tener</a:t>
            </a:r>
            <a:r>
              <a:rPr lang="en-US" b="0" i="0" dirty="0">
                <a:solidFill>
                  <a:schemeClr val="tx1"/>
                </a:solidFill>
                <a:effectLst/>
              </a:rPr>
              <a:t> una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documentación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sobre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cómo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está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desarrollado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el</a:t>
            </a:r>
            <a:r>
              <a:rPr lang="en-US" b="0" i="0" dirty="0">
                <a:solidFill>
                  <a:schemeClr val="tx1"/>
                </a:solidFill>
                <a:effectLst/>
              </a:rPr>
              <a:t> software y sus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principales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líneas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de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diseño</a:t>
            </a:r>
            <a:r>
              <a:rPr lang="en-US" b="0" i="0" dirty="0">
                <a:solidFill>
                  <a:schemeClr val="tx1"/>
                </a:solidFill>
                <a:effectLst/>
              </a:rPr>
              <a:t> y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arquitectura</a:t>
            </a:r>
            <a:r>
              <a:rPr lang="en-US" b="0" i="0" dirty="0">
                <a:solidFill>
                  <a:schemeClr val="tx1"/>
                </a:solidFill>
                <a:effectLst/>
              </a:rPr>
              <a:t>.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Generalmente</a:t>
            </a:r>
            <a:r>
              <a:rPr lang="en-US" b="0" i="0" dirty="0">
                <a:solidFill>
                  <a:schemeClr val="tx1"/>
                </a:solidFill>
                <a:effectLst/>
              </a:rPr>
              <a:t> con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diagramas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UML , DIA que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permitan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entender</a:t>
            </a:r>
            <a:r>
              <a:rPr lang="en-US" b="0" i="0" dirty="0">
                <a:solidFill>
                  <a:schemeClr val="tx1"/>
                </a:solidFill>
                <a:effectLst/>
              </a:rPr>
              <a:t> de una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manera</a:t>
            </a:r>
            <a:r>
              <a:rPr lang="en-US" b="0" i="0" dirty="0">
                <a:solidFill>
                  <a:schemeClr val="tx1"/>
                </a:solidFill>
                <a:effectLst/>
              </a:rPr>
              <a:t> visual las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diferentes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piezas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del </a:t>
            </a:r>
            <a:r>
              <a:rPr lang="en-US" b="0" i="0" dirty="0" err="1">
                <a:solidFill>
                  <a:schemeClr val="tx1"/>
                </a:solidFill>
                <a:effectLst/>
              </a:rPr>
              <a:t>aplicativo</a:t>
            </a:r>
            <a:r>
              <a:rPr lang="en-US" b="0" i="0" dirty="0"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53431A83-4126-48BC-93E8-88D8729FA7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12932" b="1888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A2A172-CF5D-427B-8AE4-EADCB90F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00" y="1678665"/>
            <a:ext cx="456980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6E0AA70-0299-4C7E-9375-BC6AFF475C23}"/>
              </a:ext>
            </a:extLst>
          </p:cNvPr>
          <p:cNvSpPr txBox="1">
            <a:spLocks/>
          </p:cNvSpPr>
          <p:nvPr/>
        </p:nvSpPr>
        <p:spPr>
          <a:xfrm>
            <a:off x="5021742" y="2584514"/>
            <a:ext cx="4573037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Gracias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9291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392</Words>
  <Application>Microsoft Office PowerPoint</Application>
  <PresentationFormat>Panorámica</PresentationFormat>
  <Paragraphs>37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Trebuchet MS</vt:lpstr>
      <vt:lpstr>Wingdings 3</vt:lpstr>
      <vt:lpstr>Faceta</vt:lpstr>
      <vt:lpstr>Presentación de PowerPoint</vt:lpstr>
      <vt:lpstr>Documentación </vt:lpstr>
      <vt:lpstr>Manual de usuario</vt:lpstr>
      <vt:lpstr>Manual de usuario</vt:lpstr>
      <vt:lpstr>Manual técnico</vt:lpstr>
      <vt:lpstr>Presentación de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Angely Vanesa Chavez Galindez</dc:creator>
  <cp:lastModifiedBy>Angely Vanesa Chavez Galindez</cp:lastModifiedBy>
  <cp:revision>2</cp:revision>
  <dcterms:created xsi:type="dcterms:W3CDTF">2023-11-08T12:25:19Z</dcterms:created>
  <dcterms:modified xsi:type="dcterms:W3CDTF">2023-11-15T14:53:10Z</dcterms:modified>
</cp:coreProperties>
</file>