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538" r:id="rId2"/>
    <p:sldId id="535" r:id="rId3"/>
    <p:sldId id="536" r:id="rId4"/>
    <p:sldId id="558" r:id="rId5"/>
    <p:sldId id="559" r:id="rId6"/>
    <p:sldId id="560" r:id="rId7"/>
    <p:sldId id="532" r:id="rId8"/>
    <p:sldId id="561" r:id="rId9"/>
    <p:sldId id="546" r:id="rId10"/>
    <p:sldId id="544" r:id="rId11"/>
    <p:sldId id="553" r:id="rId12"/>
    <p:sldId id="545" r:id="rId13"/>
    <p:sldId id="554" r:id="rId14"/>
    <p:sldId id="549" r:id="rId15"/>
    <p:sldId id="555" r:id="rId16"/>
    <p:sldId id="550" r:id="rId17"/>
    <p:sldId id="552" r:id="rId18"/>
    <p:sldId id="556" r:id="rId19"/>
    <p:sldId id="531" r:id="rId2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C"/>
    <a:srgbClr val="38AA00"/>
    <a:srgbClr val="343433"/>
    <a:srgbClr val="FF6C00"/>
    <a:srgbClr val="766363"/>
    <a:srgbClr val="FFF5EA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960"/>
    <p:restoredTop sz="97242"/>
  </p:normalViewPr>
  <p:slideViewPr>
    <p:cSldViewPr snapToGrid="0">
      <p:cViewPr varScale="1">
        <p:scale>
          <a:sx n="72" d="100"/>
          <a:sy n="72" d="100"/>
        </p:scale>
        <p:origin x="1050" y="66"/>
      </p:cViewPr>
      <p:guideLst>
        <p:guide orient="horz" pos="595"/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6/03/2024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6/03/2024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6/03/2024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6/03/2024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6/03/2024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6/03/2024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6/03/2024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6/03/2024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6/03/2024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6/03/2024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6/03/2024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6/03/2024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6/03/2024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6/03/2024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6/03/2024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15D167A-EE62-EA02-E6F4-53710691F485}"/>
              </a:ext>
            </a:extLst>
          </p:cNvPr>
          <p:cNvSpPr txBox="1"/>
          <p:nvPr/>
        </p:nvSpPr>
        <p:spPr>
          <a:xfrm>
            <a:off x="995422" y="2551837"/>
            <a:ext cx="10282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Análisis Y Desarrollo De Software</a:t>
            </a:r>
            <a:endParaRPr kumimoji="0" lang="es-ES" sz="5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Work Sans Bold Roman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972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BOLD ROMAN" pitchFamily="2" charset="77"/>
              </a:rPr>
              <a:t>Entregable 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6990B96-AE03-4156-B3C8-1660E50F0CFB}"/>
              </a:ext>
            </a:extLst>
          </p:cNvPr>
          <p:cNvSpPr txBox="1"/>
          <p:nvPr/>
        </p:nvSpPr>
        <p:spPr>
          <a:xfrm>
            <a:off x="456236" y="2422315"/>
            <a:ext cx="109306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400" b="0" i="0" dirty="0">
                <a:solidFill>
                  <a:srgbClr val="0D0D0D"/>
                </a:solidFill>
                <a:effectLst/>
                <a:latin typeface="Söhne"/>
              </a:rPr>
              <a:t>Hemos diseñado y construido una interfaz de usuario intuitiva y fácil de usar, mejorando significativamente la experiencia del usuario durante la gestión del inventario. Este logro asegura una adopción eficiente y efectiva del sistema.</a:t>
            </a:r>
            <a:endParaRPr lang="es-CO" sz="1400" dirty="0">
              <a:latin typeface="Work Sans Light Roman" pitchFamily="2" charset="77"/>
            </a:endParaRPr>
          </a:p>
          <a:p>
            <a:r>
              <a:rPr lang="es-CO" sz="1400" dirty="0">
                <a:latin typeface="Work Sans Light Roman" pitchFamily="2" charset="77"/>
              </a:rPr>
              <a:t> </a:t>
            </a:r>
          </a:p>
          <a:p>
            <a:pPr marL="342900" indent="-342900" algn="just">
              <a:buClr>
                <a:srgbClr val="38AA00"/>
              </a:buClr>
              <a:buFont typeface="+mj-lt"/>
              <a:buAutoNum type="arabicPeriod"/>
            </a:pPr>
            <a:r>
              <a:rPr lang="es-ES" sz="1400" b="1" dirty="0">
                <a:solidFill>
                  <a:srgbClr val="0D0D0D"/>
                </a:solidFill>
                <a:latin typeface="Söhne"/>
              </a:rPr>
              <a:t>I</a:t>
            </a:r>
            <a:r>
              <a:rPr lang="es-ES" sz="1400" b="1" i="0" dirty="0">
                <a:solidFill>
                  <a:srgbClr val="0D0D0D"/>
                </a:solidFill>
                <a:effectLst/>
                <a:latin typeface="Söhne"/>
              </a:rPr>
              <a:t>ntuitiva:</a:t>
            </a:r>
            <a:r>
              <a:rPr lang="es-ES" sz="1400" b="0" i="0" dirty="0">
                <a:solidFill>
                  <a:srgbClr val="0D0D0D"/>
                </a:solidFill>
                <a:effectLst/>
                <a:latin typeface="Söhne"/>
              </a:rPr>
              <a:t> es aquella que se diseñó de manera que los usuarios puedan comprender fácilmente cómo interactuar con el sistema sin necesidad de instrucciones complicadas. </a:t>
            </a:r>
          </a:p>
          <a:p>
            <a:pPr marL="342900" indent="-342900" algn="just">
              <a:buClr>
                <a:srgbClr val="38AA00"/>
              </a:buClr>
              <a:buFont typeface="+mj-lt"/>
              <a:buAutoNum type="arabicPeriod"/>
            </a:pPr>
            <a:endParaRPr lang="es-ES" sz="1400" dirty="0">
              <a:solidFill>
                <a:srgbClr val="0D0D0D"/>
              </a:solidFill>
              <a:latin typeface="Söhne"/>
            </a:endParaRPr>
          </a:p>
          <a:p>
            <a:pPr marL="342900" indent="-342900" algn="just">
              <a:buClr>
                <a:srgbClr val="38AA00"/>
              </a:buClr>
              <a:buFont typeface="+mj-lt"/>
              <a:buAutoNum type="arabicPeriod"/>
            </a:pPr>
            <a:r>
              <a:rPr lang="es-ES" sz="1400" b="1" i="0" dirty="0">
                <a:solidFill>
                  <a:srgbClr val="0D0D0D"/>
                </a:solidFill>
                <a:effectLst/>
                <a:latin typeface="Söhne"/>
              </a:rPr>
              <a:t>Amigable:</a:t>
            </a:r>
            <a:r>
              <a:rPr lang="es-ES" sz="1400" b="0" i="0" dirty="0">
                <a:solidFill>
                  <a:srgbClr val="0D0D0D"/>
                </a:solidFill>
                <a:effectLst/>
                <a:latin typeface="Söhne"/>
              </a:rPr>
              <a:t> Una interfaz amigable se refiere a un diseño que promueve una experiencia positiva para el usuario. Esto implica no solo la facilidad de uso, sino también la inclusión de elementos visuales atractivos, mensajes claros, y una respuesta receptiva a las acciones del usuario</a:t>
            </a:r>
            <a:endParaRPr lang="es-CO" sz="1400" dirty="0">
              <a:latin typeface="Work Sans Light Roman" pitchFamily="2" charset="77"/>
            </a:endParaRPr>
          </a:p>
          <a:p>
            <a:endParaRPr lang="es-CO" sz="1600" dirty="0">
              <a:latin typeface="Work Sans Light Roman" pitchFamily="2" charset="77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223FCCB-8F25-4DEE-8357-842384A98F55}"/>
              </a:ext>
            </a:extLst>
          </p:cNvPr>
          <p:cNvSpPr txBox="1">
            <a:spLocks/>
          </p:cNvSpPr>
          <p:nvPr/>
        </p:nvSpPr>
        <p:spPr>
          <a:xfrm>
            <a:off x="456236" y="1566190"/>
            <a:ext cx="2681150" cy="741563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</a:rPr>
              <a:t>Resultado: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AD9A5D1-149A-453B-9D34-B5C26309B326}"/>
              </a:ext>
            </a:extLst>
          </p:cNvPr>
          <p:cNvSpPr txBox="1"/>
          <p:nvPr/>
        </p:nvSpPr>
        <p:spPr>
          <a:xfrm>
            <a:off x="9394371" y="5677162"/>
            <a:ext cx="2485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Work Sans Light Roman" pitchFamily="2" charset="77"/>
              </a:rPr>
              <a:t>Relacionar aquí, en un espacio pequeño las competencias que aportaron en la construcción del resultado</a:t>
            </a:r>
            <a:r>
              <a:rPr lang="es-ES" sz="1400" dirty="0">
                <a:latin typeface="Work Sans Light Roman" pitchFamily="2" charset="77"/>
              </a:rPr>
              <a:t>.</a:t>
            </a:r>
            <a:endParaRPr lang="es-CO" sz="1400" dirty="0">
              <a:latin typeface="Work Sans Light Roman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88899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E75F1-F343-8856-BC69-4BB6B82BF3E4}"/>
              </a:ext>
            </a:extLst>
          </p:cNvPr>
          <p:cNvSpPr txBox="1">
            <a:spLocks/>
          </p:cNvSpPr>
          <p:nvPr/>
        </p:nvSpPr>
        <p:spPr>
          <a:xfrm>
            <a:off x="621109" y="547320"/>
            <a:ext cx="6420821" cy="741563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" sz="3600" b="1" i="0" dirty="0" err="1">
                <a:solidFill>
                  <a:srgbClr val="4D4D4C"/>
                </a:solidFill>
                <a:effectLst/>
                <a:latin typeface="Söhne"/>
              </a:rPr>
              <a:t>Seguridady</a:t>
            </a:r>
            <a:r>
              <a:rPr lang="es-ES" sz="3600" b="1" i="0" dirty="0">
                <a:solidFill>
                  <a:srgbClr val="4D4D4C"/>
                </a:solidFill>
                <a:effectLst/>
                <a:latin typeface="Söhne"/>
              </a:rPr>
              <a:t> Eficiencia Operativa</a:t>
            </a:r>
            <a:endParaRPr lang="es-ES" sz="3600" b="0" i="0" dirty="0">
              <a:solidFill>
                <a:srgbClr val="4D4D4C"/>
              </a:solidFill>
              <a:effectLst/>
              <a:latin typeface="Söhne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BA610AF-5399-4BD5-8EE8-22A31A6DE023}"/>
              </a:ext>
            </a:extLst>
          </p:cNvPr>
          <p:cNvSpPr txBox="1"/>
          <p:nvPr/>
        </p:nvSpPr>
        <p:spPr>
          <a:xfrm>
            <a:off x="621109" y="1536394"/>
            <a:ext cx="5518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 </a:t>
            </a: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976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BOLD ROMAN" pitchFamily="2" charset="77"/>
              </a:rPr>
              <a:t>Entregable 3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6990B96-AE03-4156-B3C8-1660E50F0CFB}"/>
              </a:ext>
            </a:extLst>
          </p:cNvPr>
          <p:cNvSpPr txBox="1"/>
          <p:nvPr/>
        </p:nvSpPr>
        <p:spPr>
          <a:xfrm>
            <a:off x="456236" y="2422315"/>
            <a:ext cx="551843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200" b="0" i="0" dirty="0">
                <a:solidFill>
                  <a:srgbClr val="0D0D0D"/>
                </a:solidFill>
                <a:effectLst/>
                <a:latin typeface="Söhne"/>
              </a:rPr>
              <a:t>Implementamos medidas de seguridad avanzadas para proteger la confidencialidad de la información del inventario. Además, optimizamos el rendimiento del software para garantizar respuestas rápidas y eficientes, mejorando así la seguridad y eficiencia operativa del sistema.</a:t>
            </a:r>
          </a:p>
          <a:p>
            <a:endParaRPr lang="es-CO" sz="1200" dirty="0">
              <a:latin typeface="Work Sans Light Roman" pitchFamily="2" charset="77"/>
            </a:endParaRPr>
          </a:p>
          <a:p>
            <a:pPr algn="l"/>
            <a:r>
              <a:rPr lang="es-ES" sz="1200" b="1" i="0" dirty="0">
                <a:solidFill>
                  <a:srgbClr val="0D0D0D"/>
                </a:solidFill>
                <a:effectLst/>
                <a:latin typeface="Söhne"/>
              </a:rPr>
              <a:t>Seguridad y Cumplimiento Normativo</a:t>
            </a:r>
            <a:endParaRPr lang="es-ES" sz="12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s-ES" sz="1200" b="0" i="0" dirty="0">
                <a:solidFill>
                  <a:srgbClr val="0D0D0D"/>
                </a:solidFill>
                <a:effectLst/>
                <a:latin typeface="Söhne"/>
              </a:rPr>
              <a:t>Establecimos medidas de seguridad avanzadas para salvaguardar la integridad y confidencialidad de los datos del inventario. Además, cumplimos con normativas y regulaciones pertinentes, garantizando un manejo seguro y legal de la información.</a:t>
            </a:r>
          </a:p>
          <a:p>
            <a:endParaRPr lang="es-CO" sz="1600" dirty="0">
              <a:latin typeface="Work Sans Light Roman" pitchFamily="2" charset="77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223FCCB-8F25-4DEE-8357-842384A98F55}"/>
              </a:ext>
            </a:extLst>
          </p:cNvPr>
          <p:cNvSpPr txBox="1">
            <a:spLocks/>
          </p:cNvSpPr>
          <p:nvPr/>
        </p:nvSpPr>
        <p:spPr>
          <a:xfrm>
            <a:off x="456236" y="1566190"/>
            <a:ext cx="2681150" cy="741563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</a:rPr>
              <a:t>Resultado: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9949D56-2964-43A6-873B-40295F8D4230}"/>
              </a:ext>
            </a:extLst>
          </p:cNvPr>
          <p:cNvSpPr txBox="1"/>
          <p:nvPr/>
        </p:nvSpPr>
        <p:spPr>
          <a:xfrm>
            <a:off x="9394371" y="5677162"/>
            <a:ext cx="2485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Work Sans Light Roman" pitchFamily="2" charset="77"/>
              </a:rPr>
              <a:t>Relacionar aquí, en un espacio pequeño las competencias que aportaron en la construcción del resultado</a:t>
            </a:r>
            <a:r>
              <a:rPr lang="es-ES" sz="1400" dirty="0">
                <a:latin typeface="Work Sans Light Roman" pitchFamily="2" charset="77"/>
              </a:rPr>
              <a:t>.</a:t>
            </a:r>
            <a:endParaRPr lang="es-CO" sz="1400" dirty="0">
              <a:latin typeface="Work Sans Light Roman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51676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E75F1-F343-8856-BC69-4BB6B82BF3E4}"/>
              </a:ext>
            </a:extLst>
          </p:cNvPr>
          <p:cNvSpPr txBox="1">
            <a:spLocks/>
          </p:cNvSpPr>
          <p:nvPr/>
        </p:nvSpPr>
        <p:spPr>
          <a:xfrm>
            <a:off x="621110" y="547320"/>
            <a:ext cx="2470434" cy="741563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</a:rPr>
              <a:t>Subtítulo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BA610AF-5399-4BD5-8EE8-22A31A6DE023}"/>
              </a:ext>
            </a:extLst>
          </p:cNvPr>
          <p:cNvSpPr txBox="1"/>
          <p:nvPr/>
        </p:nvSpPr>
        <p:spPr>
          <a:xfrm>
            <a:off x="621109" y="1536394"/>
            <a:ext cx="5518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 </a:t>
            </a: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4757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BOLD ROMAN" pitchFamily="2" charset="77"/>
              </a:rPr>
              <a:t>Entregable 3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6990B96-AE03-4156-B3C8-1660E50F0CFB}"/>
              </a:ext>
            </a:extLst>
          </p:cNvPr>
          <p:cNvSpPr txBox="1"/>
          <p:nvPr/>
        </p:nvSpPr>
        <p:spPr>
          <a:xfrm>
            <a:off x="456236" y="2422315"/>
            <a:ext cx="55184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600" b="1" i="0" dirty="0">
                <a:solidFill>
                  <a:srgbClr val="0D0D0D"/>
                </a:solidFill>
                <a:effectLst/>
                <a:latin typeface="Söhne"/>
              </a:rPr>
              <a:t>Optimización del Rendimiento</a:t>
            </a:r>
            <a:endParaRPr lang="es-ES" sz="16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s-ES" sz="1600" b="0" i="0" dirty="0">
                <a:solidFill>
                  <a:srgbClr val="0D0D0D"/>
                </a:solidFill>
                <a:effectLst/>
                <a:latin typeface="Söhne"/>
              </a:rPr>
              <a:t>Optimizamos el rendimiento del software para garantizar respuestas rápidas y eficientes, incluso con grandes volúmenes de datos. Esta característica es crucial para mantener la agilidad del sistema y proporcionar una experiencia del usuario sin problemas, mejorando la productividad y la confiabilidad del inventario de máquinas del SENA. La importancia radica en la capacidad para manejar eficientemente las demandas operativas, ofreciendo una plataforma ágil y robusta para la gestión efectiva de las máquinas.</a:t>
            </a:r>
          </a:p>
          <a:p>
            <a:r>
              <a:rPr lang="es-CO" sz="1600" dirty="0">
                <a:latin typeface="Work Sans Light Roman" pitchFamily="2" charset="77"/>
              </a:rPr>
              <a:t> 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.	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.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223FCCB-8F25-4DEE-8357-842384A98F55}"/>
              </a:ext>
            </a:extLst>
          </p:cNvPr>
          <p:cNvSpPr txBox="1">
            <a:spLocks/>
          </p:cNvSpPr>
          <p:nvPr/>
        </p:nvSpPr>
        <p:spPr>
          <a:xfrm>
            <a:off x="456236" y="1566190"/>
            <a:ext cx="2681150" cy="741563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</a:rPr>
              <a:t>Resultado: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20951A-28E5-4464-A2BC-352FB9FB3A93}"/>
              </a:ext>
            </a:extLst>
          </p:cNvPr>
          <p:cNvSpPr txBox="1"/>
          <p:nvPr/>
        </p:nvSpPr>
        <p:spPr>
          <a:xfrm>
            <a:off x="9394371" y="5677162"/>
            <a:ext cx="2485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Work Sans Light Roman" pitchFamily="2" charset="77"/>
              </a:rPr>
              <a:t>Relacionar aquí, en un espacio pequeño las competencias que aportaron en la construcción del resultado</a:t>
            </a:r>
            <a:r>
              <a:rPr lang="es-ES" sz="1400" dirty="0">
                <a:latin typeface="Work Sans Light Roman" pitchFamily="2" charset="77"/>
              </a:rPr>
              <a:t>.</a:t>
            </a:r>
            <a:endParaRPr lang="es-CO" sz="1400" dirty="0">
              <a:latin typeface="Work Sans Light Roman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52575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E75F1-F343-8856-BC69-4BB6B82BF3E4}"/>
              </a:ext>
            </a:extLst>
          </p:cNvPr>
          <p:cNvSpPr txBox="1">
            <a:spLocks/>
          </p:cNvSpPr>
          <p:nvPr/>
        </p:nvSpPr>
        <p:spPr>
          <a:xfrm>
            <a:off x="621110" y="547320"/>
            <a:ext cx="2470434" cy="741563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</a:rPr>
              <a:t>Subtítulo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BA610AF-5399-4BD5-8EE8-22A31A6DE023}"/>
              </a:ext>
            </a:extLst>
          </p:cNvPr>
          <p:cNvSpPr txBox="1"/>
          <p:nvPr/>
        </p:nvSpPr>
        <p:spPr>
          <a:xfrm>
            <a:off x="621109" y="1536394"/>
            <a:ext cx="5518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 </a:t>
            </a: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6540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BOLD ROMAN" pitchFamily="2" charset="77"/>
              </a:rPr>
              <a:t>Perfil laboral de salida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6990B96-AE03-4156-B3C8-1660E50F0CFB}"/>
              </a:ext>
            </a:extLst>
          </p:cNvPr>
          <p:cNvSpPr txBox="1"/>
          <p:nvPr/>
        </p:nvSpPr>
        <p:spPr>
          <a:xfrm>
            <a:off x="456236" y="1859340"/>
            <a:ext cx="651062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Work Sans Light Roman" pitchFamily="2" charset="77"/>
              </a:rPr>
              <a:t>Enumerar los conocimientos que el aprendiz alcanzó durante el desarrollo del proyecto formativo para el desempeño laboral. </a:t>
            </a:r>
            <a:endParaRPr lang="es-CO" sz="1200" dirty="0">
              <a:latin typeface="Work Sans Light Roman" pitchFamily="2" charset="77"/>
            </a:endParaRPr>
          </a:p>
          <a:p>
            <a:pPr marL="228600" indent="-228600" algn="l">
              <a:buClr>
                <a:srgbClr val="38AA00"/>
              </a:buClr>
              <a:buFont typeface="+mj-lt"/>
              <a:buAutoNum type="arabicPeriod"/>
            </a:pPr>
            <a:endParaRPr lang="es-ES" sz="12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28600" indent="-228600">
              <a:buClr>
                <a:srgbClr val="38AA00"/>
              </a:buClr>
              <a:buFont typeface="+mj-lt"/>
              <a:buAutoNum type="arabicPeriod"/>
            </a:pPr>
            <a:r>
              <a:rPr lang="es-ES" sz="1200" b="1" i="0" dirty="0">
                <a:solidFill>
                  <a:srgbClr val="0D0D0D"/>
                </a:solidFill>
                <a:effectLst/>
                <a:latin typeface="Söhne"/>
              </a:rPr>
              <a:t>Diseño de Documentación Técnica: </a:t>
            </a:r>
            <a:r>
              <a:rPr lang="es-ES" sz="1200" b="0" i="0" dirty="0">
                <a:solidFill>
                  <a:srgbClr val="0D0D0D"/>
                </a:solidFill>
                <a:effectLst/>
                <a:latin typeface="Söhne"/>
              </a:rPr>
              <a:t>Habilidad para crear documentación técnica completa, incluyendo manuales de usuario, manuales técnicos y diagramas de flujo, facilitando la comprensión y el mantenimiento del software.</a:t>
            </a:r>
          </a:p>
          <a:p>
            <a:pPr marL="228600" indent="-228600">
              <a:buClr>
                <a:srgbClr val="38AA00"/>
              </a:buClr>
              <a:buFont typeface="+mj-lt"/>
              <a:buAutoNum type="arabicPeriod"/>
            </a:pPr>
            <a:endParaRPr lang="es-ES" sz="1200" dirty="0">
              <a:solidFill>
                <a:srgbClr val="0D0D0D"/>
              </a:solidFill>
              <a:latin typeface="Söhne"/>
            </a:endParaRPr>
          </a:p>
          <a:p>
            <a:pPr marL="228600" indent="-228600" algn="l">
              <a:buClr>
                <a:srgbClr val="38AA00"/>
              </a:buClr>
              <a:buFont typeface="+mj-lt"/>
              <a:buAutoNum type="arabicPeriod"/>
            </a:pPr>
            <a:r>
              <a:rPr lang="es-ES" sz="1200" b="1" i="0" dirty="0">
                <a:solidFill>
                  <a:srgbClr val="0D0D0D"/>
                </a:solidFill>
                <a:effectLst/>
                <a:latin typeface="Söhne"/>
              </a:rPr>
              <a:t>Gestión Eficiente del Inventario: </a:t>
            </a:r>
            <a:r>
              <a:rPr lang="es-ES" sz="1200" b="0" i="0" dirty="0">
                <a:solidFill>
                  <a:srgbClr val="0D0D0D"/>
                </a:solidFill>
                <a:effectLst/>
                <a:latin typeface="Söhne"/>
              </a:rPr>
              <a:t>Conocimientos específicos en la gestión eficiente de inventarios, incluyendo técnicas de registro, actualización, eliminación y listado de información de máquinas.</a:t>
            </a:r>
          </a:p>
          <a:p>
            <a:pPr marL="228600" indent="-228600" algn="l">
              <a:buClr>
                <a:srgbClr val="38AA00"/>
              </a:buClr>
              <a:buFont typeface="+mj-lt"/>
              <a:buAutoNum type="arabicPeriod"/>
            </a:pPr>
            <a:endParaRPr lang="es-ES" sz="1200" dirty="0">
              <a:solidFill>
                <a:srgbClr val="0D0D0D"/>
              </a:solidFill>
              <a:latin typeface="Söhne"/>
            </a:endParaRPr>
          </a:p>
          <a:p>
            <a:pPr marL="228600" indent="-228600" algn="l">
              <a:buClr>
                <a:srgbClr val="38AA00"/>
              </a:buClr>
              <a:buFont typeface="+mj-lt"/>
              <a:buAutoNum type="arabicPeriod"/>
            </a:pPr>
            <a:r>
              <a:rPr lang="es-ES" sz="1200" b="1" i="0" dirty="0">
                <a:solidFill>
                  <a:srgbClr val="0D0D0D"/>
                </a:solidFill>
                <a:effectLst/>
                <a:latin typeface="Söhne"/>
              </a:rPr>
              <a:t>Desarrollo de Interfaz Segura:</a:t>
            </a:r>
            <a:r>
              <a:rPr lang="es-ES" sz="12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s-ES" sz="1200" b="0" i="0" dirty="0">
                <a:solidFill>
                  <a:srgbClr val="0D0D0D"/>
                </a:solidFill>
                <a:effectLst/>
                <a:latin typeface="Söhne"/>
              </a:rPr>
              <a:t>Competencias en la implementación de medidas de seguridad en la interfaz de usuario para proteger el acceso no autorizado y salvaguardar la información confidencial.</a:t>
            </a:r>
          </a:p>
          <a:p>
            <a:pPr marL="228600" indent="-228600" algn="l">
              <a:buClr>
                <a:srgbClr val="38AA00"/>
              </a:buClr>
              <a:buFont typeface="+mj-lt"/>
              <a:buAutoNum type="arabicPeriod"/>
            </a:pPr>
            <a:endParaRPr lang="es-ES" sz="12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28600" indent="-228600" algn="l">
              <a:buClr>
                <a:srgbClr val="38AA00"/>
              </a:buClr>
              <a:buFont typeface="+mj-lt"/>
              <a:buAutoNum type="arabicPeriod"/>
            </a:pPr>
            <a:r>
              <a:rPr lang="es-ES" sz="1200" b="1" i="0" dirty="0">
                <a:solidFill>
                  <a:srgbClr val="0D0D0D"/>
                </a:solidFill>
                <a:effectLst/>
                <a:latin typeface="Söhne"/>
              </a:rPr>
              <a:t>Colaboración y Comunicación Efectiva: </a:t>
            </a:r>
            <a:r>
              <a:rPr lang="es-ES" sz="1200" b="0" i="0" dirty="0">
                <a:solidFill>
                  <a:srgbClr val="0D0D0D"/>
                </a:solidFill>
                <a:effectLst/>
                <a:latin typeface="Söhne"/>
              </a:rPr>
              <a:t>Habilidades desarrolladas para trabajar de manera colaborativa en equipos, junto con una comunicación efectiva con colegas y clientes, mejorando la dinámica laboral.</a:t>
            </a:r>
          </a:p>
          <a:p>
            <a:pPr marL="228600" indent="-228600" algn="l">
              <a:buClr>
                <a:srgbClr val="38AA00"/>
              </a:buClr>
              <a:buFont typeface="+mj-lt"/>
              <a:buAutoNum type="arabicPeriod"/>
            </a:pPr>
            <a:endParaRPr lang="es-ES" sz="12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28600" indent="-228600" algn="l">
              <a:buClr>
                <a:srgbClr val="38AA00"/>
              </a:buClr>
              <a:buFont typeface="+mj-lt"/>
              <a:buAutoNum type="arabicPeriod"/>
            </a:pPr>
            <a:r>
              <a:rPr lang="es-ES" sz="1200" b="1" i="0" dirty="0">
                <a:solidFill>
                  <a:srgbClr val="0D0D0D"/>
                </a:solidFill>
                <a:effectLst/>
                <a:latin typeface="Söhne"/>
              </a:rPr>
              <a:t>Resolución de Problemas:</a:t>
            </a:r>
            <a:r>
              <a:rPr lang="es-ES" sz="12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s-ES" sz="1200" b="0" i="0" dirty="0">
                <a:solidFill>
                  <a:srgbClr val="0D0D0D"/>
                </a:solidFill>
                <a:effectLst/>
                <a:latin typeface="Söhne"/>
              </a:rPr>
              <a:t>Capacidad para identificar y resolver problemas de manera efectiva, abordando desafíos tanto a nivel de software como en el contexto de la gestión de inventarios.</a:t>
            </a:r>
          </a:p>
          <a:p>
            <a:pPr marL="228600" indent="-228600" algn="l">
              <a:buClr>
                <a:srgbClr val="38AA00"/>
              </a:buClr>
              <a:buFont typeface="+mj-lt"/>
              <a:buAutoNum type="arabicPeriod"/>
            </a:pPr>
            <a:endParaRPr lang="es-ES" sz="12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28600" indent="-228600" algn="l">
              <a:buClr>
                <a:srgbClr val="38AA00"/>
              </a:buClr>
              <a:buFont typeface="+mj-lt"/>
              <a:buAutoNum type="arabicPeriod"/>
            </a:pPr>
            <a:r>
              <a:rPr lang="es-ES" sz="1200" b="1" i="0" dirty="0">
                <a:effectLst/>
                <a:latin typeface="Söhne"/>
              </a:rPr>
              <a:t>Adaptabilidad y Aprendizaje Continuo:</a:t>
            </a:r>
            <a:r>
              <a:rPr lang="es-ES" sz="1200" dirty="0">
                <a:latin typeface="Söhne"/>
              </a:rPr>
              <a:t> </a:t>
            </a:r>
            <a:r>
              <a:rPr lang="es-ES" sz="1200" b="0" i="0" dirty="0">
                <a:effectLst/>
                <a:latin typeface="Söhne"/>
              </a:rPr>
              <a:t>Actitud proactiva hacia la adaptabilidad y disposición para el aprendizaje continuo, garantizando la capacidad de mantenerse actualizado en un entorno laboral dinámico y tecnológicamente cambiante.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endParaRPr lang="es-ES" sz="12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039992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7065793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BOLD ROMAN" pitchFamily="2" charset="77"/>
              </a:rPr>
              <a:t>Logros del programa de formación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6990B96-AE03-4156-B3C8-1660E50F0CFB}"/>
              </a:ext>
            </a:extLst>
          </p:cNvPr>
          <p:cNvSpPr txBox="1"/>
          <p:nvPr/>
        </p:nvSpPr>
        <p:spPr>
          <a:xfrm>
            <a:off x="619522" y="2044397"/>
            <a:ext cx="83829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>
                <a:latin typeface="Work Sans Light Roman" pitchFamily="2" charset="77"/>
              </a:rPr>
              <a:t>Relacionar otras actividades que se desarrollaron en la ejecución de la formación, por ejemplo:</a:t>
            </a:r>
          </a:p>
          <a:p>
            <a:pPr algn="just"/>
            <a:endParaRPr lang="es-CO" dirty="0">
              <a:latin typeface="Work Sans Light Roman" pitchFamily="2" charset="77"/>
            </a:endParaRPr>
          </a:p>
          <a:p>
            <a:pPr marL="342900" indent="-342900" algn="just">
              <a:buClr>
                <a:srgbClr val="38AA00"/>
              </a:buClr>
              <a:buFont typeface="+mj-lt"/>
              <a:buAutoNum type="arabicPeriod"/>
            </a:pPr>
            <a:r>
              <a:rPr lang="es-CO" dirty="0">
                <a:latin typeface="Work Sans Light Roman" pitchFamily="2" charset="77"/>
              </a:rPr>
              <a:t>Investigación: Articulación SENNOVA, Red </a:t>
            </a:r>
            <a:r>
              <a:rPr lang="es-CO" dirty="0" err="1">
                <a:latin typeface="Work Sans Light Roman" pitchFamily="2" charset="77"/>
              </a:rPr>
              <a:t>Colsi</a:t>
            </a:r>
            <a:r>
              <a:rPr lang="es-CO" dirty="0">
                <a:latin typeface="Work Sans Light Roman" pitchFamily="2" charset="77"/>
              </a:rPr>
              <a:t> nacional y/o internacional, participación en Semilleros de investigación.</a:t>
            </a:r>
          </a:p>
          <a:p>
            <a:pPr marL="342900" indent="-342900" algn="just">
              <a:buClr>
                <a:srgbClr val="38AA00"/>
              </a:buClr>
              <a:buFont typeface="+mj-lt"/>
              <a:buAutoNum type="arabicPeriod"/>
            </a:pPr>
            <a:r>
              <a:rPr lang="es-CO" dirty="0">
                <a:latin typeface="Work Sans Light Roman" pitchFamily="2" charset="77"/>
              </a:rPr>
              <a:t>Bienestar al aprendiz: Apoyos de sostenimiento, monitorias u otras actividades.</a:t>
            </a:r>
          </a:p>
          <a:p>
            <a:pPr marL="342900" indent="-342900" algn="just">
              <a:buClr>
                <a:srgbClr val="38AA00"/>
              </a:buClr>
              <a:buFont typeface="+mj-lt"/>
              <a:buAutoNum type="arabicPeriod"/>
            </a:pPr>
            <a:r>
              <a:rPr lang="es-CO" dirty="0">
                <a:latin typeface="Work Sans Light Roman" pitchFamily="2" charset="77"/>
              </a:rPr>
              <a:t>SENA Empresa: Participación en feria de emprendimiento, PICTH, entrenamientos Fondo Emprender. 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dirty="0">
                <a:latin typeface="Work Sans Light Roman" pitchFamily="2" charset="77"/>
              </a:rPr>
              <a:t>Participación Word </a:t>
            </a:r>
            <a:r>
              <a:rPr lang="es-CO" dirty="0" err="1">
                <a:latin typeface="Work Sans Light Roman" pitchFamily="2" charset="77"/>
              </a:rPr>
              <a:t>Skill</a:t>
            </a:r>
            <a:r>
              <a:rPr lang="es-CO" dirty="0">
                <a:latin typeface="Work Sans Light Roman" pitchFamily="2" charset="77"/>
              </a:rPr>
              <a:t> y/o </a:t>
            </a:r>
            <a:r>
              <a:rPr lang="es-CO" dirty="0" err="1">
                <a:latin typeface="Work Sans Light Roman" pitchFamily="2" charset="77"/>
              </a:rPr>
              <a:t>Senasoft</a:t>
            </a:r>
            <a:r>
              <a:rPr lang="es-CO" dirty="0">
                <a:latin typeface="Work Sans Light Roman" pitchFamily="2" charset="77"/>
              </a:rPr>
              <a:t>.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dirty="0">
                <a:latin typeface="Work Sans Light Roman" pitchFamily="2" charset="77"/>
              </a:rPr>
              <a:t>Bilingüismo: Participación semana del idioma, English </a:t>
            </a:r>
            <a:r>
              <a:rPr lang="es-CO" dirty="0" err="1">
                <a:latin typeface="Work Sans Light Roman" pitchFamily="2" charset="77"/>
              </a:rPr>
              <a:t>week</a:t>
            </a:r>
            <a:r>
              <a:rPr lang="es-CO" dirty="0">
                <a:latin typeface="Work Sans Light Roman" pitchFamily="2" charset="77"/>
              </a:rPr>
              <a:t>.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dirty="0">
                <a:latin typeface="Work Sans Light Roman" pitchFamily="2" charset="77"/>
              </a:rPr>
              <a:t>Prácticas empresariales y/o convenios interinstitucionales.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dirty="0">
                <a:latin typeface="Work Sans Light Roman" pitchFamily="2" charset="77"/>
              </a:rPr>
              <a:t>Participación en eventos nacionales e internacionales.</a:t>
            </a:r>
          </a:p>
        </p:txBody>
      </p:sp>
    </p:spTree>
    <p:extLst>
      <p:ext uri="{BB962C8B-B14F-4D97-AF65-F5344CB8AC3E}">
        <p14:creationId xmlns:p14="http://schemas.microsoft.com/office/powerpoint/2010/main" val="2133546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5BC838B3-FFC5-47DC-82A3-7D6EFB41D3B1}"/>
              </a:ext>
            </a:extLst>
          </p:cNvPr>
          <p:cNvSpPr txBox="1"/>
          <p:nvPr/>
        </p:nvSpPr>
        <p:spPr>
          <a:xfrm>
            <a:off x="3369785" y="5496354"/>
            <a:ext cx="54524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accent1"/>
                </a:solidFill>
                <a:latin typeface="Work Sans Light Roman" pitchFamily="2" charset="77"/>
              </a:rPr>
              <a:t>Registro fotográfico del programa de formación que realiza la socialización de productos y ejecución del proyecto formativo.</a:t>
            </a:r>
          </a:p>
        </p:txBody>
      </p:sp>
      <p:pic>
        <p:nvPicPr>
          <p:cNvPr id="1026" name="Picture 2" descr="5 Etapas Indispensables en el Desarrollo de Software - ITSQMET">
            <a:extLst>
              <a:ext uri="{FF2B5EF4-FFF2-40B4-BE49-F238E27FC236}">
                <a16:creationId xmlns:a16="http://schemas.microsoft.com/office/drawing/2014/main" id="{56DEFF85-B17F-46B6-9E85-9A55E37C3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195388"/>
            <a:ext cx="6096000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767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62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1476704" y="2261575"/>
            <a:ext cx="923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5400" b="1" dirty="0">
                <a:solidFill>
                  <a:srgbClr val="4D4D4C"/>
                </a:solidFill>
                <a:latin typeface="WORK SANS BOLD ROMAN" pitchFamily="2" charset="77"/>
              </a:rPr>
              <a:t>IDM (Inventario De máquinas) </a:t>
            </a:r>
            <a:endParaRPr kumimoji="0" lang="es-CO" sz="6600" b="1" u="none" strike="noStrike" kern="1200" cap="none" spc="0" normalizeH="0" baseline="0" noProof="0" dirty="0">
              <a:ln>
                <a:noFill/>
              </a:ln>
              <a:solidFill>
                <a:srgbClr val="4D4D4C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4972228" y="3324314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9388A4DF-720D-E501-986E-D50B788D2F61}"/>
              </a:ext>
            </a:extLst>
          </p:cNvPr>
          <p:cNvSpPr txBox="1"/>
          <p:nvPr/>
        </p:nvSpPr>
        <p:spPr>
          <a:xfrm>
            <a:off x="1870365" y="3463724"/>
            <a:ext cx="8562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b="0" i="0" dirty="0">
                <a:solidFill>
                  <a:srgbClr val="0D0D0D"/>
                </a:solidFill>
                <a:effectLst/>
                <a:latin typeface="Söhne"/>
              </a:rPr>
              <a:t>IDM es un software de gestión de inventario de las maquinas que se encuentran en la escuela nacional de café.</a:t>
            </a:r>
            <a:endParaRPr kumimoji="0" lang="es-CO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ork Sans Light Roman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114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6C31FC2-6C63-0CB9-C78D-1723D5E9DD66}"/>
              </a:ext>
            </a:extLst>
          </p:cNvPr>
          <p:cNvSpPr txBox="1"/>
          <p:nvPr/>
        </p:nvSpPr>
        <p:spPr>
          <a:xfrm>
            <a:off x="577563" y="784335"/>
            <a:ext cx="5518437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s-CO" sz="2400" b="1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Light Roman" pitchFamily="2" charset="77"/>
              </a:rPr>
              <a:t>Objetivos:</a:t>
            </a:r>
          </a:p>
          <a:p>
            <a:endParaRPr kumimoji="0" lang="es-CO" sz="1600" b="1" u="none" strike="noStrike" kern="1200" cap="none" spc="0" normalizeH="0" baseline="0" noProof="0" dirty="0">
              <a:ln>
                <a:noFill/>
              </a:ln>
              <a:solidFill>
                <a:srgbClr val="4D4D4C"/>
              </a:solidFill>
              <a:effectLst/>
              <a:uLnTx/>
              <a:uFillTx/>
              <a:latin typeface="WORK SANS BOLD ROMAN" pitchFamily="2" charset="77"/>
            </a:endParaRPr>
          </a:p>
          <a:p>
            <a:r>
              <a:rPr lang="es-ES" sz="1400" b="0" i="0" dirty="0">
                <a:solidFill>
                  <a:srgbClr val="0D0D0D"/>
                </a:solidFill>
                <a:effectLst/>
                <a:latin typeface="Söhne"/>
              </a:rPr>
              <a:t>El objetivo principal de nuestro proyecto de desarrollo de software para el inventario de máquinas en el SENA es mejorar la eficiencia , al momento del registro, actualización, eliminación, listado y edición de información  de las maquinas,  garantizando así el rendimiento del sistema.</a:t>
            </a:r>
          </a:p>
          <a:p>
            <a:r>
              <a:rPr lang="es-CO" sz="1400" dirty="0">
                <a:latin typeface="Work Sans Light Roman" pitchFamily="2" charset="77"/>
              </a:rPr>
              <a:t> 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sz="1400" b="1" i="0" dirty="0">
                <a:solidFill>
                  <a:srgbClr val="0D0D0D"/>
                </a:solidFill>
                <a:effectLst/>
                <a:latin typeface="+mj-lt"/>
              </a:rPr>
              <a:t>Eficiencia Operativa: </a:t>
            </a:r>
            <a:r>
              <a:rPr lang="es-ES" sz="1400" b="0" i="0" dirty="0">
                <a:solidFill>
                  <a:srgbClr val="0D0D0D"/>
                </a:solidFill>
                <a:effectLst/>
              </a:rPr>
              <a:t>Desarrollar una interfaz intuitiva para el registro y edición eficiente de información de máquinas, garantizando la actualización en tiempo real y la eliminación segura de registros.</a:t>
            </a:r>
          </a:p>
          <a:p>
            <a:pPr marL="228600" indent="-228600">
              <a:buClr>
                <a:srgbClr val="38AA00"/>
              </a:buClr>
              <a:buFont typeface="+mj-lt"/>
              <a:buAutoNum type="arabicPeriod"/>
            </a:pPr>
            <a:endParaRPr lang="es-CO" sz="1400" dirty="0"/>
          </a:p>
          <a:p>
            <a:pPr marL="228600" indent="-228600">
              <a:buClr>
                <a:srgbClr val="38AA00"/>
              </a:buClr>
              <a:buFont typeface="+mj-lt"/>
              <a:buAutoNum type="arabicPeriod"/>
            </a:pPr>
            <a:r>
              <a:rPr lang="es-CO" sz="1400" b="1" i="0" dirty="0">
                <a:solidFill>
                  <a:srgbClr val="0D0D0D"/>
                </a:solidFill>
                <a:effectLst/>
                <a:latin typeface="+mj-lt"/>
              </a:rPr>
              <a:t>Seguridad y Rendimiento Optimizado: </a:t>
            </a:r>
            <a:r>
              <a:rPr lang="es-ES" sz="1400" b="0" i="0" dirty="0">
                <a:solidFill>
                  <a:srgbClr val="0D0D0D"/>
                </a:solidFill>
                <a:effectLst/>
              </a:rPr>
              <a:t>Garantizar la seguridad de la información con validación de datos, medidas de seguridad, mientras se optimiza el rendimiento del software por el usuario especifico.</a:t>
            </a:r>
          </a:p>
          <a:p>
            <a:pPr marL="228600" indent="-228600">
              <a:buClr>
                <a:srgbClr val="38AA00"/>
              </a:buClr>
              <a:buFont typeface="+mj-lt"/>
              <a:buAutoNum type="arabicPeriod"/>
            </a:pPr>
            <a:endParaRPr lang="es-CO" sz="1400" dirty="0">
              <a:latin typeface="+mj-lt"/>
            </a:endParaRPr>
          </a:p>
          <a:p>
            <a:pPr marL="228600" indent="-228600">
              <a:buClr>
                <a:srgbClr val="38AA00"/>
              </a:buClr>
              <a:buFont typeface="+mj-lt"/>
              <a:buAutoNum type="arabicPeriod"/>
            </a:pPr>
            <a:r>
              <a:rPr kumimoji="0" lang="es-MX" sz="1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Mejora de planificación y programación</a:t>
            </a:r>
            <a:r>
              <a:rPr kumimoji="0" lang="es-MX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: </a:t>
            </a:r>
            <a:r>
              <a:rPr kumimoji="0" lang="es-MX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Facilitar la planificación de mantenimiento preventivo y correctivo al momento de realizar mantenimientos a las máquinas.</a:t>
            </a:r>
          </a:p>
          <a:p>
            <a:pPr marL="228600" indent="-228600">
              <a:buClr>
                <a:srgbClr val="38AA00"/>
              </a:buClr>
              <a:buFont typeface="+mj-lt"/>
              <a:buAutoNum type="arabicPeriod"/>
            </a:pPr>
            <a:endParaRPr lang="es-CO" sz="1200" dirty="0">
              <a:latin typeface="+mj-l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3AE95E9-B25F-441F-9EA4-C2580F3DCA74}"/>
              </a:ext>
            </a:extLst>
          </p:cNvPr>
          <p:cNvSpPr txBox="1"/>
          <p:nvPr/>
        </p:nvSpPr>
        <p:spPr>
          <a:xfrm>
            <a:off x="6096000" y="784335"/>
            <a:ext cx="55184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4D4D4C"/>
                </a:solidFill>
                <a:latin typeface="Work Sans Light Roman" pitchFamily="2" charset="77"/>
              </a:rPr>
              <a:t>Productos o resultados:</a:t>
            </a:r>
          </a:p>
          <a:p>
            <a:endParaRPr lang="es-ES" sz="1600" dirty="0">
              <a:latin typeface="Work Sans Light Roman" pitchFamily="2" charset="77"/>
            </a:endParaRPr>
          </a:p>
          <a:p>
            <a:r>
              <a:rPr lang="es-ES" sz="1400" dirty="0"/>
              <a:t>Desarrollamos un software de inventario integral, garantizando eficiencia operativa, experiencia de usuario optimizada y seguridad. Nuestros productos y resultados destacan la excelencia en la gestión del inventario de máquinas.</a:t>
            </a:r>
          </a:p>
          <a:p>
            <a:r>
              <a:rPr lang="es-CO" sz="1400" dirty="0"/>
              <a:t> 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ES" sz="1400" b="1" i="0" dirty="0">
                <a:solidFill>
                  <a:srgbClr val="0D0D0D"/>
                </a:solidFill>
                <a:effectLst/>
                <a:latin typeface="+mj-lt"/>
              </a:rPr>
              <a:t>Experiencia del Usuario Optimizada: </a:t>
            </a:r>
            <a:r>
              <a:rPr lang="es-ES" sz="1400" b="0" i="0" dirty="0">
                <a:solidFill>
                  <a:srgbClr val="0D0D0D"/>
                </a:solidFill>
                <a:effectLst/>
              </a:rPr>
              <a:t>Crear una interfaz intuitiva para mejorar la experiencia del usuario, facilitando la adopción del sistema y asegurando eficiencia en la gestión.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endParaRPr lang="es-ES" sz="1400" dirty="0">
              <a:solidFill>
                <a:srgbClr val="0D0D0D"/>
              </a:solidFill>
              <a:latin typeface="+mj-lt"/>
            </a:endParaRP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ES" sz="1400" b="1" i="0" dirty="0">
                <a:solidFill>
                  <a:srgbClr val="0D0D0D"/>
                </a:solidFill>
                <a:effectLst/>
                <a:latin typeface="+mj-lt"/>
              </a:rPr>
              <a:t>Documentación Completa: </a:t>
            </a:r>
            <a:r>
              <a:rPr lang="es-ES" sz="1400" b="0" i="0" dirty="0">
                <a:solidFill>
                  <a:srgbClr val="0D0D0D"/>
                </a:solidFill>
                <a:effectLst/>
              </a:rPr>
              <a:t>Generar documentación detallada que incluya manuales de usuario, manuales técnicos y diagramas de flujo para facilitar la comprensión y el mantenimiento del software.</a:t>
            </a:r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endParaRPr lang="es-CO" sz="1400" dirty="0"/>
          </a:p>
          <a:p>
            <a:pPr marL="342900" indent="-342900">
              <a:buClr>
                <a:srgbClr val="38AA00"/>
              </a:buClr>
              <a:buFont typeface="+mj-lt"/>
              <a:buAutoNum type="arabicPeriod"/>
            </a:pPr>
            <a:r>
              <a:rPr lang="es-CO" sz="1400" b="1" i="0" dirty="0">
                <a:solidFill>
                  <a:srgbClr val="0D0D0D"/>
                </a:solidFill>
                <a:effectLst/>
                <a:latin typeface="+mj-lt"/>
              </a:rPr>
              <a:t>Software Integral de Inventario: </a:t>
            </a:r>
            <a:r>
              <a:rPr lang="es-ES" sz="1400" b="0" i="0" dirty="0">
                <a:solidFill>
                  <a:srgbClr val="0D0D0D"/>
                </a:solidFill>
                <a:effectLst/>
              </a:rPr>
              <a:t>Desarrollar un software completo que automatice la gestión de inventario de máquinas, permitiendo registro, actualización, eliminación, listado y edición de información.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458058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CO" sz="3600" b="1" dirty="0">
                <a:solidFill>
                  <a:schemeClr val="bg1"/>
                </a:solidFill>
                <a:latin typeface="WORK SANS BOLD ROMAN" pitchFamily="2" charset="77"/>
              </a:rPr>
              <a:t>Fases Del Proyecto</a:t>
            </a:r>
            <a:endParaRPr kumimoji="0" lang="es-CO" sz="36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3600" b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1AA0D32-54C4-4AC4-987F-7999B6D76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001" y="2649777"/>
            <a:ext cx="8883997" cy="324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5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3600" b="1" dirty="0">
                <a:solidFill>
                  <a:prstClr val="white"/>
                </a:solidFill>
                <a:latin typeface="WORK SANS BOLD ROMAN" pitchFamily="2" charset="77"/>
              </a:rPr>
              <a:t>Fase 1</a:t>
            </a:r>
            <a:endParaRPr kumimoji="0" lang="es-CO" sz="3600" b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6990B96-AE03-4156-B3C8-1660E50F0CFB}"/>
              </a:ext>
            </a:extLst>
          </p:cNvPr>
          <p:cNvSpPr txBox="1"/>
          <p:nvPr/>
        </p:nvSpPr>
        <p:spPr>
          <a:xfrm>
            <a:off x="203297" y="2562673"/>
            <a:ext cx="117854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4400"/>
              <a:buFont typeface="Roboto"/>
              <a:buNone/>
              <a:tabLst/>
              <a:defRPr/>
            </a:pPr>
            <a:br>
              <a:rPr lang="es-MX" sz="1600" dirty="0"/>
            </a:br>
            <a:r>
              <a:rPr lang="es-MX" sz="1600" b="0" i="0" dirty="0">
                <a:solidFill>
                  <a:srgbClr val="0D0D0D"/>
                </a:solidFill>
                <a:effectLst/>
              </a:rPr>
              <a:t>Durante esta etapa se presentó la iniciativa para este subproyecto. A partir de la búsqueda de problemática, que se encontró en el SENA. Así se definieron los objetivos fundamentales para</a:t>
            </a:r>
            <a:r>
              <a:rPr lang="es-MX" sz="1600" dirty="0">
                <a:solidFill>
                  <a:srgbClr val="0D0D0D"/>
                </a:solidFill>
              </a:rPr>
              <a:t> alcanzar en el </a:t>
            </a:r>
            <a:r>
              <a:rPr lang="es-MX" sz="1600" b="0" i="0" dirty="0">
                <a:solidFill>
                  <a:srgbClr val="0D0D0D"/>
                </a:solidFill>
                <a:effectLst/>
              </a:rPr>
              <a:t>desarrollo del proyecto IDM.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4400"/>
              <a:buFont typeface="Roboto"/>
              <a:buNone/>
              <a:tabLst/>
              <a:defRPr/>
            </a:pPr>
            <a:endParaRPr lang="es-MX" sz="1600" b="1" dirty="0">
              <a:solidFill>
                <a:srgbClr val="0D0D0D"/>
              </a:solidFill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AA00"/>
              </a:buClr>
              <a:buSzPct val="110000"/>
              <a:buFont typeface="+mj-lt"/>
              <a:buAutoNum type="arabicPeriod"/>
              <a:tabLst/>
              <a:defRPr/>
            </a:pPr>
            <a:r>
              <a:rPr kumimoji="0" lang="es-E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Roboto"/>
                <a:cs typeface="Roboto"/>
                <a:sym typeface="Roboto"/>
              </a:rPr>
              <a:t>Recopilación de información.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AA00"/>
              </a:buClr>
              <a:buSzPct val="110000"/>
              <a:buFont typeface="+mj-lt"/>
              <a:buAutoNum type="arabicPeriod"/>
              <a:tabLst/>
              <a:defRPr/>
            </a:pPr>
            <a:endParaRPr lang="es-ES" sz="1600" b="1" dirty="0">
              <a:solidFill>
                <a:prstClr val="black"/>
              </a:solidFill>
              <a:ea typeface="Roboto"/>
              <a:cs typeface="Roboto"/>
              <a:sym typeface="Roboto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AA00"/>
              </a:buClr>
              <a:buSzPct val="110000"/>
              <a:buFont typeface="+mj-lt"/>
              <a:buAutoNum type="arabicPeriod"/>
              <a:tabLst/>
              <a:defRPr/>
            </a:pPr>
            <a:r>
              <a:rPr kumimoji="0" lang="es-E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Roboto"/>
                <a:cs typeface="Roboto"/>
                <a:sym typeface="Roboto"/>
              </a:rPr>
              <a:t>Identificación del inventario de las maquinas existentes.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AA00"/>
              </a:buClr>
              <a:buSzPct val="110000"/>
              <a:buFont typeface="+mj-lt"/>
              <a:buAutoNum type="arabicPeriod"/>
              <a:tabLst/>
              <a:defRPr/>
            </a:pPr>
            <a:endParaRPr lang="es-ES" sz="1600" dirty="0">
              <a:solidFill>
                <a:prstClr val="black"/>
              </a:solidFill>
              <a:ea typeface="Roboto"/>
              <a:cs typeface="Roboto"/>
              <a:sym typeface="Roboto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AA00"/>
              </a:buClr>
              <a:buSzPct val="110000"/>
              <a:buFont typeface="+mj-lt"/>
              <a:buAutoNum type="arabicPeriod"/>
              <a:tabLst/>
              <a:defRPr/>
            </a:pPr>
            <a:r>
              <a:rPr lang="es-ES" sz="1600" dirty="0">
                <a:solidFill>
                  <a:prstClr val="black"/>
                </a:solidFill>
                <a:ea typeface="Roboto"/>
                <a:cs typeface="Roboto"/>
                <a:sym typeface="Roboto"/>
              </a:rPr>
              <a:t>Estudio del proyecto a realizar.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AA00"/>
              </a:buClr>
              <a:buSzPct val="110000"/>
              <a:buFont typeface="+mj-lt"/>
              <a:buAutoNum type="arabicPeriod"/>
              <a:tabLst/>
              <a:defRPr/>
            </a:pPr>
            <a:endParaRPr lang="es-ES" sz="1600" dirty="0">
              <a:solidFill>
                <a:prstClr val="black"/>
              </a:solidFill>
              <a:effectLst/>
              <a:latin typeface="Calibri" panose="020F0502020204030204" pitchFamily="34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AA00"/>
              </a:buClr>
              <a:buSzPct val="110000"/>
              <a:buFont typeface="+mj-lt"/>
              <a:buAutoNum type="arabicPeriod"/>
              <a:tabLst/>
              <a:defRPr/>
            </a:pP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Definición de los requisitos funcionales y no funcionales del sistema.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AA00"/>
              </a:buClr>
              <a:buSzPct val="110000"/>
              <a:buFont typeface="+mj-lt"/>
              <a:buAutoNum type="arabicPeriod"/>
              <a:tabLst/>
              <a:defRPr/>
            </a:pPr>
            <a:endParaRPr kumimoji="0" lang="es-ES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Roboto"/>
              <a:cs typeface="Roboto"/>
              <a:sym typeface="Roboto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AA00"/>
              </a:buClr>
              <a:buSzPct val="100000"/>
              <a:buFont typeface="+mj-lt"/>
              <a:buAutoNum type="arabicPeriod"/>
              <a:tabLst/>
              <a:defRPr/>
            </a:pPr>
            <a:endParaRPr lang="es-ES" sz="1600" dirty="0">
              <a:solidFill>
                <a:prstClr val="black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AA00"/>
              </a:buClr>
              <a:buSzPct val="100000"/>
              <a:buFont typeface="+mj-lt"/>
              <a:buAutoNum type="arabicPeriod"/>
              <a:tabLst/>
              <a:defRPr/>
            </a:pP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algn="l"/>
            <a:endParaRPr lang="es-ES" sz="1600" dirty="0">
              <a:solidFill>
                <a:srgbClr val="0D0D0D"/>
              </a:solidFill>
              <a:latin typeface="Söhne"/>
            </a:endParaRPr>
          </a:p>
          <a:p>
            <a:pPr algn="l"/>
            <a:br>
              <a:rPr lang="es-MX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s-ES" sz="16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s-CO" sz="1600" dirty="0">
                <a:latin typeface="Work Sans Light Roman" pitchFamily="2" charset="77"/>
              </a:rPr>
              <a:t> 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7D67CD4-EFA6-4C9C-AC91-1AD1E1DE9D2E}"/>
              </a:ext>
            </a:extLst>
          </p:cNvPr>
          <p:cNvSpPr txBox="1">
            <a:spLocks/>
          </p:cNvSpPr>
          <p:nvPr/>
        </p:nvSpPr>
        <p:spPr>
          <a:xfrm>
            <a:off x="456236" y="1566190"/>
            <a:ext cx="4910894" cy="741563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</a:rPr>
              <a:t>Análisis De Requisitos</a:t>
            </a:r>
          </a:p>
        </p:txBody>
      </p:sp>
    </p:spTree>
    <p:extLst>
      <p:ext uri="{BB962C8B-B14F-4D97-AF65-F5344CB8AC3E}">
        <p14:creationId xmlns:p14="http://schemas.microsoft.com/office/powerpoint/2010/main" val="146598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3600" b="1" dirty="0">
                <a:solidFill>
                  <a:prstClr val="white"/>
                </a:solidFill>
                <a:latin typeface="WORK SANS BOLD ROMAN" pitchFamily="2" charset="77"/>
              </a:rPr>
              <a:t>Fase 2</a:t>
            </a:r>
            <a:endParaRPr kumimoji="0" lang="es-CO" sz="3600" b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6990B96-AE03-4156-B3C8-1660E50F0CFB}"/>
              </a:ext>
            </a:extLst>
          </p:cNvPr>
          <p:cNvSpPr txBox="1"/>
          <p:nvPr/>
        </p:nvSpPr>
        <p:spPr>
          <a:xfrm>
            <a:off x="203297" y="2562673"/>
            <a:ext cx="117854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38AA00"/>
              </a:buClr>
            </a:pPr>
            <a:r>
              <a:rPr lang="es-MX" sz="1600" b="0" i="0" dirty="0">
                <a:solidFill>
                  <a:srgbClr val="0D0D0D"/>
                </a:solidFill>
                <a:effectLst/>
                <a:latin typeface="Söhne"/>
              </a:rPr>
              <a:t>En esta fase ya una vez establecido los requerimientos prosigo a diseñar todo el sistema, seleccionando  diferentes bibliotecas, frameworks, lenguaje de programación, y demás herramientas que ayudaran para la optima funcionalidad del aplicativo</a:t>
            </a:r>
          </a:p>
          <a:p>
            <a:pPr marL="342900" indent="-342900" algn="l">
              <a:buClr>
                <a:srgbClr val="38AA00"/>
              </a:buClr>
              <a:buFont typeface="+mj-lt"/>
              <a:buAutoNum type="arabicPeriod"/>
            </a:pPr>
            <a:endParaRPr lang="es-MX" sz="16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 algn="l">
              <a:buClr>
                <a:srgbClr val="38AA00"/>
              </a:buClr>
              <a:buFont typeface="+mj-lt"/>
              <a:buAutoNum type="arabicPeriod"/>
            </a:pPr>
            <a:r>
              <a:rPr lang="es-MX" sz="1600" b="0" i="0" dirty="0">
                <a:solidFill>
                  <a:srgbClr val="0D0D0D"/>
                </a:solidFill>
                <a:effectLst/>
                <a:latin typeface="Söhne"/>
              </a:rPr>
              <a:t>Diseño de la arquitectura del sistema.</a:t>
            </a:r>
          </a:p>
          <a:p>
            <a:pPr marL="342900" indent="-342900" algn="l">
              <a:buClr>
                <a:srgbClr val="38AA00"/>
              </a:buClr>
              <a:buFont typeface="+mj-lt"/>
              <a:buAutoNum type="arabicPeriod"/>
            </a:pPr>
            <a:endParaRPr lang="es-MX" sz="16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 algn="l">
              <a:buClr>
                <a:srgbClr val="38AA00"/>
              </a:buClr>
              <a:buFont typeface="+mj-lt"/>
              <a:buAutoNum type="arabicPeriod"/>
            </a:pPr>
            <a:endParaRPr lang="es-MX" sz="1600" dirty="0">
              <a:solidFill>
                <a:srgbClr val="0D0D0D"/>
              </a:solidFill>
              <a:latin typeface="Söhne"/>
            </a:endParaRPr>
          </a:p>
          <a:p>
            <a:pPr marL="342900" indent="-342900" algn="l">
              <a:buClr>
                <a:srgbClr val="38AA00"/>
              </a:buClr>
              <a:buFont typeface="+mj-lt"/>
              <a:buAutoNum type="arabicPeriod"/>
            </a:pPr>
            <a:endParaRPr lang="es-MX" sz="1600" dirty="0">
              <a:solidFill>
                <a:srgbClr val="0D0D0D"/>
              </a:solidFill>
              <a:latin typeface="Söhne"/>
            </a:endParaRPr>
          </a:p>
          <a:p>
            <a:pPr marL="342900" indent="-342900" algn="l">
              <a:buClr>
                <a:srgbClr val="38AA00"/>
              </a:buClr>
              <a:buFont typeface="+mj-lt"/>
              <a:buAutoNum type="arabicPeriod"/>
            </a:pPr>
            <a:endParaRPr lang="es-MX" sz="1600" dirty="0">
              <a:solidFill>
                <a:srgbClr val="0D0D0D"/>
              </a:solidFill>
              <a:latin typeface="Söhne"/>
            </a:endParaRPr>
          </a:p>
          <a:p>
            <a:pPr marL="342900" indent="-342900" algn="l">
              <a:buClr>
                <a:srgbClr val="38AA00"/>
              </a:buClr>
              <a:buFont typeface="+mj-lt"/>
              <a:buAutoNum type="arabicPeriod"/>
            </a:pPr>
            <a:endParaRPr lang="es-MX" sz="1600" dirty="0">
              <a:solidFill>
                <a:srgbClr val="0D0D0D"/>
              </a:solidFill>
              <a:latin typeface="Söhne"/>
            </a:endParaRPr>
          </a:p>
          <a:p>
            <a:pPr marL="342900" indent="-342900" algn="l">
              <a:buClr>
                <a:srgbClr val="38AA00"/>
              </a:buClr>
              <a:buFont typeface="+mj-lt"/>
              <a:buAutoNum type="arabicPeriod"/>
            </a:pPr>
            <a:endParaRPr lang="es-MX" sz="1600" dirty="0">
              <a:solidFill>
                <a:srgbClr val="0D0D0D"/>
              </a:solidFill>
              <a:latin typeface="Söhne"/>
            </a:endParaRPr>
          </a:p>
          <a:p>
            <a:pPr algn="l">
              <a:buClr>
                <a:srgbClr val="38AA00"/>
              </a:buClr>
            </a:pPr>
            <a:endParaRPr lang="es-MX" sz="16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 algn="l">
              <a:buClr>
                <a:srgbClr val="38AA00"/>
              </a:buClr>
              <a:buFont typeface="+mj-lt"/>
              <a:buAutoNum type="arabicPeriod"/>
            </a:pPr>
            <a:r>
              <a:rPr lang="es-MX" sz="1600" b="0" i="0" dirty="0">
                <a:solidFill>
                  <a:srgbClr val="0D0D0D"/>
                </a:solidFill>
                <a:effectLst/>
                <a:latin typeface="Söhne"/>
              </a:rPr>
              <a:t>Elaboración de diagramas de flujo de datos y modelos de datos.</a:t>
            </a:r>
          </a:p>
          <a:p>
            <a:pPr marL="342900" indent="-342900" algn="l">
              <a:buClr>
                <a:srgbClr val="38AA00"/>
              </a:buClr>
              <a:buFont typeface="+mj-lt"/>
              <a:buAutoNum type="arabicPeriod"/>
            </a:pPr>
            <a:endParaRPr lang="es-MX" sz="16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 algn="l">
              <a:buClr>
                <a:srgbClr val="38AA00"/>
              </a:buClr>
              <a:buFont typeface="+mj-lt"/>
              <a:buAutoNum type="arabicPeriod"/>
            </a:pPr>
            <a:r>
              <a:rPr lang="es-MX" sz="1600" b="0" i="0" dirty="0">
                <a:solidFill>
                  <a:srgbClr val="0D0D0D"/>
                </a:solidFill>
                <a:effectLst/>
                <a:latin typeface="Söhne"/>
              </a:rPr>
              <a:t>Definición de la estructura de la base de datos.</a:t>
            </a:r>
          </a:p>
          <a:p>
            <a:pPr algn="l"/>
            <a:endParaRPr lang="es-ES" sz="1600" dirty="0">
              <a:solidFill>
                <a:srgbClr val="0D0D0D"/>
              </a:solidFill>
              <a:latin typeface="Söhne"/>
            </a:endParaRPr>
          </a:p>
          <a:p>
            <a:pPr algn="l"/>
            <a:br>
              <a:rPr lang="es-MX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s-ES" sz="16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s-CO" sz="1600" dirty="0">
                <a:latin typeface="Work Sans Light Roman" pitchFamily="2" charset="77"/>
              </a:rPr>
              <a:t> 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7D67CD4-EFA6-4C9C-AC91-1AD1E1DE9D2E}"/>
              </a:ext>
            </a:extLst>
          </p:cNvPr>
          <p:cNvSpPr txBox="1">
            <a:spLocks/>
          </p:cNvSpPr>
          <p:nvPr/>
        </p:nvSpPr>
        <p:spPr>
          <a:xfrm>
            <a:off x="456236" y="1566190"/>
            <a:ext cx="4910894" cy="741563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sz="3600" b="1" i="0" dirty="0">
                <a:solidFill>
                  <a:srgbClr val="0D0D0D"/>
                </a:solidFill>
                <a:effectLst/>
                <a:latin typeface="Söhne"/>
              </a:rPr>
              <a:t>Diseño del Sistema:</a:t>
            </a:r>
            <a:endParaRPr lang="es-MX" sz="36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23CAB2-2D95-49E8-A0C8-18F883756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88" y="3705215"/>
            <a:ext cx="1139684" cy="1139684"/>
          </a:xfrm>
          <a:prstGeom prst="rect">
            <a:avLst/>
          </a:prstGeom>
        </p:spPr>
      </p:pic>
      <p:pic>
        <p:nvPicPr>
          <p:cNvPr id="9" name="Picture 26">
            <a:extLst>
              <a:ext uri="{FF2B5EF4-FFF2-40B4-BE49-F238E27FC236}">
                <a16:creationId xmlns:a16="http://schemas.microsoft.com/office/drawing/2014/main" id="{1F406F30-22C6-4A28-BEF7-E5F501988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872" y="3656558"/>
            <a:ext cx="1203811" cy="120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MySQL Logo PNG Transparent &amp; SVG Vector - Freebie Supply">
            <a:extLst>
              <a:ext uri="{FF2B5EF4-FFF2-40B4-BE49-F238E27FC236}">
                <a16:creationId xmlns:a16="http://schemas.microsoft.com/office/drawing/2014/main" id="{9276E3C4-58CE-4BBE-8402-FCBD19D73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490" y="3524729"/>
            <a:ext cx="1765786" cy="176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0" descr="Programación Web | JacobSoft">
            <a:extLst>
              <a:ext uri="{FF2B5EF4-FFF2-40B4-BE49-F238E27FC236}">
                <a16:creationId xmlns:a16="http://schemas.microsoft.com/office/drawing/2014/main" id="{C72BCB99-8904-4477-9202-FED3F834A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684" y="3798881"/>
            <a:ext cx="1838325" cy="91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D138D49A-E828-4015-A94D-510026447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5825" y="3994969"/>
            <a:ext cx="1641164" cy="923741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4C76591-A5E8-4343-AA7C-162CD1B062E2}"/>
              </a:ext>
            </a:extLst>
          </p:cNvPr>
          <p:cNvSpPr txBox="1"/>
          <p:nvPr/>
        </p:nvSpPr>
        <p:spPr>
          <a:xfrm>
            <a:off x="456236" y="3520549"/>
            <a:ext cx="78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fffff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208CE67-BB20-4528-9744-44B074142A39}"/>
              </a:ext>
            </a:extLst>
          </p:cNvPr>
          <p:cNvSpPr txBox="1"/>
          <p:nvPr/>
        </p:nvSpPr>
        <p:spPr>
          <a:xfrm>
            <a:off x="2057265" y="3615668"/>
            <a:ext cx="78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fffff</a:t>
            </a:r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5D5BA0C-0B08-4BCD-8C36-6AFD1F6C72A2}"/>
              </a:ext>
            </a:extLst>
          </p:cNvPr>
          <p:cNvSpPr txBox="1"/>
          <p:nvPr/>
        </p:nvSpPr>
        <p:spPr>
          <a:xfrm>
            <a:off x="3740386" y="3520549"/>
            <a:ext cx="78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fffff</a:t>
            </a:r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ACA6085-32FF-4652-90A8-BF6B7864D0BA}"/>
              </a:ext>
            </a:extLst>
          </p:cNvPr>
          <p:cNvSpPr txBox="1"/>
          <p:nvPr/>
        </p:nvSpPr>
        <p:spPr>
          <a:xfrm>
            <a:off x="6102712" y="3436102"/>
            <a:ext cx="78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fffff</a:t>
            </a:r>
            <a:endParaRPr lang="es-C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A6150BD-8A74-4E45-AEE0-27A7EDBE5620}"/>
              </a:ext>
            </a:extLst>
          </p:cNvPr>
          <p:cNvSpPr txBox="1"/>
          <p:nvPr/>
        </p:nvSpPr>
        <p:spPr>
          <a:xfrm>
            <a:off x="8305217" y="3424971"/>
            <a:ext cx="78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fffff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5114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3600" b="1" dirty="0">
                <a:solidFill>
                  <a:prstClr val="white"/>
                </a:solidFill>
                <a:latin typeface="WORK SANS BOLD ROMAN" pitchFamily="2" charset="77"/>
              </a:rPr>
              <a:t>Fase 3</a:t>
            </a:r>
            <a:endParaRPr kumimoji="0" lang="es-CO" sz="3600" b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6990B96-AE03-4156-B3C8-1660E50F0CFB}"/>
              </a:ext>
            </a:extLst>
          </p:cNvPr>
          <p:cNvSpPr txBox="1"/>
          <p:nvPr/>
        </p:nvSpPr>
        <p:spPr>
          <a:xfrm>
            <a:off x="456236" y="2422315"/>
            <a:ext cx="101801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br>
              <a:rPr lang="es-ES" sz="1600" b="1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s-ES" sz="1600" b="1" i="0" dirty="0">
                <a:solidFill>
                  <a:srgbClr val="0D0D0D"/>
                </a:solidFill>
                <a:effectLst/>
                <a:latin typeface="Söhne"/>
              </a:rPr>
              <a:t>Desarrollo del Software de Inventario</a:t>
            </a:r>
          </a:p>
          <a:p>
            <a:pPr algn="l"/>
            <a:endParaRPr lang="es-ES" sz="16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s-ES" sz="1600" b="0" i="0" dirty="0">
                <a:solidFill>
                  <a:srgbClr val="0D0D0D"/>
                </a:solidFill>
                <a:effectLst/>
                <a:latin typeface="Söhne"/>
              </a:rPr>
              <a:t>Nuestro primer logro clave es la creación de un software integral de inventario, abarcando funciones como registro, actualización, eliminación, listado y edición de información de máquinas para el SENA</a:t>
            </a:r>
            <a:r>
              <a:rPr lang="es-ES" sz="1600" dirty="0">
                <a:solidFill>
                  <a:srgbClr val="0D0D0D"/>
                </a:solidFill>
                <a:latin typeface="Söhne"/>
              </a:rPr>
              <a:t>, puntualmente en el área productiva</a:t>
            </a:r>
            <a:r>
              <a:rPr lang="es-ES" sz="1600" b="0" i="0" dirty="0">
                <a:solidFill>
                  <a:srgbClr val="0D0D0D"/>
                </a:solidFill>
                <a:effectLst/>
                <a:latin typeface="Söhne"/>
              </a:rPr>
              <a:t> “ escuela nacional de café ”. Este software proporciona la base esencial para una gestión eficiente y precisa del inventario.</a:t>
            </a:r>
          </a:p>
          <a:p>
            <a:r>
              <a:rPr lang="es-CO" sz="1600" dirty="0">
                <a:latin typeface="Work Sans Light Roman" pitchFamily="2" charset="77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A2C2BB2-EE5C-4A8D-BFFD-6B8698A44A0D}"/>
              </a:ext>
            </a:extLst>
          </p:cNvPr>
          <p:cNvSpPr txBox="1"/>
          <p:nvPr/>
        </p:nvSpPr>
        <p:spPr>
          <a:xfrm>
            <a:off x="9394371" y="5677162"/>
            <a:ext cx="2485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  <a:latin typeface="Work Sans Light Roman" pitchFamily="2" charset="77"/>
              </a:rPr>
              <a:t>Relacionar aquí, en un espacio pequeño las competencias que aportaron en la construcción del resultado</a:t>
            </a:r>
            <a:r>
              <a:rPr lang="es-ES" sz="1400" dirty="0">
                <a:latin typeface="Work Sans Light Roman" pitchFamily="2" charset="77"/>
              </a:rPr>
              <a:t>.</a:t>
            </a:r>
            <a:endParaRPr lang="es-CO" sz="1400" dirty="0">
              <a:latin typeface="Work Sans Light Roman" pitchFamily="2" charset="77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223FCCB-8F25-4DEE-8357-842384A98F55}"/>
              </a:ext>
            </a:extLst>
          </p:cNvPr>
          <p:cNvSpPr txBox="1">
            <a:spLocks/>
          </p:cNvSpPr>
          <p:nvPr/>
        </p:nvSpPr>
        <p:spPr>
          <a:xfrm>
            <a:off x="456236" y="1566190"/>
            <a:ext cx="2681150" cy="741563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</a:rPr>
              <a:t>Resultado:</a:t>
            </a:r>
          </a:p>
        </p:txBody>
      </p:sp>
    </p:spTree>
    <p:extLst>
      <p:ext uri="{BB962C8B-B14F-4D97-AF65-F5344CB8AC3E}">
        <p14:creationId xmlns:p14="http://schemas.microsoft.com/office/powerpoint/2010/main" val="226929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3600" b="1" dirty="0">
                <a:solidFill>
                  <a:prstClr val="white"/>
                </a:solidFill>
                <a:latin typeface="WORK SANS BOLD ROMAN" pitchFamily="2" charset="77"/>
              </a:rPr>
              <a:t>Fase 1</a:t>
            </a:r>
            <a:endParaRPr kumimoji="0" lang="es-CO" sz="3600" b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6990B96-AE03-4156-B3C8-1660E50F0CFB}"/>
              </a:ext>
            </a:extLst>
          </p:cNvPr>
          <p:cNvSpPr txBox="1"/>
          <p:nvPr/>
        </p:nvSpPr>
        <p:spPr>
          <a:xfrm>
            <a:off x="203297" y="2562673"/>
            <a:ext cx="117854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4400"/>
              <a:buFont typeface="Roboto"/>
              <a:buNone/>
              <a:tabLst/>
              <a:defRPr/>
            </a:pPr>
            <a:br>
              <a:rPr lang="es-MX" sz="1600" dirty="0"/>
            </a:br>
            <a:r>
              <a:rPr lang="es-MX" sz="1600" b="0" i="0" dirty="0">
                <a:solidFill>
                  <a:srgbClr val="0D0D0D"/>
                </a:solidFill>
                <a:effectLst/>
              </a:rPr>
              <a:t>Durante esta etapa se presentó la iniciativa para este subproyecto. A partir de la búsqueda de problemática, que se encontró en el SENA. Así se definieron los objetivos fundamentales para</a:t>
            </a:r>
            <a:r>
              <a:rPr lang="es-MX" sz="1600" dirty="0">
                <a:solidFill>
                  <a:srgbClr val="0D0D0D"/>
                </a:solidFill>
              </a:rPr>
              <a:t> alcanzar en el </a:t>
            </a:r>
            <a:r>
              <a:rPr lang="es-MX" sz="1600" b="0" i="0" dirty="0">
                <a:solidFill>
                  <a:srgbClr val="0D0D0D"/>
                </a:solidFill>
                <a:effectLst/>
              </a:rPr>
              <a:t>desarrollo del proyecto IDM.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4400"/>
              <a:buFont typeface="Roboto"/>
              <a:buNone/>
              <a:tabLst/>
              <a:defRPr/>
            </a:pPr>
            <a:endParaRPr lang="es-MX" sz="1600" b="1" dirty="0">
              <a:solidFill>
                <a:srgbClr val="0D0D0D"/>
              </a:solidFill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AA00"/>
              </a:buClr>
              <a:buSzPct val="110000"/>
              <a:buFont typeface="+mj-lt"/>
              <a:buAutoNum type="arabicPeriod"/>
              <a:tabLst/>
              <a:defRPr/>
            </a:pPr>
            <a:r>
              <a:rPr kumimoji="0" lang="es-E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Roboto"/>
                <a:cs typeface="Roboto"/>
                <a:sym typeface="Roboto"/>
              </a:rPr>
              <a:t>Recopilación de información.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AA00"/>
              </a:buClr>
              <a:buSzPct val="110000"/>
              <a:buFont typeface="+mj-lt"/>
              <a:buAutoNum type="arabicPeriod"/>
              <a:tabLst/>
              <a:defRPr/>
            </a:pPr>
            <a:endParaRPr lang="es-ES" sz="1600" b="1" dirty="0">
              <a:solidFill>
                <a:prstClr val="black"/>
              </a:solidFill>
              <a:ea typeface="Roboto"/>
              <a:cs typeface="Roboto"/>
              <a:sym typeface="Roboto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AA00"/>
              </a:buClr>
              <a:buSzPct val="110000"/>
              <a:buFont typeface="+mj-lt"/>
              <a:buAutoNum type="arabicPeriod"/>
              <a:tabLst/>
              <a:defRPr/>
            </a:pPr>
            <a:r>
              <a:rPr kumimoji="0" lang="es-E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Roboto"/>
                <a:cs typeface="Roboto"/>
                <a:sym typeface="Roboto"/>
              </a:rPr>
              <a:t>Identificación del inventario de las maquinas existentes.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AA00"/>
              </a:buClr>
              <a:buSzPct val="110000"/>
              <a:buFont typeface="+mj-lt"/>
              <a:buAutoNum type="arabicPeriod"/>
              <a:tabLst/>
              <a:defRPr/>
            </a:pPr>
            <a:endParaRPr lang="es-ES" sz="1600" dirty="0">
              <a:solidFill>
                <a:prstClr val="black"/>
              </a:solidFill>
              <a:ea typeface="Roboto"/>
              <a:cs typeface="Roboto"/>
              <a:sym typeface="Roboto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AA00"/>
              </a:buClr>
              <a:buSzPct val="110000"/>
              <a:buFont typeface="+mj-lt"/>
              <a:buAutoNum type="arabicPeriod"/>
              <a:tabLst/>
              <a:defRPr/>
            </a:pPr>
            <a:r>
              <a:rPr lang="es-ES" sz="1600" dirty="0">
                <a:solidFill>
                  <a:prstClr val="black"/>
                </a:solidFill>
                <a:ea typeface="Roboto"/>
                <a:cs typeface="Roboto"/>
                <a:sym typeface="Roboto"/>
              </a:rPr>
              <a:t>Estudio del proyecto a realizar.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AA00"/>
              </a:buClr>
              <a:buSzPct val="110000"/>
              <a:buFont typeface="+mj-lt"/>
              <a:buAutoNum type="arabicPeriod"/>
              <a:tabLst/>
              <a:defRPr/>
            </a:pPr>
            <a:endParaRPr lang="es-ES" sz="1600" dirty="0">
              <a:solidFill>
                <a:prstClr val="black"/>
              </a:solidFill>
              <a:effectLst/>
              <a:latin typeface="Calibri" panose="020F0502020204030204" pitchFamily="34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AA00"/>
              </a:buClr>
              <a:buSzPct val="110000"/>
              <a:buFont typeface="+mj-lt"/>
              <a:buAutoNum type="arabicPeriod"/>
              <a:tabLst/>
              <a:defRPr/>
            </a:pP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Definición de los requisitos funcionales y no funcionales del sistema.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AA00"/>
              </a:buClr>
              <a:buSzPct val="110000"/>
              <a:buFont typeface="+mj-lt"/>
              <a:buAutoNum type="arabicPeriod"/>
              <a:tabLst/>
              <a:defRPr/>
            </a:pPr>
            <a:endParaRPr kumimoji="0" lang="es-ES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Roboto"/>
              <a:cs typeface="Roboto"/>
              <a:sym typeface="Roboto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AA00"/>
              </a:buClr>
              <a:buSzPct val="100000"/>
              <a:buFont typeface="+mj-lt"/>
              <a:buAutoNum type="arabicPeriod"/>
              <a:tabLst/>
              <a:defRPr/>
            </a:pPr>
            <a:endParaRPr lang="es-ES" sz="1600" dirty="0">
              <a:solidFill>
                <a:prstClr val="black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AA00"/>
              </a:buClr>
              <a:buSzPct val="100000"/>
              <a:buFont typeface="+mj-lt"/>
              <a:buAutoNum type="arabicPeriod"/>
              <a:tabLst/>
              <a:defRPr/>
            </a:pP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algn="l"/>
            <a:endParaRPr lang="es-ES" sz="1600" dirty="0">
              <a:solidFill>
                <a:srgbClr val="0D0D0D"/>
              </a:solidFill>
              <a:latin typeface="Söhne"/>
            </a:endParaRPr>
          </a:p>
          <a:p>
            <a:pPr algn="l"/>
            <a:br>
              <a:rPr lang="es-MX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s-ES" sz="16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s-CO" sz="1600" dirty="0">
                <a:latin typeface="Work Sans Light Roman" pitchFamily="2" charset="77"/>
              </a:rPr>
              <a:t> 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7D67CD4-EFA6-4C9C-AC91-1AD1E1DE9D2E}"/>
              </a:ext>
            </a:extLst>
          </p:cNvPr>
          <p:cNvSpPr txBox="1">
            <a:spLocks/>
          </p:cNvSpPr>
          <p:nvPr/>
        </p:nvSpPr>
        <p:spPr>
          <a:xfrm>
            <a:off x="456236" y="1566190"/>
            <a:ext cx="4910894" cy="741563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</a:rPr>
              <a:t>Análisis De Requisitos</a:t>
            </a:r>
          </a:p>
        </p:txBody>
      </p:sp>
    </p:spTree>
    <p:extLst>
      <p:ext uri="{BB962C8B-B14F-4D97-AF65-F5344CB8AC3E}">
        <p14:creationId xmlns:p14="http://schemas.microsoft.com/office/powerpoint/2010/main" val="1662277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E75F1-F343-8856-BC69-4BB6B82BF3E4}"/>
              </a:ext>
            </a:extLst>
          </p:cNvPr>
          <p:cNvSpPr txBox="1">
            <a:spLocks/>
          </p:cNvSpPr>
          <p:nvPr/>
        </p:nvSpPr>
        <p:spPr>
          <a:xfrm>
            <a:off x="621110" y="547320"/>
            <a:ext cx="8186460" cy="741563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" sz="3600" b="1" dirty="0">
                <a:solidFill>
                  <a:srgbClr val="4D4D4C"/>
                </a:solidFill>
                <a:latin typeface="Söhne"/>
              </a:rPr>
              <a:t>I</a:t>
            </a:r>
            <a:r>
              <a:rPr lang="es-ES" sz="3600" b="1" i="0" dirty="0">
                <a:solidFill>
                  <a:srgbClr val="4D4D4C"/>
                </a:solidFill>
                <a:effectLst/>
                <a:latin typeface="Söhne"/>
              </a:rPr>
              <a:t>nterfaz de Usuario Intuitiva y Amigable</a:t>
            </a:r>
            <a:endParaRPr lang="es-ES" sz="3600" b="0" i="0" dirty="0">
              <a:solidFill>
                <a:srgbClr val="4D4D4C"/>
              </a:solidFill>
              <a:effectLst/>
              <a:latin typeface="Söhne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BA610AF-5399-4BD5-8EE8-22A31A6DE023}"/>
              </a:ext>
            </a:extLst>
          </p:cNvPr>
          <p:cNvSpPr txBox="1"/>
          <p:nvPr/>
        </p:nvSpPr>
        <p:spPr>
          <a:xfrm>
            <a:off x="621109" y="1545020"/>
            <a:ext cx="5633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rgbClr val="0D0D0D"/>
                </a:solidFill>
                <a:latin typeface="Söhne"/>
              </a:rPr>
              <a:t>D</a:t>
            </a:r>
            <a:r>
              <a:rPr lang="es-ES" sz="1600" b="0" i="0" dirty="0">
                <a:solidFill>
                  <a:srgbClr val="0D0D0D"/>
                </a:solidFill>
                <a:effectLst/>
                <a:latin typeface="Söhne"/>
              </a:rPr>
              <a:t>iseño de software o sistema que se caracteriza por su facilidad de uso y comprensión .</a:t>
            </a:r>
          </a:p>
          <a:p>
            <a:pPr algn="just"/>
            <a:endParaRPr lang="es-ES" sz="16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1254524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4147</TotalTime>
  <Words>1382</Words>
  <Application>Microsoft Office PowerPoint</Application>
  <PresentationFormat>Panorámica</PresentationFormat>
  <Paragraphs>140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Roboto</vt:lpstr>
      <vt:lpstr>Söhne</vt:lpstr>
      <vt:lpstr>Work Sans Bold Roman</vt:lpstr>
      <vt:lpstr>Work Sans Bold Roman</vt:lpstr>
      <vt:lpstr>Work Sans Light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hp</cp:lastModifiedBy>
  <cp:revision>83</cp:revision>
  <dcterms:created xsi:type="dcterms:W3CDTF">2020-10-01T23:51:28Z</dcterms:created>
  <dcterms:modified xsi:type="dcterms:W3CDTF">2024-03-06T16:56:18Z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