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231" r:id="rId2"/>
    <p:sldId id="1232" r:id="rId3"/>
    <p:sldId id="1233" r:id="rId4"/>
    <p:sldId id="1235" r:id="rId5"/>
    <p:sldId id="1234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75E7AB"/>
    <a:srgbClr val="BDFFF6"/>
    <a:srgbClr val="FFA037"/>
    <a:srgbClr val="97C4ED"/>
    <a:srgbClr val="98D2E4"/>
    <a:srgbClr val="009682"/>
    <a:srgbClr val="0000CC"/>
    <a:srgbClr val="50AAE6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89264" autoAdjust="0"/>
  </p:normalViewPr>
  <p:slideViewPr>
    <p:cSldViewPr showGuides="1">
      <p:cViewPr varScale="1">
        <p:scale>
          <a:sx n="77" d="100"/>
          <a:sy n="77" d="100"/>
        </p:scale>
        <p:origin x="175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6516"/>
    </p:cViewPr>
  </p:sorterViewPr>
  <p:notesViewPr>
    <p:cSldViewPr showGuides="1">
      <p:cViewPr varScale="1">
        <p:scale>
          <a:sx n="72" d="100"/>
          <a:sy n="72" d="100"/>
        </p:scale>
        <p:origin x="-386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89580" y="524169"/>
            <a:ext cx="2856154" cy="3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5" y="9550530"/>
            <a:ext cx="32127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 dirty="0"/>
              <a:t>KIT – University of the State of Baden-Wuerttemberg and </a:t>
            </a:r>
            <a:br>
              <a:rPr lang="en-US" sz="900" dirty="0"/>
            </a:br>
            <a:r>
              <a:rPr lang="en-US" sz="9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02" y="211446"/>
            <a:ext cx="1043532" cy="5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130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42"/>
            <a:ext cx="9144000" cy="2754760"/>
          </a:xfrm>
          <a:prstGeom prst="rect">
            <a:avLst/>
          </a:prstGeom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396875" y="6525344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 dirty="0"/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5698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Institute </a:t>
            </a:r>
            <a:r>
              <a:rPr lang="de-DE" sz="1000" dirty="0" err="1">
                <a:solidFill>
                  <a:schemeClr val="bg1"/>
                </a:solidFill>
              </a:rPr>
              <a:t>for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Anthropomatics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and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Robotics</a:t>
            </a:r>
            <a:r>
              <a:rPr lang="de-DE" sz="1000" baseline="0" dirty="0">
                <a:solidFill>
                  <a:schemeClr val="bg1"/>
                </a:solidFill>
              </a:rPr>
              <a:t> (IAR), High Performance </a:t>
            </a:r>
            <a:r>
              <a:rPr lang="de-DE" sz="1000" baseline="0" dirty="0" err="1">
                <a:solidFill>
                  <a:schemeClr val="bg1"/>
                </a:solidFill>
              </a:rPr>
              <a:t>Humanoid</a:t>
            </a:r>
            <a:r>
              <a:rPr lang="de-DE" sz="1000" baseline="0" dirty="0">
                <a:solidFill>
                  <a:schemeClr val="bg1"/>
                </a:solidFill>
              </a:rPr>
              <a:t> Technologies (H</a:t>
            </a:r>
            <a:r>
              <a:rPr lang="de-DE" sz="1000" baseline="30000" dirty="0">
                <a:solidFill>
                  <a:schemeClr val="bg1"/>
                </a:solidFill>
              </a:rPr>
              <a:t>2</a:t>
            </a:r>
            <a:r>
              <a:rPr lang="de-DE" sz="1000" baseline="0" dirty="0">
                <a:solidFill>
                  <a:schemeClr val="bg1"/>
                </a:solidFill>
              </a:rPr>
              <a:t>T)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5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26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245974"/>
            <a:ext cx="1471567" cy="835114"/>
          </a:xfrm>
          <a:prstGeom prst="rect">
            <a:avLst/>
          </a:prstGeom>
        </p:spPr>
      </p:pic>
      <p:pic>
        <p:nvPicPr>
          <p:cNvPr id="11" name="Picture 10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" y="333375"/>
            <a:ext cx="1620000" cy="7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1. Tamims Data\H2T\Logos\Tina\Logo H2T\Logo H2T\Logo Specials\Special size\H2T_color_special_long_transparent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7"/>
          <a:stretch/>
        </p:blipFill>
        <p:spPr bwMode="auto">
          <a:xfrm>
            <a:off x="7787611" y="6369453"/>
            <a:ext cx="970990" cy="4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1507350" y="6453336"/>
            <a:ext cx="6129300" cy="360363"/>
          </a:xfrm>
          <a:prstGeom prst="rect">
            <a:avLst/>
          </a:prstGeom>
          <a:ln/>
        </p:spPr>
        <p:txBody>
          <a:bodyPr/>
          <a:lstStyle>
            <a:lvl1pPr>
              <a:defRPr sz="900">
                <a:latin typeface="Calibri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Modern Intelligent Hand Prostheses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545216" y="6485814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/>
              <a:t>12/20/2017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50825" y="6485814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Calibri" pitchFamily="34" charset="0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Modern Intelligent Hand Prostheses</a:t>
            </a: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u="sng" dirty="0">
                <a:solidFill>
                  <a:srgbClr val="000000"/>
                </a:solidFill>
              </a:rPr>
              <a:t>Tobias Stocker</a:t>
            </a:r>
            <a:r>
              <a:rPr lang="en-US" sz="1600" b="1" dirty="0">
                <a:solidFill>
                  <a:srgbClr val="000000"/>
                </a:solidFill>
              </a:rPr>
              <a:t>, Pascal Weiner and Tamim Asfour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Seminar: Humanoide </a:t>
            </a:r>
            <a:r>
              <a:rPr lang="en-US" sz="1200" dirty="0" err="1">
                <a:solidFill>
                  <a:srgbClr val="000000"/>
                </a:solidFill>
              </a:rPr>
              <a:t>Roboter</a:t>
            </a:r>
            <a:r>
              <a:rPr lang="en-US" sz="1200" dirty="0">
                <a:solidFill>
                  <a:srgbClr val="000000"/>
                </a:solidFill>
              </a:rPr>
              <a:t>, WS 2017/18</a:t>
            </a:r>
          </a:p>
        </p:txBody>
      </p:sp>
    </p:spTree>
    <p:extLst>
      <p:ext uri="{BB962C8B-B14F-4D97-AF65-F5344CB8AC3E}">
        <p14:creationId xmlns:p14="http://schemas.microsoft.com/office/powerpoint/2010/main" val="37811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of modern intelligent hand prostheses of the last 2-3 years</a:t>
            </a:r>
          </a:p>
          <a:p>
            <a:endParaRPr lang="en-US" dirty="0"/>
          </a:p>
          <a:p>
            <a:r>
              <a:rPr lang="en-US" dirty="0"/>
              <a:t>Overview of the important 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/ structure</a:t>
            </a:r>
          </a:p>
          <a:p>
            <a:pPr lvl="1"/>
            <a:r>
              <a:rPr lang="en-US" dirty="0"/>
              <a:t>Kinematic / dynamic characteristics</a:t>
            </a:r>
          </a:p>
          <a:p>
            <a:pPr lvl="1"/>
            <a:r>
              <a:rPr lang="en-US" dirty="0"/>
              <a:t>Sensor feedback / embedded systems</a:t>
            </a:r>
          </a:p>
          <a:p>
            <a:endParaRPr lang="en-US" dirty="0"/>
          </a:p>
          <a:p>
            <a:r>
              <a:rPr lang="en-US" dirty="0"/>
              <a:t>Comparison of the prostheses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do they have in common?</a:t>
            </a:r>
          </a:p>
          <a:p>
            <a:pPr lvl="1"/>
            <a:r>
              <a:rPr lang="en-US" dirty="0"/>
              <a:t>What are special features of the different hands?</a:t>
            </a:r>
          </a:p>
          <a:p>
            <a:pPr lvl="1"/>
            <a:r>
              <a:rPr lang="en-US" dirty="0"/>
              <a:t>Do they provide intelligent functions?</a:t>
            </a:r>
          </a:p>
        </p:txBody>
      </p:sp>
    </p:spTree>
    <p:extLst>
      <p:ext uri="{BB962C8B-B14F-4D97-AF65-F5344CB8AC3E}">
        <p14:creationId xmlns:p14="http://schemas.microsoft.com/office/powerpoint/2010/main" val="298795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B6252-BB44-4219-A2D3-1CDF3B04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2E5F7-73A2-4293-9AF2-C83499F6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Searching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prosthetic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Summarizing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41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5ABFF-289B-4336-8F0E-74AB6B5C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SSSA-</a:t>
            </a:r>
            <a:r>
              <a:rPr lang="de-DE" dirty="0" err="1"/>
              <a:t>MyHand</a:t>
            </a:r>
            <a:endParaRPr lang="en-US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D1D800F-1CD6-49DB-9E39-AA29B84DA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939046"/>
              </p:ext>
            </p:extLst>
          </p:nvPr>
        </p:nvGraphicFramePr>
        <p:xfrm>
          <a:off x="390525" y="1412776"/>
          <a:ext cx="83563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43">
                  <a:extLst>
                    <a:ext uri="{9D8B030D-6E8A-4147-A177-3AD203B41FA5}">
                      <a16:colId xmlns:a16="http://schemas.microsoft.com/office/drawing/2014/main" val="15421877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4965462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3739861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3291271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8524887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2653816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179887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Actuators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MyHand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SSSA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478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200x84x56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1000"/>
                  </a:ext>
                </a:extLst>
              </a:tr>
            </a:tbl>
          </a:graphicData>
        </a:graphic>
      </p:graphicFrame>
      <p:graphicFrame>
        <p:nvGraphicFramePr>
          <p:cNvPr id="8" name="Inhaltsplatzhalter 4">
            <a:extLst>
              <a:ext uri="{FF2B5EF4-FFF2-40B4-BE49-F238E27FC236}">
                <a16:creationId xmlns:a16="http://schemas.microsoft.com/office/drawing/2014/main" id="{EEABC9C7-6DD8-4CD4-A58D-B1813A953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677065"/>
              </p:ext>
            </p:extLst>
          </p:nvPr>
        </p:nvGraphicFramePr>
        <p:xfrm>
          <a:off x="390525" y="2348880"/>
          <a:ext cx="835793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43">
                  <a:extLst>
                    <a:ext uri="{9D8B030D-6E8A-4147-A177-3AD203B41FA5}">
                      <a16:colId xmlns:a16="http://schemas.microsoft.com/office/drawing/2014/main" val="154218776"/>
                    </a:ext>
                  </a:extLst>
                </a:gridCol>
                <a:gridCol w="1297732">
                  <a:extLst>
                    <a:ext uri="{9D8B030D-6E8A-4147-A177-3AD203B41FA5}">
                      <a16:colId xmlns:a16="http://schemas.microsoft.com/office/drawing/2014/main" val="384965462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3739861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29127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85248870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22653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Integrated </a:t>
                      </a:r>
                      <a:r>
                        <a:rPr lang="de-DE" dirty="0" err="1"/>
                        <a:t>Actuators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Transmission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Finger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Joint Speed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MyHand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Geneva </a:t>
                      </a:r>
                      <a:r>
                        <a:rPr lang="de-DE" dirty="0" err="1"/>
                        <a:t>drive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Position /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12-31N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160-250°</a:t>
                      </a:r>
                      <a:r>
                        <a:rPr lang="de-DE" b="0" dirty="0"/>
                        <a:t>/s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1000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7BC26B29-4150-4AA1-930C-FB3231A414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49737" r="2275"/>
          <a:stretch/>
        </p:blipFill>
        <p:spPr>
          <a:xfrm>
            <a:off x="5724128" y="3352018"/>
            <a:ext cx="2952328" cy="286721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2F6377F-86F0-4F80-9515-FD7E21BDC8B1}"/>
              </a:ext>
            </a:extLst>
          </p:cNvPr>
          <p:cNvSpPr txBox="1"/>
          <p:nvPr/>
        </p:nvSpPr>
        <p:spPr>
          <a:xfrm>
            <a:off x="6588224" y="6104329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SSSA-</a:t>
            </a:r>
            <a:r>
              <a:rPr lang="de-DE" sz="1200" dirty="0" err="1"/>
              <a:t>MyHand</a:t>
            </a:r>
            <a:r>
              <a:rPr lang="de-DE" sz="1200" dirty="0"/>
              <a:t> [1]</a:t>
            </a:r>
            <a:endParaRPr lang="en-US" sz="1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9C2B02-FDED-43DA-B10D-FC25424E8246}"/>
              </a:ext>
            </a:extLst>
          </p:cNvPr>
          <p:cNvSpPr txBox="1"/>
          <p:nvPr/>
        </p:nvSpPr>
        <p:spPr>
          <a:xfrm>
            <a:off x="467544" y="6106032"/>
            <a:ext cx="41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 http://ieeexplore.ieee.org/abstract/document/7488269/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79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F0175-64B3-4F77-8DE1-BDC58988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8C8D6-130C-4EAA-B279-3F301C17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  <a:p>
            <a:pPr lvl="1"/>
            <a:r>
              <a:rPr lang="de-DE" dirty="0" err="1"/>
              <a:t>Underactuation</a:t>
            </a:r>
            <a:endParaRPr lang="de-DE" dirty="0"/>
          </a:p>
          <a:p>
            <a:pPr lvl="1"/>
            <a:r>
              <a:rPr lang="de-DE" dirty="0"/>
              <a:t>Sensor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lvl="1"/>
            <a:r>
              <a:rPr lang="de-DE" dirty="0"/>
              <a:t>Embedded </a:t>
            </a:r>
            <a:r>
              <a:rPr lang="de-DE" dirty="0" err="1"/>
              <a:t>systems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prostheses</a:t>
            </a:r>
            <a:endParaRPr lang="de-DE" dirty="0"/>
          </a:p>
          <a:p>
            <a:pPr lvl="1"/>
            <a:r>
              <a:rPr lang="de-DE" dirty="0"/>
              <a:t>Common </a:t>
            </a:r>
            <a:r>
              <a:rPr lang="de-DE" dirty="0" err="1"/>
              <a:t>properties</a:t>
            </a:r>
            <a:r>
              <a:rPr lang="de-DE" dirty="0"/>
              <a:t> /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/>
              <a:t>Unique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044925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Calibri" panose="020F0502020204030204" pitchFamily="34" charset="0"/>
          </a:defRPr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Bildschirmpräsentation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KIT_master_ppt2007_en</vt:lpstr>
      <vt:lpstr>PowerPoint-Präsentation</vt:lpstr>
      <vt:lpstr>The Task</vt:lpstr>
      <vt:lpstr>My previous work</vt:lpstr>
      <vt:lpstr>Example: SSSA-MyHand</vt:lpstr>
      <vt:lpstr>My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asfour</dc:creator>
  <cp:lastModifiedBy>Tobias Stocker</cp:lastModifiedBy>
  <cp:revision>615</cp:revision>
  <dcterms:created xsi:type="dcterms:W3CDTF">2010-02-07T18:52:05Z</dcterms:created>
  <dcterms:modified xsi:type="dcterms:W3CDTF">2017-12-08T11:37:01Z</dcterms:modified>
</cp:coreProperties>
</file>