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231" r:id="rId2"/>
    <p:sldId id="1236" r:id="rId3"/>
    <p:sldId id="1232" r:id="rId4"/>
    <p:sldId id="1233" r:id="rId5"/>
    <p:sldId id="1234" r:id="rId6"/>
    <p:sldId id="1237" r:id="rId7"/>
    <p:sldId id="1235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49" r:id="rId18"/>
    <p:sldId id="1238" r:id="rId19"/>
    <p:sldId id="1250" r:id="rId20"/>
    <p:sldId id="1253" r:id="rId21"/>
    <p:sldId id="1254" r:id="rId22"/>
    <p:sldId id="1255" r:id="rId23"/>
    <p:sldId id="1256" r:id="rId24"/>
    <p:sldId id="1239" r:id="rId25"/>
    <p:sldId id="1252" r:id="rId2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Myoelectric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</a:t>
            </a:r>
            <a:r>
              <a:rPr lang="en-US" sz="1600" b="1">
                <a:solidFill>
                  <a:srgbClr val="000000"/>
                </a:solidFill>
              </a:rPr>
              <a:t>(Advisor: </a:t>
            </a:r>
            <a:r>
              <a:rPr lang="en-US" sz="1600" b="1" dirty="0">
                <a:solidFill>
                  <a:srgbClr val="000000"/>
                </a:solidFill>
              </a:rPr>
              <a:t>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7350-CDBB-43C3-B3D8-BE435E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SSSA-</a:t>
            </a:r>
            <a:r>
              <a:rPr lang="en-GB" dirty="0" err="1"/>
              <a:t>MyHand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DE01B45-8929-4170-8E4B-9F0C67A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348880"/>
            <a:ext cx="5043983" cy="374394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Only three actuators</a:t>
            </a:r>
          </a:p>
          <a:p>
            <a:pPr lvl="1"/>
            <a:r>
              <a:rPr lang="en-GB" dirty="0"/>
              <a:t>Abduction/adduction of the thumb and flexion/extension of the index with single actuator via Geneva drive</a:t>
            </a:r>
          </a:p>
          <a:p>
            <a:pPr lvl="1"/>
            <a:r>
              <a:rPr lang="en-GB" dirty="0"/>
              <a:t>Embedded controller and sensory system with force/position sensors and automatic grasp control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F21038DA-B447-47EF-BEC2-AF556C6BD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161357"/>
              </p:ext>
            </p:extLst>
          </p:nvPr>
        </p:nvGraphicFramePr>
        <p:xfrm>
          <a:off x="392113" y="1198563"/>
          <a:ext cx="8356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Four-bar,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C8A98091-74E9-4FB8-8FF8-12A9CAD9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0"/>
          <a:stretch/>
        </p:blipFill>
        <p:spPr>
          <a:xfrm>
            <a:off x="5292080" y="2434344"/>
            <a:ext cx="3720563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87053-ABF2-49CD-ACA2-2AE591AC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AstoHand</a:t>
            </a:r>
            <a:r>
              <a:rPr lang="en-GB" dirty="0"/>
              <a:t> v.1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ABAE3AF-A977-4D31-A1CE-CD9C8E6B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Low-cost</a:t>
            </a:r>
          </a:p>
          <a:p>
            <a:pPr lvl="1"/>
            <a:r>
              <a:rPr lang="en-GB" dirty="0"/>
              <a:t>Very lightweight</a:t>
            </a:r>
          </a:p>
          <a:p>
            <a:pPr lvl="1"/>
            <a:r>
              <a:rPr lang="en-GB" dirty="0"/>
              <a:t>Built with 3D-printed material</a:t>
            </a:r>
          </a:p>
          <a:p>
            <a:pPr marL="476250" lvl="1" indent="0">
              <a:buNone/>
            </a:pPr>
            <a:r>
              <a:rPr lang="en-GB" dirty="0"/>
              <a:t>      (easy to manufacture and maintain)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4994A8D6-6C06-40CD-AD64-A63BAAE85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123697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Tendon-spring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40690EFE-7D7A-423B-9CFE-B68DF0828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37400" r="12653"/>
          <a:stretch/>
        </p:blipFill>
        <p:spPr>
          <a:xfrm>
            <a:off x="5580112" y="1988840"/>
            <a:ext cx="331236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A6B45-8FB6-4977-B542-EE92A8EE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F62FD0-953C-4DD0-8D5A-8D842679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Anthropomorphic grasping ability via special motion distribution mechanism structure</a:t>
            </a:r>
          </a:p>
          <a:p>
            <a:pPr lvl="1"/>
            <a:r>
              <a:rPr lang="en-GB" dirty="0"/>
              <a:t>Can replicate almost all natural movement   of the human hand while using few actuators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DA0B1840-A80B-42BC-B751-14EA9772A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89581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B1426FD2-ED1F-475C-8A29-3D27F5E1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21" y="2010964"/>
            <a:ext cx="2967957" cy="4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5C17-A2CD-4851-AFB1-9D76C26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Six-DOF-Hand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B38275E-E39F-4201-B0C2-D60AB222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Inexpensive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Independent finger movements</a:t>
            </a:r>
          </a:p>
          <a:p>
            <a:pPr lvl="1"/>
            <a:r>
              <a:rPr lang="en-GB" dirty="0"/>
              <a:t>Actuators with encoders for                     motor position feedback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DC74BD8F-D3E1-4E18-A9BA-AFEF840B2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113039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Gears/Belts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AA3A3FA9-E363-41FD-817E-C85285B2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7"/>
          <a:stretch/>
        </p:blipFill>
        <p:spPr>
          <a:xfrm>
            <a:off x="5757022" y="2041831"/>
            <a:ext cx="2991442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04F38-99A6-41CB-8B8B-943DD616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Bionic 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AF84368-198B-49FC-9952-9D4DC1C2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Hybrid actuated with Brushless DC motors and Shape Memory Alloy (SMA)</a:t>
            </a:r>
          </a:p>
          <a:p>
            <a:pPr lvl="1"/>
            <a:r>
              <a:rPr lang="en-GB" dirty="0"/>
              <a:t>Close replication of the human hand        (with all structures, joints and tendons)</a:t>
            </a:r>
          </a:p>
          <a:p>
            <a:pPr lvl="1"/>
            <a:r>
              <a:rPr lang="en-GB" dirty="0"/>
              <a:t>24 degrees of freedom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AB56ED84-E1E6-4CB3-9A41-35E52B1CE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490221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BA06D605-5D50-4662-AD98-9A572F0C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70" y="2152151"/>
            <a:ext cx="3403460" cy="38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4EE4-DEE5-47F1-B566-7A72D96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SoftHand</a:t>
            </a:r>
            <a:r>
              <a:rPr lang="en-GB" dirty="0"/>
              <a:t> Pro-D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A04649D-CA29-4F3D-82B1-9D8FC553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Strongly underactuated </a:t>
            </a:r>
            <a:r>
              <a:rPr lang="en-GB" dirty="0" err="1"/>
              <a:t>softhand</a:t>
            </a:r>
            <a:endParaRPr lang="en-GB" dirty="0"/>
          </a:p>
          <a:p>
            <a:pPr lvl="1"/>
            <a:r>
              <a:rPr lang="en-GB" dirty="0"/>
              <a:t>19 joints with only one single actuator</a:t>
            </a:r>
          </a:p>
          <a:p>
            <a:pPr lvl="1"/>
            <a:r>
              <a:rPr lang="en-GB" dirty="0"/>
              <a:t>Can move along two different synergistic directions to perform either precision or power grasp</a:t>
            </a:r>
          </a:p>
          <a:p>
            <a:pPr lvl="1"/>
            <a:r>
              <a:rPr lang="en-GB" dirty="0"/>
              <a:t>Decoding of movement intensions using the dynamic frequency content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97285D54-3BA8-4E24-8DED-4FB590922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800575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61A5ACF8-FCE5-4E6F-93EB-7BB8AC2F4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0" t="-1" r="3521" b="41776"/>
          <a:stretch/>
        </p:blipFill>
        <p:spPr>
          <a:xfrm>
            <a:off x="5756160" y="2492896"/>
            <a:ext cx="3092680" cy="32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B3A73-6299-443E-81F1-BE4CE5C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UOMPro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969EAD5-0ED2-42DC-ACB6-AF84D213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Simple serial communication interface to link with high-level control methods</a:t>
            </a:r>
          </a:p>
          <a:p>
            <a:pPr lvl="1"/>
            <a:r>
              <a:rPr lang="en-GB" dirty="0"/>
              <a:t>The implemented low-level controller can handle individual finger position commands or hand grip pattern commands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DC8ECE2E-8E46-4A2A-B8AC-77C636B8F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66182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DD9205F1-868F-46F6-A954-47F7CE8B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5990915" y="2331205"/>
            <a:ext cx="2623170" cy="34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1995-A532-4B73-8875-1B20566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MORA Hap-2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0D62B89-631F-4F72-8C10-A72CFB22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Self-adaption ability</a:t>
            </a:r>
          </a:p>
          <a:p>
            <a:pPr lvl="1"/>
            <a:r>
              <a:rPr lang="en-GB" dirty="0"/>
              <a:t>Finger mechanism is capable of generating passively different flexion/extension angles</a:t>
            </a:r>
          </a:p>
          <a:p>
            <a:pPr lvl="1"/>
            <a:r>
              <a:rPr lang="en-GB" dirty="0"/>
              <a:t>Fingers have under-actuation mechanism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831424D4-9838-4837-B572-6EBA1EF95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866766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8D7F3308-D43B-4D60-AE5C-AFCC6840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52186"/>
            <a:ext cx="3594275" cy="2994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3C8AB7-EA14-4BA8-9800-C3597D10A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7" y="4232939"/>
            <a:ext cx="4538094" cy="18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0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0CC8-3C75-4C83-AE27-FCF8557B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properties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DDAF065-5FB2-42DA-82D6-A76F6D03A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54602"/>
              </p:ext>
            </p:extLst>
          </p:nvPr>
        </p:nvGraphicFramePr>
        <p:xfrm>
          <a:off x="934740" y="1268760"/>
          <a:ext cx="727452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984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324809">
                  <a:extLst>
                    <a:ext uri="{9D8B030D-6E8A-4147-A177-3AD203B41FA5}">
                      <a16:colId xmlns:a16="http://schemas.microsoft.com/office/drawing/2014/main" val="28156933"/>
                    </a:ext>
                  </a:extLst>
                </a:gridCol>
                <a:gridCol w="3499727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 (length x width x thickness in 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98 x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89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159 x 79 x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 x 84 x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180 x 85 x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Human hand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 x 99 x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189 x 88 x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134808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95 (fingers) x 83 x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5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74FEB-3D07-4205-B27B-D6B1A11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Finger Kinematics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5F79B5C-0BBB-4CCF-BD28-09E56758D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57597"/>
              </p:ext>
            </p:extLst>
          </p:nvPr>
        </p:nvGraphicFramePr>
        <p:xfrm>
          <a:off x="827584" y="1196752"/>
          <a:ext cx="74888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442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2311421">
                  <a:extLst>
                    <a:ext uri="{9D8B030D-6E8A-4147-A177-3AD203B41FA5}">
                      <a16:colId xmlns:a16="http://schemas.microsoft.com/office/drawing/2014/main" val="2511789211"/>
                    </a:ext>
                  </a:extLst>
                </a:gridCol>
                <a:gridCol w="921588">
                  <a:extLst>
                    <a:ext uri="{9D8B030D-6E8A-4147-A177-3AD203B41FA5}">
                      <a16:colId xmlns:a16="http://schemas.microsoft.com/office/drawing/2014/main" val="28156933"/>
                    </a:ext>
                  </a:extLst>
                </a:gridCol>
                <a:gridCol w="759989">
                  <a:extLst>
                    <a:ext uri="{9D8B030D-6E8A-4147-A177-3AD203B41FA5}">
                      <a16:colId xmlns:a16="http://schemas.microsoft.com/office/drawing/2014/main" val="2141231665"/>
                    </a:ext>
                  </a:extLst>
                </a:gridCol>
                <a:gridCol w="874392">
                  <a:extLst>
                    <a:ext uri="{9D8B030D-6E8A-4147-A177-3AD203B41FA5}">
                      <a16:colId xmlns:a16="http://schemas.microsoft.com/office/drawing/2014/main" val="133678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Joints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dirty="0"/>
                        <a:t>Joints per Finger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5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C97E0-457E-4288-B362-C6B51BB8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Actuation and Transmission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A47D58F-76F4-4B4B-9273-42DAFD2E6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31186"/>
              </p:ext>
            </p:extLst>
          </p:nvPr>
        </p:nvGraphicFramePr>
        <p:xfrm>
          <a:off x="1511660" y="1124744"/>
          <a:ext cx="612068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789">
                  <a:extLst>
                    <a:ext uri="{9D8B030D-6E8A-4147-A177-3AD203B41FA5}">
                      <a16:colId xmlns:a16="http://schemas.microsoft.com/office/drawing/2014/main" val="4238522776"/>
                    </a:ext>
                  </a:extLst>
                </a:gridCol>
                <a:gridCol w="1347300">
                  <a:extLst>
                    <a:ext uri="{9D8B030D-6E8A-4147-A177-3AD203B41FA5}">
                      <a16:colId xmlns:a16="http://schemas.microsoft.com/office/drawing/2014/main" val="2550622600"/>
                    </a:ext>
                  </a:extLst>
                </a:gridCol>
                <a:gridCol w="2227591">
                  <a:extLst>
                    <a:ext uri="{9D8B030D-6E8A-4147-A177-3AD203B41FA5}">
                      <a16:colId xmlns:a16="http://schemas.microsoft.com/office/drawing/2014/main" val="418066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linkage,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4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Bennett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2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of Zhang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MyHand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AstoHand</a:t>
                      </a:r>
                      <a:r>
                        <a:rPr lang="en-GB" dirty="0"/>
                        <a:t> v.1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Six-DOF-Hand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 / 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Bionic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SoftHand</a:t>
                      </a:r>
                      <a:r>
                        <a:rPr lang="en-GB" dirty="0"/>
                        <a:t> Pro-D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UOMPro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8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MORA Hap-2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6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D68D-E392-47D5-A4FE-6923BFEC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Grasping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624E4-45E9-48F9-9FB5-139D5B88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Most of the hands are capable of performing the known grasping patterns:</a:t>
            </a:r>
          </a:p>
          <a:p>
            <a:pPr lvl="1"/>
            <a:r>
              <a:rPr lang="en-GB" dirty="0"/>
              <a:t>Power grasp (Cylindrical grasp)</a:t>
            </a:r>
          </a:p>
          <a:p>
            <a:pPr lvl="1"/>
            <a:r>
              <a:rPr lang="en-GB" dirty="0"/>
              <a:t>Precision grasp (Pinch grasp)</a:t>
            </a:r>
          </a:p>
          <a:p>
            <a:pPr lvl="1"/>
            <a:r>
              <a:rPr lang="en-GB" dirty="0"/>
              <a:t>Lateral grasp</a:t>
            </a:r>
          </a:p>
          <a:p>
            <a:pPr lvl="1"/>
            <a:r>
              <a:rPr lang="en-GB" dirty="0"/>
              <a:t>Hook grasp</a:t>
            </a:r>
          </a:p>
          <a:p>
            <a:endParaRPr lang="en-GB" dirty="0"/>
          </a:p>
          <a:p>
            <a:r>
              <a:rPr lang="en-GB" dirty="0"/>
              <a:t>The MORA Hap-2 is mainly developed for power and hook grasp</a:t>
            </a:r>
          </a:p>
          <a:p>
            <a:r>
              <a:rPr lang="en-GB" dirty="0"/>
              <a:t>The </a:t>
            </a:r>
            <a:r>
              <a:rPr lang="en-GB" dirty="0" err="1"/>
              <a:t>SoftHand</a:t>
            </a:r>
            <a:r>
              <a:rPr lang="en-GB" dirty="0"/>
              <a:t> Pro-D with its single actuator can perform power and precision grasps</a:t>
            </a:r>
          </a:p>
        </p:txBody>
      </p:sp>
    </p:spTree>
    <p:extLst>
      <p:ext uri="{BB962C8B-B14F-4D97-AF65-F5344CB8AC3E}">
        <p14:creationId xmlns:p14="http://schemas.microsoft.com/office/powerpoint/2010/main" val="311961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67CAA-1DCA-4FE1-827D-34619D0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55973-EFAF-44A2-8DCB-F2962B32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83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86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9BC36-A03F-432F-8B19-1CD514E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864B-4174-47BF-BF5A-2D286D2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Most research groups focused mainly on one important feature in their hand design</a:t>
            </a:r>
          </a:p>
          <a:p>
            <a:endParaRPr lang="en-GB" dirty="0"/>
          </a:p>
          <a:p>
            <a:r>
              <a:rPr lang="en-GB" dirty="0"/>
              <a:t>The main goal was to develop preferably low-cost protheses</a:t>
            </a:r>
          </a:p>
          <a:p>
            <a:endParaRPr lang="en-GB" dirty="0"/>
          </a:p>
          <a:p>
            <a:r>
              <a:rPr lang="en-GB" dirty="0"/>
              <a:t>Only a few tried to incorporate intelligent functions</a:t>
            </a:r>
          </a:p>
        </p:txBody>
      </p:sp>
    </p:spTree>
    <p:extLst>
      <p:ext uri="{BB962C8B-B14F-4D97-AF65-F5344CB8AC3E}">
        <p14:creationId xmlns:p14="http://schemas.microsoft.com/office/powerpoint/2010/main" val="4955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GB" dirty="0"/>
              <a:t>Why myoelectric hand prostheses?</a:t>
            </a:r>
          </a:p>
          <a:p>
            <a:pPr lvl="1"/>
            <a:r>
              <a:rPr lang="en-GB" dirty="0"/>
              <a:t>Make a normal life possible for amputees</a:t>
            </a:r>
          </a:p>
          <a:p>
            <a:pPr lvl="1"/>
            <a:r>
              <a:rPr lang="en-GB" dirty="0"/>
              <a:t>Enable users to perform different grasps </a:t>
            </a:r>
          </a:p>
          <a:p>
            <a:pPr marL="476250" lvl="1" indent="0">
              <a:buNone/>
            </a:pPr>
            <a:r>
              <a:rPr lang="en-GB" dirty="0"/>
              <a:t>      for activities of daily living (ADLs)</a:t>
            </a:r>
          </a:p>
          <a:p>
            <a:pPr lvl="1"/>
            <a:r>
              <a:rPr lang="en-GB" dirty="0"/>
              <a:t>Allow the user to control the hand through muscle contraction (with EMG)</a:t>
            </a:r>
          </a:p>
          <a:p>
            <a:pPr lvl="1"/>
            <a:r>
              <a:rPr lang="en-GB" dirty="0"/>
              <a:t>Electric actuators are rather small, quiet and </a:t>
            </a:r>
          </a:p>
          <a:p>
            <a:pPr marL="476250" lvl="1" indent="0">
              <a:buNone/>
            </a:pPr>
            <a:r>
              <a:rPr lang="en-GB" dirty="0"/>
              <a:t>      have good precision and controllability </a:t>
            </a:r>
          </a:p>
          <a:p>
            <a:pPr marL="47625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37541F-40AB-44C7-B051-DD325D71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4077072"/>
            <a:ext cx="7810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8D2-93FE-4548-A558-D09856C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2656"/>
            <a:ext cx="6911975" cy="561975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en-GB" dirty="0"/>
                  <a:t>Desired properties:</a:t>
                </a:r>
              </a:p>
              <a:p>
                <a:pPr lvl="1"/>
                <a:r>
                  <a:rPr lang="en-GB" dirty="0"/>
                  <a:t>comfortable (lightweight, small)</a:t>
                </a:r>
              </a:p>
              <a:p>
                <a:pPr lvl="1"/>
                <a:r>
                  <a:rPr lang="en-GB" dirty="0"/>
                  <a:t>many different grasps possible</a:t>
                </a:r>
              </a:p>
              <a:p>
                <a:pPr lvl="1"/>
                <a:r>
                  <a:rPr lang="en-GB" dirty="0"/>
                  <a:t>High finger forces / fast joint speed</a:t>
                </a:r>
              </a:p>
              <a:p>
                <a:pPr lvl="1"/>
                <a:r>
                  <a:rPr lang="en-GB" dirty="0"/>
                  <a:t>easy to use</a:t>
                </a:r>
              </a:p>
              <a:p>
                <a:pPr lvl="1"/>
                <a:r>
                  <a:rPr lang="en-GB" dirty="0"/>
                  <a:t>high durability (robust, easy to repair)</a:t>
                </a:r>
              </a:p>
              <a:p>
                <a:pPr lvl="1"/>
                <a:r>
                  <a:rPr lang="en-GB" dirty="0"/>
                  <a:t>low-cost</a:t>
                </a:r>
              </a:p>
              <a:p>
                <a:pPr lvl="1"/>
                <a:r>
                  <a:rPr lang="en-GB" dirty="0"/>
                  <a:t>intelligent functions (sensor-feedback, grasp adaption)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Desired properties are contradicting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trade-offs are mandatory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82EC-1596-4F07-A05E-32DD130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/>
                  <a:t>„Even state-of-the art devices lack a combination of high functionality, durability, adequate cosmetic appearance, and affordability“</a:t>
                </a:r>
              </a:p>
              <a:p>
                <a:pPr algn="r">
                  <a:buFontTx/>
                  <a:buChar char="-"/>
                </a:pPr>
                <a:r>
                  <a:rPr lang="en-GB" dirty="0"/>
                  <a:t>Joseph T. Belter, 2013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Total weight should be below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∼400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lightweight materials, small and low number of actuators</a:t>
                </a:r>
              </a:p>
              <a:p>
                <a:pPr marL="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transmission systems that allow for many different grasps</a:t>
                </a:r>
                <a:endParaRPr lang="en-GB" dirty="0"/>
              </a:p>
              <a:p>
                <a:r>
                  <a:rPr lang="en-GB" dirty="0"/>
                  <a:t>Finger tip force in precision grasp should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95 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      and joint speed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230 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Finger kinematic designs should be simple and robust</a:t>
                </a:r>
              </a:p>
              <a:p>
                <a:endParaRPr lang="en-GB" sz="1800" b="0" dirty="0"/>
              </a:p>
              <a:p>
                <a:r>
                  <a:rPr lang="en-GB" dirty="0"/>
                  <a:t>User should be able to move the hand without concentrating</a:t>
                </a:r>
              </a:p>
              <a:p>
                <a:r>
                  <a:rPr lang="en-GB" b="0" dirty="0"/>
                  <a:t>User should get sensor feedback from the hand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pPr marL="0" indent="0" algn="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21" r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53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EF87-6455-441C-AD84-92FB454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5D5FD15-031B-4BAF-A9F5-D1F9EC56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060024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/>
                  <a:t>Special feature:</a:t>
                </a:r>
              </a:p>
              <a:p>
                <a:pPr lvl="1"/>
                <a:r>
                  <a:rPr lang="en-GB" kern="0" dirty="0"/>
                  <a:t>Matches performance of other myoelectric prosthetic hands,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while being very cheap (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$ 250</m:t>
                    </m:r>
                  </m:oMath>
                </a14:m>
                <a:r>
                  <a:rPr lang="en-GB" kern="0" dirty="0"/>
                  <a:t>)</a:t>
                </a:r>
              </a:p>
              <a:p>
                <a:pPr lvl="1"/>
                <a:r>
                  <a:rPr lang="en-GB" kern="0" dirty="0"/>
                  <a:t>Easy to manufacture with 3D-printer 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and of-the shelf parts</a:t>
                </a:r>
              </a:p>
              <a:p>
                <a:pPr lvl="1"/>
                <a:r>
                  <a:rPr lang="en-GB" kern="0" dirty="0"/>
                  <a:t>Open-source</a:t>
                </a:r>
              </a:p>
              <a:p>
                <a:pPr marL="476250" lvl="1" indent="0">
                  <a:buNone/>
                </a:pPr>
                <a:endParaRPr lang="en-GB" kern="0" dirty="0"/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1296BFD0-896D-490B-A54C-AEC255F5B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90327"/>
            <a:ext cx="268411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A3BD4-7F0F-4E8C-9B7C-D4C5883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Bennett et al.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39A59-8EE8-4F3D-8DAA-1DDF20AA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Four motor units in unique configuration:</a:t>
            </a:r>
          </a:p>
          <a:p>
            <a:pPr lvl="2"/>
            <a:r>
              <a:rPr lang="en-GB" dirty="0"/>
              <a:t>2 for thumb and 1 for index (fully actuated)</a:t>
            </a:r>
          </a:p>
          <a:p>
            <a:pPr lvl="2"/>
            <a:r>
              <a:rPr lang="en-GB" dirty="0"/>
              <a:t>1 for other fingers (underactuated)</a:t>
            </a:r>
          </a:p>
          <a:p>
            <a:pPr lvl="1"/>
            <a:r>
              <a:rPr lang="en-GB" dirty="0"/>
              <a:t>Embedded control system that enables</a:t>
            </a:r>
          </a:p>
          <a:p>
            <a:pPr marL="476250" lvl="1" indent="0">
              <a:buNone/>
            </a:pPr>
            <a:r>
              <a:rPr lang="en-GB" dirty="0"/>
              <a:t>      self-contained control of hand movement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62FE77A-3304-4D68-81D9-4F7BE5101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747908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0183A10-F7C0-4A35-9067-0A0A58DE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7"/>
          <a:stretch/>
        </p:blipFill>
        <p:spPr>
          <a:xfrm>
            <a:off x="5580112" y="2243457"/>
            <a:ext cx="3240360" cy="36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69E1-508A-46FB-9B5A-4560763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Zhang et al.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74280BF-C95D-4739-ACC7-F46F7B2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Fingers are equipped with numerous</a:t>
            </a:r>
          </a:p>
          <a:p>
            <a:pPr marL="476250" lvl="1" indent="0">
              <a:buNone/>
            </a:pPr>
            <a:r>
              <a:rPr lang="en-GB" dirty="0"/>
              <a:t>      torque and position sensors</a:t>
            </a:r>
          </a:p>
          <a:p>
            <a:pPr lvl="1"/>
            <a:r>
              <a:rPr lang="en-GB" dirty="0"/>
              <a:t>Integrated motion control system consisting of a motion control subsystem and several sensory subsystems</a:t>
            </a:r>
          </a:p>
          <a:p>
            <a:pPr lvl="1"/>
            <a:r>
              <a:rPr lang="en-GB" dirty="0"/>
              <a:t>New concept for sensory feedback system</a:t>
            </a:r>
          </a:p>
          <a:p>
            <a:pPr marL="476250" lvl="1" indent="0">
              <a:buNone/>
            </a:pPr>
            <a:r>
              <a:rPr lang="en-GB" dirty="0"/>
              <a:t>      based on an electrical stimulator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36BA8AF7-E0CA-4BEC-9A32-F94EEBBCD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721286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1C2A035D-1958-45FE-B012-4A582A9E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54" y="2779563"/>
            <a:ext cx="3457092" cy="25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70862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1060</Words>
  <Application>Microsoft Office PowerPoint</Application>
  <PresentationFormat>Bildschirmpräsentation (4:3)</PresentationFormat>
  <Paragraphs>436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KIT_master_ppt2007_en</vt:lpstr>
      <vt:lpstr>PowerPoint-Präsentation</vt:lpstr>
      <vt:lpstr>Outline</vt:lpstr>
      <vt:lpstr>Motivation</vt:lpstr>
      <vt:lpstr>Motivation</vt:lpstr>
      <vt:lpstr>Challenges</vt:lpstr>
      <vt:lpstr>Outline</vt:lpstr>
      <vt:lpstr>Tact</vt:lpstr>
      <vt:lpstr>Hand of Bennett et al.</vt:lpstr>
      <vt:lpstr>Hand of Zhang et al.</vt:lpstr>
      <vt:lpstr>SSSA-MyHand</vt:lpstr>
      <vt:lpstr>AstoHand v.1</vt:lpstr>
      <vt:lpstr>X-Hand</vt:lpstr>
      <vt:lpstr>Six-DOF-Hand</vt:lpstr>
      <vt:lpstr>Bionic Hand</vt:lpstr>
      <vt:lpstr>SoftHand Pro-D</vt:lpstr>
      <vt:lpstr>UOMPro</vt:lpstr>
      <vt:lpstr>MORA Hap-2</vt:lpstr>
      <vt:lpstr>Outline</vt:lpstr>
      <vt:lpstr>Physical properties</vt:lpstr>
      <vt:lpstr>Finger Kinematics</vt:lpstr>
      <vt:lpstr>Actuation and Transmission</vt:lpstr>
      <vt:lpstr>Grasping</vt:lpstr>
      <vt:lpstr>Dynamics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685</cp:revision>
  <dcterms:created xsi:type="dcterms:W3CDTF">2010-02-07T18:52:05Z</dcterms:created>
  <dcterms:modified xsi:type="dcterms:W3CDTF">2018-01-24T11:27:08Z</dcterms:modified>
</cp:coreProperties>
</file>