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1231" r:id="rId2"/>
    <p:sldId id="1236" r:id="rId3"/>
    <p:sldId id="1232" r:id="rId4"/>
    <p:sldId id="1233" r:id="rId5"/>
    <p:sldId id="1234" r:id="rId6"/>
    <p:sldId id="1261" r:id="rId7"/>
    <p:sldId id="1237" r:id="rId8"/>
    <p:sldId id="1235" r:id="rId9"/>
    <p:sldId id="1240" r:id="rId10"/>
    <p:sldId id="1257" r:id="rId11"/>
    <p:sldId id="1241" r:id="rId12"/>
    <p:sldId id="1258" r:id="rId13"/>
    <p:sldId id="1242" r:id="rId14"/>
    <p:sldId id="1259" r:id="rId15"/>
    <p:sldId id="1243" r:id="rId16"/>
    <p:sldId id="1244" r:id="rId17"/>
    <p:sldId id="1245" r:id="rId18"/>
    <p:sldId id="1246" r:id="rId19"/>
    <p:sldId id="1247" r:id="rId20"/>
    <p:sldId id="1248" r:id="rId21"/>
    <p:sldId id="1260" r:id="rId22"/>
    <p:sldId id="1249" r:id="rId23"/>
    <p:sldId id="1238" r:id="rId24"/>
    <p:sldId id="1250" r:id="rId25"/>
    <p:sldId id="1253" r:id="rId26"/>
    <p:sldId id="1254" r:id="rId27"/>
    <p:sldId id="1255" r:id="rId28"/>
    <p:sldId id="1256" r:id="rId29"/>
    <p:sldId id="1239" r:id="rId30"/>
    <p:sldId id="1252" r:id="rId31"/>
    <p:sldId id="1262" r:id="rId32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FF"/>
    <a:srgbClr val="75E7AB"/>
    <a:srgbClr val="BDFFF6"/>
    <a:srgbClr val="FFA037"/>
    <a:srgbClr val="97C4ED"/>
    <a:srgbClr val="98D2E4"/>
    <a:srgbClr val="009682"/>
    <a:srgbClr val="0000CC"/>
    <a:srgbClr val="50AAE6"/>
    <a:srgbClr val="5A6E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21" autoAdjust="0"/>
    <p:restoredTop sz="89264" autoAdjust="0"/>
  </p:normalViewPr>
  <p:slideViewPr>
    <p:cSldViewPr showGuides="1">
      <p:cViewPr varScale="1">
        <p:scale>
          <a:sx n="77" d="100"/>
          <a:sy n="77" d="100"/>
        </p:scale>
        <p:origin x="1781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6516"/>
    </p:cViewPr>
  </p:sorterViewPr>
  <p:notesViewPr>
    <p:cSldViewPr showGuides="1">
      <p:cViewPr varScale="1">
        <p:scale>
          <a:sx n="72" d="100"/>
          <a:sy n="72" d="100"/>
        </p:scale>
        <p:origin x="-3864" y="-102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789580" y="524169"/>
            <a:ext cx="2856154" cy="312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900"/>
            </a:lvl1pPr>
          </a:lstStyle>
          <a:p>
            <a:pPr>
              <a:defRPr/>
            </a:pPr>
            <a:r>
              <a:rPr lang="de-DE"/>
              <a:t>Prof. Dr. Max Mustermann | Musterfakultät</a:t>
            </a: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560385" y="9550530"/>
            <a:ext cx="321276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r>
              <a:rPr lang="en-US" sz="900" dirty="0"/>
              <a:t>KIT – University of the State of Baden-Wuerttemberg and </a:t>
            </a:r>
            <a:br>
              <a:rPr lang="en-US" sz="900" dirty="0"/>
            </a:br>
            <a:r>
              <a:rPr lang="en-US" sz="900" dirty="0"/>
              <a:t>National Laboratory of the Helmholtz Association</a:t>
            </a:r>
          </a:p>
        </p:txBody>
      </p:sp>
      <p:pic>
        <p:nvPicPr>
          <p:cNvPr id="9223" name="Picture 11" descr="KIT-Logo-rgb_d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8602" y="211446"/>
            <a:ext cx="1043532" cy="520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959355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r>
              <a:rPr lang="de-DE"/>
              <a:t>Prof. Dr. Max Mustermann | </a:t>
            </a:r>
            <a:br>
              <a:rPr lang="de-DE"/>
            </a:br>
            <a:r>
              <a:rPr lang="de-DE"/>
              <a:t>Name of Faculty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6AB5DBA3-DFF6-4CFC-93DE-3F08A0E43ADF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671303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fik 1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20442"/>
            <a:ext cx="9144000" cy="2754760"/>
          </a:xfrm>
          <a:prstGeom prst="rect">
            <a:avLst/>
          </a:prstGeom>
        </p:spPr>
      </p:pic>
      <p:pic>
        <p:nvPicPr>
          <p:cNvPr id="20" name="Picture 9" descr="II_rahmen_neu_titel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7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Text Box 14"/>
          <p:cNvSpPr txBox="1">
            <a:spLocks noChangeArrowheads="1"/>
          </p:cNvSpPr>
          <p:nvPr userDrawn="1"/>
        </p:nvSpPr>
        <p:spPr bwMode="auto">
          <a:xfrm>
            <a:off x="396875" y="6525344"/>
            <a:ext cx="3670300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eaLnBrk="1" hangingPunct="1"/>
            <a:r>
              <a:rPr lang="en-US" altLang="de-DE" sz="800" dirty="0"/>
              <a:t>KIT –  The Research University in the Helmholtz Association</a:t>
            </a:r>
            <a:r>
              <a:rPr lang="de-DE" altLang="de-DE" sz="800"/>
              <a:t> </a:t>
            </a:r>
            <a:endParaRPr lang="en-US" altLang="de-DE" sz="800" dirty="0"/>
          </a:p>
        </p:txBody>
      </p:sp>
      <p:sp>
        <p:nvSpPr>
          <p:cNvPr id="22" name="Text Box 21"/>
          <p:cNvSpPr txBox="1">
            <a:spLocks noChangeArrowheads="1"/>
          </p:cNvSpPr>
          <p:nvPr userDrawn="1"/>
        </p:nvSpPr>
        <p:spPr bwMode="auto">
          <a:xfrm>
            <a:off x="385763" y="3366344"/>
            <a:ext cx="5698405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>
              <a:defRPr/>
            </a:pPr>
            <a:r>
              <a:rPr lang="de-DE" sz="1000" dirty="0">
                <a:solidFill>
                  <a:schemeClr val="bg1"/>
                </a:solidFill>
              </a:rPr>
              <a:t>Institute </a:t>
            </a:r>
            <a:r>
              <a:rPr lang="de-DE" sz="1000" dirty="0" err="1">
                <a:solidFill>
                  <a:schemeClr val="bg1"/>
                </a:solidFill>
              </a:rPr>
              <a:t>for</a:t>
            </a:r>
            <a:r>
              <a:rPr lang="de-DE" sz="1000" dirty="0">
                <a:solidFill>
                  <a:schemeClr val="bg1"/>
                </a:solidFill>
              </a:rPr>
              <a:t> </a:t>
            </a:r>
            <a:r>
              <a:rPr lang="de-DE" sz="1000" dirty="0" err="1">
                <a:solidFill>
                  <a:schemeClr val="bg1"/>
                </a:solidFill>
              </a:rPr>
              <a:t>Anthropomatics</a:t>
            </a:r>
            <a:r>
              <a:rPr lang="de-DE" sz="1000" dirty="0">
                <a:solidFill>
                  <a:schemeClr val="bg1"/>
                </a:solidFill>
              </a:rPr>
              <a:t> </a:t>
            </a:r>
            <a:r>
              <a:rPr lang="de-DE" sz="1000" dirty="0" err="1">
                <a:solidFill>
                  <a:schemeClr val="bg1"/>
                </a:solidFill>
              </a:rPr>
              <a:t>and</a:t>
            </a:r>
            <a:r>
              <a:rPr lang="de-DE" sz="1000" dirty="0">
                <a:solidFill>
                  <a:schemeClr val="bg1"/>
                </a:solidFill>
              </a:rPr>
              <a:t> </a:t>
            </a:r>
            <a:r>
              <a:rPr lang="de-DE" sz="1000" dirty="0" err="1">
                <a:solidFill>
                  <a:schemeClr val="bg1"/>
                </a:solidFill>
              </a:rPr>
              <a:t>Robotics</a:t>
            </a:r>
            <a:r>
              <a:rPr lang="de-DE" sz="1000" baseline="0" dirty="0">
                <a:solidFill>
                  <a:schemeClr val="bg1"/>
                </a:solidFill>
              </a:rPr>
              <a:t> (IAR), High Performance </a:t>
            </a:r>
            <a:r>
              <a:rPr lang="de-DE" sz="1000" baseline="0" dirty="0" err="1">
                <a:solidFill>
                  <a:schemeClr val="bg1"/>
                </a:solidFill>
              </a:rPr>
              <a:t>Humanoid</a:t>
            </a:r>
            <a:r>
              <a:rPr lang="de-DE" sz="1000" baseline="0" dirty="0">
                <a:solidFill>
                  <a:schemeClr val="bg1"/>
                </a:solidFill>
              </a:rPr>
              <a:t> Technologies (H</a:t>
            </a:r>
            <a:r>
              <a:rPr lang="de-DE" sz="1000" baseline="30000" dirty="0">
                <a:solidFill>
                  <a:schemeClr val="bg1"/>
                </a:solidFill>
              </a:rPr>
              <a:t>2</a:t>
            </a:r>
            <a:r>
              <a:rPr lang="de-DE" sz="1000" baseline="0" dirty="0">
                <a:solidFill>
                  <a:schemeClr val="bg1"/>
                </a:solidFill>
              </a:rPr>
              <a:t>T)</a:t>
            </a:r>
            <a:endParaRPr lang="de-DE" sz="1000" dirty="0">
              <a:solidFill>
                <a:schemeClr val="bg1"/>
              </a:solidFill>
            </a:endParaRPr>
          </a:p>
        </p:txBody>
      </p:sp>
      <p:sp>
        <p:nvSpPr>
          <p:cNvPr id="23" name="Text Box 14"/>
          <p:cNvSpPr txBox="1">
            <a:spLocks noChangeArrowheads="1"/>
          </p:cNvSpPr>
          <p:nvPr userDrawn="1"/>
        </p:nvSpPr>
        <p:spPr bwMode="auto">
          <a:xfrm>
            <a:off x="7318375" y="6497638"/>
            <a:ext cx="1727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defRPr/>
            </a:pPr>
            <a:r>
              <a:rPr lang="de-DE" sz="1600" b="1" dirty="0">
                <a:solidFill>
                  <a:schemeClr val="bg1"/>
                </a:solidFill>
              </a:rPr>
              <a:t>www.kit.edu</a:t>
            </a:r>
          </a:p>
        </p:txBody>
      </p:sp>
      <p:pic>
        <p:nvPicPr>
          <p:cNvPr id="25" name="Grafik 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316" y="6354000"/>
            <a:ext cx="504000" cy="504000"/>
          </a:xfrm>
          <a:prstGeom prst="rect">
            <a:avLst/>
          </a:prstGeom>
        </p:spPr>
      </p:pic>
      <p:pic>
        <p:nvPicPr>
          <p:cNvPr id="26" name="Grafik 2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4" y="245974"/>
            <a:ext cx="1471567" cy="835114"/>
          </a:xfrm>
          <a:prstGeom prst="rect">
            <a:avLst/>
          </a:prstGeom>
        </p:spPr>
      </p:pic>
      <p:pic>
        <p:nvPicPr>
          <p:cNvPr id="11" name="Picture 10" descr="KITlogo_4c_frutiger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85763" y="333375"/>
            <a:ext cx="1620000" cy="740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59563" y="333375"/>
            <a:ext cx="2089150" cy="575945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90525" y="333375"/>
            <a:ext cx="6116638" cy="5759450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21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7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II_rahmen_neu_folge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0525" y="333375"/>
            <a:ext cx="691197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2113" y="1198563"/>
            <a:ext cx="8356600" cy="4894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37" name="Picture 9" descr="KITlogo_4c_frutiger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667625" y="341313"/>
            <a:ext cx="10842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4" descr="C:\1. Tamims Data\H2T\Logos\Tina\Logo H2T\Logo H2T\Logo Specials\Special size\H2T_color_special_long_transparent.png"/>
          <p:cNvPicPr>
            <a:picLocks noChangeAspect="1" noChangeArrowheads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107"/>
          <a:stretch/>
        </p:blipFill>
        <p:spPr bwMode="auto">
          <a:xfrm>
            <a:off x="7787611" y="6369453"/>
            <a:ext cx="970990" cy="476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2"/>
          <p:cNvSpPr txBox="1">
            <a:spLocks noChangeArrowheads="1"/>
          </p:cNvSpPr>
          <p:nvPr userDrawn="1"/>
        </p:nvSpPr>
        <p:spPr>
          <a:xfrm>
            <a:off x="1507350" y="6453336"/>
            <a:ext cx="6129300" cy="360363"/>
          </a:xfrm>
          <a:prstGeom prst="rect">
            <a:avLst/>
          </a:prstGeom>
          <a:ln/>
        </p:spPr>
        <p:txBody>
          <a:bodyPr/>
          <a:lstStyle>
            <a:lvl1pPr>
              <a:defRPr sz="900">
                <a:latin typeface="Calibri" pitchFamily="34" charset="0"/>
              </a:defRPr>
            </a:lvl1pPr>
          </a:lstStyle>
          <a:p>
            <a:pPr algn="ctr">
              <a:lnSpc>
                <a:spcPct val="90000"/>
              </a:lnSpc>
            </a:pPr>
            <a:r>
              <a:rPr kumimoji="0" lang="en-US" sz="900" b="0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Modern Intelligent Hand Prostheses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</a:t>
            </a:r>
            <a:endParaRPr kumimoji="0" lang="en-US" sz="9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11" name="Rectangle 11"/>
          <p:cNvSpPr>
            <a:spLocks noChangeArrowheads="1"/>
          </p:cNvSpPr>
          <p:nvPr userDrawn="1"/>
        </p:nvSpPr>
        <p:spPr bwMode="auto">
          <a:xfrm>
            <a:off x="545216" y="6485814"/>
            <a:ext cx="86360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r>
              <a:rPr lang="de-DE" altLang="de-DE" sz="900" dirty="0"/>
              <a:t>12/20/2017</a:t>
            </a:r>
          </a:p>
        </p:txBody>
      </p:sp>
      <p:sp>
        <p:nvSpPr>
          <p:cNvPr id="12" name="Text Box 11"/>
          <p:cNvSpPr txBox="1">
            <a:spLocks noChangeArrowheads="1"/>
          </p:cNvSpPr>
          <p:nvPr userDrawn="1"/>
        </p:nvSpPr>
        <p:spPr bwMode="auto">
          <a:xfrm>
            <a:off x="250825" y="6485814"/>
            <a:ext cx="3254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50000"/>
              </a:spcBef>
              <a:defRPr/>
            </a:pPr>
            <a:fld id="{A2177219-4D79-4D82-A800-567BDD8316C6}" type="slidenum">
              <a:rPr lang="de-DE" sz="900" b="1">
                <a:latin typeface="Arial" charset="0"/>
              </a:rPr>
              <a:pPr>
                <a:spcBef>
                  <a:spcPct val="50000"/>
                </a:spcBef>
                <a:defRPr/>
              </a:pPr>
              <a:t>‹Nr.›</a:t>
            </a:fld>
            <a:endParaRPr lang="de-DE" sz="900" b="1" dirty="0"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8" r:id="rId3"/>
    <p:sldLayoutId id="2147483657" r:id="rId4"/>
    <p:sldLayoutId id="2147483656" r:id="rId5"/>
    <p:sldLayoutId id="2147483655" r:id="rId6"/>
    <p:sldLayoutId id="2147483654" r:id="rId7"/>
    <p:sldLayoutId id="2147483653" r:id="rId8"/>
    <p:sldLayoutId id="2147483652" r:id="rId9"/>
    <p:sldLayoutId id="2147483651" r:id="rId10"/>
    <p:sldLayoutId id="2147483650" r:id="rId11"/>
  </p:sldLayoutIdLst>
  <p:hf sldNum="0"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14325" indent="-314325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sz="20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90575" indent="-314325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>
          <a:solidFill>
            <a:schemeClr val="tx1"/>
          </a:solidFill>
          <a:latin typeface="Calibri" pitchFamily="34" charset="0"/>
        </a:defRPr>
      </a:lvl2pPr>
      <a:lvl3pPr marL="1209675" indent="-276225" algn="l" rtl="0" eaLnBrk="1" fontAlgn="base" hangingPunct="1">
        <a:spcBef>
          <a:spcPct val="20000"/>
        </a:spcBef>
        <a:spcAft>
          <a:spcPct val="0"/>
        </a:spcAft>
        <a:buBlip>
          <a:blip r:embed="rId18"/>
        </a:buBlip>
        <a:defRPr sz="1600">
          <a:solidFill>
            <a:schemeClr val="tx1"/>
          </a:solidFill>
          <a:latin typeface="Calibri" pitchFamily="34" charset="0"/>
        </a:defRPr>
      </a:lvl3pPr>
      <a:lvl4pPr marL="1657350" indent="-276225" algn="l" rtl="0" eaLnBrk="1" fontAlgn="base" hangingPunct="1">
        <a:spcBef>
          <a:spcPct val="20000"/>
        </a:spcBef>
        <a:spcAft>
          <a:spcPct val="0"/>
        </a:spcAft>
        <a:buBlip>
          <a:blip r:embed="rId18"/>
        </a:buBlip>
        <a:defRPr sz="1600">
          <a:solidFill>
            <a:schemeClr val="tx1"/>
          </a:solidFill>
          <a:latin typeface="Calibri" pitchFamily="34" charset="0"/>
        </a:defRPr>
      </a:lvl4pPr>
      <a:lvl5pPr marL="2095500" indent="-276225" algn="l" rtl="0" eaLnBrk="1" fontAlgn="base" hangingPunct="1">
        <a:spcBef>
          <a:spcPct val="20000"/>
        </a:spcBef>
        <a:spcAft>
          <a:spcPct val="0"/>
        </a:spcAft>
        <a:buBlip>
          <a:blip r:embed="rId18"/>
        </a:buBlip>
        <a:defRPr sz="16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9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9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9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9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7" Type="http://schemas.openxmlformats.org/officeDocument/2006/relationships/image" Target="../media/image7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7" Type="http://schemas.openxmlformats.org/officeDocument/2006/relationships/image" Target="../media/image7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gif"/><Relationship Id="rId2" Type="http://schemas.openxmlformats.org/officeDocument/2006/relationships/image" Target="../media/image32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5.gif"/><Relationship Id="rId7" Type="http://schemas.openxmlformats.org/officeDocument/2006/relationships/image" Target="../media/image6.png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6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7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ChangeArrowheads="1"/>
          </p:cNvSpPr>
          <p:nvPr/>
        </p:nvSpPr>
        <p:spPr bwMode="auto">
          <a:xfrm>
            <a:off x="395288" y="1412875"/>
            <a:ext cx="8389937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>
              <a:lnSpc>
                <a:spcPct val="90000"/>
              </a:lnSpc>
            </a:pPr>
            <a:r>
              <a:rPr lang="en-US" sz="2600" b="1" dirty="0">
                <a:solidFill>
                  <a:schemeClr val="tx2"/>
                </a:solidFill>
              </a:rPr>
              <a:t>Modern Myoelectric Intelligent Hand Prostheses</a:t>
            </a:r>
          </a:p>
          <a:p>
            <a:pPr>
              <a:lnSpc>
                <a:spcPct val="90000"/>
              </a:lnSpc>
            </a:pPr>
            <a:endParaRPr lang="en-US" sz="2600" b="1" dirty="0">
              <a:solidFill>
                <a:schemeClr val="tx2"/>
              </a:solidFill>
            </a:endParaRPr>
          </a:p>
        </p:txBody>
      </p:sp>
      <p:sp>
        <p:nvSpPr>
          <p:cNvPr id="30725" name="Rectangle 3"/>
          <p:cNvSpPr>
            <a:spLocks noChangeArrowheads="1"/>
          </p:cNvSpPr>
          <p:nvPr/>
        </p:nvSpPr>
        <p:spPr bwMode="auto">
          <a:xfrm>
            <a:off x="396875" y="2349500"/>
            <a:ext cx="8370888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US" sz="1600" b="1" dirty="0">
                <a:solidFill>
                  <a:srgbClr val="000000"/>
                </a:solidFill>
              </a:rPr>
              <a:t>Tobias Stocker </a:t>
            </a:r>
            <a:r>
              <a:rPr lang="en-US" sz="1600" b="1">
                <a:solidFill>
                  <a:srgbClr val="000000"/>
                </a:solidFill>
              </a:rPr>
              <a:t>(Advisor: </a:t>
            </a:r>
            <a:r>
              <a:rPr lang="en-US" sz="1600" b="1" dirty="0">
                <a:solidFill>
                  <a:srgbClr val="000000"/>
                </a:solidFill>
              </a:rPr>
              <a:t>Pascal Weiner)</a:t>
            </a:r>
          </a:p>
          <a:p>
            <a:endParaRPr lang="en-US" sz="1200" dirty="0">
              <a:solidFill>
                <a:srgbClr val="000000"/>
              </a:solidFill>
            </a:endParaRPr>
          </a:p>
          <a:p>
            <a:r>
              <a:rPr lang="en-US" sz="1200" dirty="0">
                <a:solidFill>
                  <a:srgbClr val="000000"/>
                </a:solidFill>
              </a:rPr>
              <a:t>Seminar: Humanoid Robotics, WS 2017/18</a:t>
            </a:r>
          </a:p>
        </p:txBody>
      </p:sp>
    </p:spTree>
    <p:extLst>
      <p:ext uri="{BB962C8B-B14F-4D97-AF65-F5344CB8AC3E}">
        <p14:creationId xmlns:p14="http://schemas.microsoft.com/office/powerpoint/2010/main" val="3781187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C11956-E350-429B-815F-D16419AD3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Hand of Bennett et al.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FFFD0502-D81C-4F1A-ACC7-1F4AC7C32D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0607" y="1140476"/>
            <a:ext cx="3016176" cy="4577047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E907EF8-F957-4F42-A297-117D5A00CCD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76" t="36475"/>
          <a:stretch/>
        </p:blipFill>
        <p:spPr>
          <a:xfrm>
            <a:off x="1619672" y="3717032"/>
            <a:ext cx="1961314" cy="2348545"/>
          </a:xfrm>
          <a:prstGeom prst="rect">
            <a:avLst/>
          </a:prstGeom>
        </p:spPr>
      </p:pic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3CA352F6-D4D1-439E-B980-E3D30BB8D153}"/>
              </a:ext>
            </a:extLst>
          </p:cNvPr>
          <p:cNvSpPr txBox="1">
            <a:spLocks/>
          </p:cNvSpPr>
          <p:nvPr/>
        </p:nvSpPr>
        <p:spPr bwMode="auto">
          <a:xfrm>
            <a:off x="392113" y="260648"/>
            <a:ext cx="4544863" cy="4031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1432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9057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209675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5735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1600">
                <a:solidFill>
                  <a:schemeClr val="tx1"/>
                </a:solidFill>
                <a:latin typeface="Calibri" pitchFamily="34" charset="0"/>
              </a:defRPr>
            </a:lvl4pPr>
            <a:lvl5pPr marL="209550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16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7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7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7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7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GB" kern="0" dirty="0"/>
          </a:p>
          <a:p>
            <a:endParaRPr lang="en-GB" kern="0" dirty="0"/>
          </a:p>
          <a:p>
            <a:endParaRPr lang="en-GB" kern="0" dirty="0"/>
          </a:p>
          <a:p>
            <a:r>
              <a:rPr lang="en-GB" kern="0" dirty="0"/>
              <a:t>Embedded system:</a:t>
            </a:r>
          </a:p>
          <a:p>
            <a:pPr lvl="1"/>
            <a:r>
              <a:rPr lang="en-GB" kern="0" dirty="0"/>
              <a:t>Consists of a single , four-layer circuit board</a:t>
            </a:r>
          </a:p>
          <a:p>
            <a:pPr lvl="1"/>
            <a:r>
              <a:rPr lang="en-GB" kern="0" dirty="0"/>
              <a:t>Accepts and executes motion/force commands from a high-level controller</a:t>
            </a:r>
          </a:p>
          <a:p>
            <a:pPr lvl="1"/>
            <a:r>
              <a:rPr lang="en-GB" kern="0" dirty="0"/>
              <a:t>Returns processed position/force information</a:t>
            </a:r>
          </a:p>
          <a:p>
            <a:pPr marL="476250" lvl="1" indent="0">
              <a:buFontTx/>
              <a:buNone/>
            </a:pPr>
            <a:endParaRPr lang="en-GB" kern="0" dirty="0"/>
          </a:p>
          <a:p>
            <a:pPr lvl="1"/>
            <a:endParaRPr lang="en-GB" kern="0" dirty="0"/>
          </a:p>
        </p:txBody>
      </p:sp>
    </p:spTree>
    <p:extLst>
      <p:ext uri="{BB962C8B-B14F-4D97-AF65-F5344CB8AC3E}">
        <p14:creationId xmlns:p14="http://schemas.microsoft.com/office/powerpoint/2010/main" val="3890879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5C69E1-508A-46FB-9B5A-456076372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Hand of Zhang et al.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174280BF-C95D-4739-ACC7-F46F7B283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113" y="2060847"/>
            <a:ext cx="5043983" cy="4031977"/>
          </a:xfrm>
        </p:spPr>
        <p:txBody>
          <a:bodyPr/>
          <a:lstStyle/>
          <a:p>
            <a:endParaRPr lang="en-GB" dirty="0"/>
          </a:p>
          <a:p>
            <a:endParaRPr lang="en-GB" dirty="0"/>
          </a:p>
          <a:p>
            <a:r>
              <a:rPr lang="en-GB" dirty="0"/>
              <a:t>Special feature:</a:t>
            </a:r>
          </a:p>
          <a:p>
            <a:pPr lvl="1"/>
            <a:r>
              <a:rPr lang="en-GB" dirty="0"/>
              <a:t>Fingers are equipped with numerous</a:t>
            </a:r>
          </a:p>
          <a:p>
            <a:pPr marL="476250" lvl="1" indent="0">
              <a:buNone/>
            </a:pPr>
            <a:r>
              <a:rPr lang="en-GB" dirty="0"/>
              <a:t>      torque and position sensors</a:t>
            </a:r>
          </a:p>
          <a:p>
            <a:pPr lvl="1"/>
            <a:r>
              <a:rPr lang="en-GB" dirty="0"/>
              <a:t>Integrated motion control system consisting of a motion control subsystem and several sensory subsystems</a:t>
            </a:r>
          </a:p>
          <a:p>
            <a:pPr lvl="1"/>
            <a:r>
              <a:rPr lang="en-GB" dirty="0"/>
              <a:t>New concept for sensory feedback system</a:t>
            </a:r>
          </a:p>
          <a:p>
            <a:pPr marL="476250" lvl="1" indent="0">
              <a:buNone/>
            </a:pPr>
            <a:r>
              <a:rPr lang="en-GB" dirty="0"/>
              <a:t>      based on an electrical stimulator</a:t>
            </a:r>
          </a:p>
          <a:p>
            <a:pPr marL="476250" lvl="1" indent="0">
              <a:buNone/>
            </a:pPr>
            <a:endParaRPr lang="en-GB" dirty="0"/>
          </a:p>
          <a:p>
            <a:pPr lvl="1"/>
            <a:endParaRPr lang="en-GB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1C2A035D-1958-45FE-B012-4A582A9EE0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954" y="2779563"/>
            <a:ext cx="3457092" cy="2594544"/>
          </a:xfrm>
          <a:prstGeom prst="rect">
            <a:avLst/>
          </a:prstGeom>
        </p:spPr>
      </p:pic>
      <p:graphicFrame>
        <p:nvGraphicFramePr>
          <p:cNvPr id="6" name="Inhaltsplatzhalter 3">
            <a:extLst>
              <a:ext uri="{FF2B5EF4-FFF2-40B4-BE49-F238E27FC236}">
                <a16:creationId xmlns:a16="http://schemas.microsoft.com/office/drawing/2014/main" id="{15FE43CA-D93B-4E3F-AC06-23DF45760B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8545343"/>
              </p:ext>
            </p:extLst>
          </p:nvPr>
        </p:nvGraphicFramePr>
        <p:xfrm>
          <a:off x="390525" y="1195158"/>
          <a:ext cx="835660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2767">
                  <a:extLst>
                    <a:ext uri="{9D8B030D-6E8A-4147-A177-3AD203B41FA5}">
                      <a16:colId xmlns:a16="http://schemas.microsoft.com/office/drawing/2014/main" val="79759528"/>
                    </a:ext>
                  </a:extLst>
                </a:gridCol>
                <a:gridCol w="1392767">
                  <a:extLst>
                    <a:ext uri="{9D8B030D-6E8A-4147-A177-3AD203B41FA5}">
                      <a16:colId xmlns:a16="http://schemas.microsoft.com/office/drawing/2014/main" val="4261196352"/>
                    </a:ext>
                  </a:extLst>
                </a:gridCol>
                <a:gridCol w="1106321">
                  <a:extLst>
                    <a:ext uri="{9D8B030D-6E8A-4147-A177-3AD203B41FA5}">
                      <a16:colId xmlns:a16="http://schemas.microsoft.com/office/drawing/2014/main" val="1890016348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608985133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759803080"/>
                    </a:ext>
                  </a:extLst>
                </a:gridCol>
                <a:gridCol w="1944467">
                  <a:extLst>
                    <a:ext uri="{9D8B030D-6E8A-4147-A177-3AD203B41FA5}">
                      <a16:colId xmlns:a16="http://schemas.microsoft.com/office/drawing/2014/main" val="26152686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Mass (g)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Joints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DoF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Actuators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Transmission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242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Four-bar linkage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1323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6670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22AF49-8E8B-4BCD-A77E-DF6960CE7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Hand of Zhang et al.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E7B27DA8-6434-42B1-BF99-66A5AB4BC1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250" y="2996952"/>
            <a:ext cx="2286000" cy="2919984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B5352E72-937E-4656-BECD-ED0B4E7D62E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84" t="9051" r="26467" b="53150"/>
          <a:stretch/>
        </p:blipFill>
        <p:spPr>
          <a:xfrm>
            <a:off x="5076056" y="1088741"/>
            <a:ext cx="3286806" cy="4248472"/>
          </a:xfrm>
          <a:prstGeom prst="rect">
            <a:avLst/>
          </a:prstGeom>
        </p:spPr>
      </p:pic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338B8548-D355-448C-BDA9-FE60CC498FD1}"/>
              </a:ext>
            </a:extLst>
          </p:cNvPr>
          <p:cNvSpPr txBox="1">
            <a:spLocks/>
          </p:cNvSpPr>
          <p:nvPr/>
        </p:nvSpPr>
        <p:spPr bwMode="auto">
          <a:xfrm>
            <a:off x="390524" y="548680"/>
            <a:ext cx="3965451" cy="2664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1432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9057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209675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5735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1600">
                <a:solidFill>
                  <a:schemeClr val="tx1"/>
                </a:solidFill>
                <a:latin typeface="Calibri" pitchFamily="34" charset="0"/>
              </a:defRPr>
            </a:lvl4pPr>
            <a:lvl5pPr marL="209550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16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7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7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7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7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GB" kern="0" dirty="0"/>
          </a:p>
          <a:p>
            <a:endParaRPr lang="en-GB" kern="0" dirty="0"/>
          </a:p>
          <a:p>
            <a:endParaRPr lang="en-GB" kern="0" dirty="0"/>
          </a:p>
          <a:p>
            <a:r>
              <a:rPr lang="en-GB" kern="0" dirty="0"/>
              <a:t>Sensor system:</a:t>
            </a:r>
          </a:p>
          <a:p>
            <a:pPr lvl="1"/>
            <a:r>
              <a:rPr lang="en-GB" kern="0" dirty="0"/>
              <a:t>Equipped with 18 proprioceptive and exteroceptive sensors</a:t>
            </a:r>
          </a:p>
          <a:p>
            <a:pPr marL="476250" lvl="1" indent="0">
              <a:buFontTx/>
              <a:buNone/>
            </a:pPr>
            <a:endParaRPr lang="en-GB" kern="0" dirty="0"/>
          </a:p>
          <a:p>
            <a:pPr lvl="1"/>
            <a:endParaRPr lang="en-GB" kern="0" dirty="0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A4EF1D61-F89E-4152-A61E-91B01E101A00}"/>
              </a:ext>
            </a:extLst>
          </p:cNvPr>
          <p:cNvSpPr txBox="1">
            <a:spLocks/>
          </p:cNvSpPr>
          <p:nvPr/>
        </p:nvSpPr>
        <p:spPr bwMode="auto">
          <a:xfrm>
            <a:off x="4572000" y="4221088"/>
            <a:ext cx="4504431" cy="4031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1432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9057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209675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5735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1600">
                <a:solidFill>
                  <a:schemeClr val="tx1"/>
                </a:solidFill>
                <a:latin typeface="Calibri" pitchFamily="34" charset="0"/>
              </a:defRPr>
            </a:lvl4pPr>
            <a:lvl5pPr marL="209550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16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7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7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7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7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GB" kern="0" dirty="0"/>
          </a:p>
          <a:p>
            <a:endParaRPr lang="en-GB" kern="0" dirty="0"/>
          </a:p>
          <a:p>
            <a:endParaRPr lang="en-GB" kern="0" dirty="0"/>
          </a:p>
          <a:p>
            <a:r>
              <a:rPr lang="en-GB" kern="0" dirty="0"/>
              <a:t>Embedded system:</a:t>
            </a:r>
          </a:p>
          <a:p>
            <a:pPr lvl="1"/>
            <a:r>
              <a:rPr lang="en-GB" kern="0" dirty="0"/>
              <a:t>Consists of a motion control subsystem and several sensory subsystems</a:t>
            </a:r>
          </a:p>
          <a:p>
            <a:pPr marL="476250" lvl="1" indent="0">
              <a:buFontTx/>
              <a:buNone/>
            </a:pPr>
            <a:endParaRPr lang="en-GB" kern="0" dirty="0"/>
          </a:p>
          <a:p>
            <a:pPr lvl="1"/>
            <a:endParaRPr lang="en-GB" kern="0" dirty="0"/>
          </a:p>
        </p:txBody>
      </p:sp>
    </p:spTree>
    <p:extLst>
      <p:ext uri="{BB962C8B-B14F-4D97-AF65-F5344CB8AC3E}">
        <p14:creationId xmlns:p14="http://schemas.microsoft.com/office/powerpoint/2010/main" val="37921046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2D7350-CDBB-43C3-B3D8-BE435EACC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SSSA-</a:t>
            </a:r>
            <a:r>
              <a:rPr lang="en-GB" dirty="0" err="1"/>
              <a:t>MyHand</a:t>
            </a:r>
            <a:endParaRPr lang="en-GB" dirty="0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ADE01B45-8929-4170-8E4B-9F0C67A5B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113" y="2348880"/>
            <a:ext cx="5043983" cy="3743944"/>
          </a:xfrm>
        </p:spPr>
        <p:txBody>
          <a:bodyPr/>
          <a:lstStyle/>
          <a:p>
            <a:endParaRPr lang="en-GB" dirty="0"/>
          </a:p>
          <a:p>
            <a:endParaRPr lang="en-GB" dirty="0"/>
          </a:p>
          <a:p>
            <a:r>
              <a:rPr lang="en-GB" dirty="0"/>
              <a:t>Special feature:</a:t>
            </a:r>
          </a:p>
          <a:p>
            <a:pPr lvl="1"/>
            <a:r>
              <a:rPr lang="en-GB" dirty="0"/>
              <a:t>Only three actuators</a:t>
            </a:r>
          </a:p>
          <a:p>
            <a:pPr lvl="1"/>
            <a:r>
              <a:rPr lang="en-GB" dirty="0"/>
              <a:t>Abduction/adduction of the thumb and flexion/extension of the index with single actuator via Geneva drive</a:t>
            </a:r>
          </a:p>
          <a:p>
            <a:pPr lvl="1"/>
            <a:r>
              <a:rPr lang="en-GB" dirty="0"/>
              <a:t>Embedded controller and sensory system with force/position sensors and automatic grasp control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8A98091-74E9-4FB8-8FF8-12A9CAD9ABB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900"/>
          <a:stretch/>
        </p:blipFill>
        <p:spPr>
          <a:xfrm>
            <a:off x="5292080" y="2434344"/>
            <a:ext cx="3720563" cy="3573016"/>
          </a:xfrm>
          <a:prstGeom prst="rect">
            <a:avLst/>
          </a:prstGeom>
        </p:spPr>
      </p:pic>
      <p:graphicFrame>
        <p:nvGraphicFramePr>
          <p:cNvPr id="6" name="Inhaltsplatzhalter 3">
            <a:extLst>
              <a:ext uri="{FF2B5EF4-FFF2-40B4-BE49-F238E27FC236}">
                <a16:creationId xmlns:a16="http://schemas.microsoft.com/office/drawing/2014/main" id="{2F092C12-2B9F-431D-8BB7-91C5BA223A3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936058"/>
              </p:ext>
            </p:extLst>
          </p:nvPr>
        </p:nvGraphicFramePr>
        <p:xfrm>
          <a:off x="392113" y="1198563"/>
          <a:ext cx="8356602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2767">
                  <a:extLst>
                    <a:ext uri="{9D8B030D-6E8A-4147-A177-3AD203B41FA5}">
                      <a16:colId xmlns:a16="http://schemas.microsoft.com/office/drawing/2014/main" val="79759528"/>
                    </a:ext>
                  </a:extLst>
                </a:gridCol>
                <a:gridCol w="1392767">
                  <a:extLst>
                    <a:ext uri="{9D8B030D-6E8A-4147-A177-3AD203B41FA5}">
                      <a16:colId xmlns:a16="http://schemas.microsoft.com/office/drawing/2014/main" val="4261196352"/>
                    </a:ext>
                  </a:extLst>
                </a:gridCol>
                <a:gridCol w="1106321">
                  <a:extLst>
                    <a:ext uri="{9D8B030D-6E8A-4147-A177-3AD203B41FA5}">
                      <a16:colId xmlns:a16="http://schemas.microsoft.com/office/drawing/2014/main" val="1890016348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608985133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759803080"/>
                    </a:ext>
                  </a:extLst>
                </a:gridCol>
                <a:gridCol w="1944467">
                  <a:extLst>
                    <a:ext uri="{9D8B030D-6E8A-4147-A177-3AD203B41FA5}">
                      <a16:colId xmlns:a16="http://schemas.microsoft.com/office/drawing/2014/main" val="26152686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Mass (g)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Joints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DoF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Actuators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Transmission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242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Four-bar linkage,</a:t>
                      </a:r>
                    </a:p>
                    <a:p>
                      <a:r>
                        <a:rPr lang="en-GB" dirty="0"/>
                        <a:t>Geneva drive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1323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2232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93BF68-220A-4873-B056-54422DBD1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SSSA-</a:t>
            </a:r>
            <a:r>
              <a:rPr lang="en-GB" dirty="0" err="1"/>
              <a:t>MyHand</a:t>
            </a:r>
            <a:endParaRPr lang="en-GB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E55F45A6-1171-49AB-A46E-01DEFE3B55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186" y="3343622"/>
            <a:ext cx="5549627" cy="2934591"/>
          </a:xfrm>
        </p:spPr>
      </p:pic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4C11F2CA-4005-453C-BEF2-2DF68B8A546D}"/>
              </a:ext>
            </a:extLst>
          </p:cNvPr>
          <p:cNvSpPr txBox="1">
            <a:spLocks/>
          </p:cNvSpPr>
          <p:nvPr/>
        </p:nvSpPr>
        <p:spPr bwMode="auto">
          <a:xfrm>
            <a:off x="251520" y="895350"/>
            <a:ext cx="8640960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3" anchor="t" anchorCtr="0" compatLnSpc="1">
            <a:prstTxWarp prst="textNoShape">
              <a:avLst/>
            </a:prstTxWarp>
          </a:bodyPr>
          <a:lstStyle>
            <a:lvl1pPr marL="31432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9057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209675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5735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Calibri" pitchFamily="34" charset="0"/>
              </a:defRPr>
            </a:lvl4pPr>
            <a:lvl5pPr marL="209550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GB" kern="0" dirty="0"/>
          </a:p>
          <a:p>
            <a:r>
              <a:rPr lang="en-GB" kern="0" dirty="0"/>
              <a:t>Embedded system:</a:t>
            </a:r>
          </a:p>
          <a:p>
            <a:pPr lvl="1"/>
            <a:r>
              <a:rPr lang="en-GB" kern="0" dirty="0"/>
              <a:t>Master-slave configuration based on a pair of 8-bit microcontrollers</a:t>
            </a:r>
          </a:p>
          <a:p>
            <a:pPr lvl="1"/>
            <a:endParaRPr lang="en-GB" kern="0" dirty="0"/>
          </a:p>
          <a:p>
            <a:pPr lvl="1"/>
            <a:endParaRPr lang="en-GB" kern="0" dirty="0"/>
          </a:p>
          <a:p>
            <a:pPr lvl="1"/>
            <a:endParaRPr lang="en-GB" kern="0" dirty="0"/>
          </a:p>
          <a:p>
            <a:pPr lvl="1"/>
            <a:endParaRPr lang="en-GB" kern="0" dirty="0"/>
          </a:p>
          <a:p>
            <a:pPr lvl="1"/>
            <a:endParaRPr lang="en-GB" kern="0" dirty="0"/>
          </a:p>
          <a:p>
            <a:pPr marL="476250" lvl="1" indent="0">
              <a:buNone/>
            </a:pPr>
            <a:endParaRPr lang="en-GB" sz="2000" kern="0" dirty="0"/>
          </a:p>
          <a:p>
            <a:pPr lvl="1"/>
            <a:r>
              <a:rPr lang="en-GB" kern="0" dirty="0"/>
              <a:t>Supports:</a:t>
            </a:r>
          </a:p>
          <a:p>
            <a:pPr lvl="2"/>
            <a:r>
              <a:rPr lang="en-GB" kern="0" dirty="0"/>
              <a:t>Identification of external commands</a:t>
            </a:r>
          </a:p>
          <a:p>
            <a:pPr lvl="2"/>
            <a:r>
              <a:rPr lang="en-GB" kern="0" dirty="0"/>
              <a:t>Implementation of automatic motor functions</a:t>
            </a:r>
          </a:p>
          <a:p>
            <a:pPr lvl="2"/>
            <a:endParaRPr lang="en-GB" kern="0" dirty="0"/>
          </a:p>
          <a:p>
            <a:pPr lvl="2"/>
            <a:endParaRPr lang="en-GB" kern="0" dirty="0"/>
          </a:p>
          <a:p>
            <a:pPr marL="933450" lvl="2" indent="0">
              <a:buNone/>
            </a:pPr>
            <a:endParaRPr lang="en-GB" sz="2400" kern="0" dirty="0"/>
          </a:p>
          <a:p>
            <a:pPr lvl="2"/>
            <a:endParaRPr lang="en-GB" sz="1800" kern="0" dirty="0"/>
          </a:p>
          <a:p>
            <a:pPr lvl="2"/>
            <a:endParaRPr lang="en-GB" kern="0" dirty="0"/>
          </a:p>
          <a:p>
            <a:pPr lvl="2"/>
            <a:r>
              <a:rPr lang="en-GB" kern="0" dirty="0"/>
              <a:t>Real time processing of the internal sensors</a:t>
            </a:r>
          </a:p>
          <a:p>
            <a:pPr lvl="2"/>
            <a:r>
              <a:rPr lang="en-GB" kern="0" dirty="0"/>
              <a:t>Potential delivery of sensory feedback</a:t>
            </a:r>
          </a:p>
          <a:p>
            <a:pPr lvl="1"/>
            <a:endParaRPr lang="en-GB" kern="0" dirty="0"/>
          </a:p>
        </p:txBody>
      </p:sp>
    </p:spTree>
    <p:extLst>
      <p:ext uri="{BB962C8B-B14F-4D97-AF65-F5344CB8AC3E}">
        <p14:creationId xmlns:p14="http://schemas.microsoft.com/office/powerpoint/2010/main" val="37992833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887053-ABF2-49CD-ACA2-2AE591ACC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AstoHand</a:t>
            </a:r>
            <a:r>
              <a:rPr lang="en-GB" dirty="0"/>
              <a:t> v.1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FABAE3AF-A977-4D31-A1CE-CD9C8E6BD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525" y="2119399"/>
            <a:ext cx="5043983" cy="4031977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r>
              <a:rPr lang="en-GB" dirty="0"/>
              <a:t>Special feature:</a:t>
            </a:r>
          </a:p>
          <a:p>
            <a:pPr lvl="1"/>
            <a:r>
              <a:rPr lang="en-GB" dirty="0"/>
              <a:t>Low-cost</a:t>
            </a:r>
          </a:p>
          <a:p>
            <a:pPr lvl="1"/>
            <a:r>
              <a:rPr lang="en-GB" dirty="0"/>
              <a:t>Very lightweight</a:t>
            </a:r>
          </a:p>
          <a:p>
            <a:pPr lvl="1"/>
            <a:r>
              <a:rPr lang="en-GB" dirty="0"/>
              <a:t>Built with 3D-printed material</a:t>
            </a:r>
          </a:p>
          <a:p>
            <a:pPr marL="476250" lvl="1" indent="0">
              <a:buNone/>
            </a:pPr>
            <a:r>
              <a:rPr lang="en-GB" dirty="0"/>
              <a:t>      (easy to manufacture and maintain)</a:t>
            </a:r>
          </a:p>
          <a:p>
            <a:pPr marL="476250" lvl="1" indent="0">
              <a:buNone/>
            </a:pPr>
            <a:endParaRPr lang="en-GB" dirty="0"/>
          </a:p>
          <a:p>
            <a:r>
              <a:rPr lang="en-GB" dirty="0"/>
              <a:t>Embedded system:</a:t>
            </a:r>
          </a:p>
          <a:p>
            <a:pPr lvl="1"/>
            <a:r>
              <a:rPr lang="en-GB" dirty="0"/>
              <a:t>Arduino Nano microcontroller</a:t>
            </a:r>
          </a:p>
          <a:p>
            <a:pPr lvl="1"/>
            <a:r>
              <a:rPr lang="en-GB" dirty="0"/>
              <a:t>Control algorithm developed in Simulink</a:t>
            </a:r>
          </a:p>
          <a:p>
            <a:pPr lvl="1"/>
            <a:r>
              <a:rPr lang="en-GB" dirty="0"/>
              <a:t>Digital input is used for selecting one of seven grip patterns</a:t>
            </a:r>
          </a:p>
          <a:p>
            <a:pPr marL="476250" lvl="1" indent="0">
              <a:buNone/>
            </a:pPr>
            <a:endParaRPr lang="en-GB" sz="2000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0690EFE-7D7A-423B-9CFE-B68DF0828A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53" t="37400" r="12653"/>
          <a:stretch/>
        </p:blipFill>
        <p:spPr>
          <a:xfrm>
            <a:off x="5580112" y="1988840"/>
            <a:ext cx="3312368" cy="4293096"/>
          </a:xfrm>
          <a:prstGeom prst="rect">
            <a:avLst/>
          </a:prstGeom>
        </p:spPr>
      </p:pic>
      <p:graphicFrame>
        <p:nvGraphicFramePr>
          <p:cNvPr id="7" name="Inhaltsplatzhalter 3">
            <a:extLst>
              <a:ext uri="{FF2B5EF4-FFF2-40B4-BE49-F238E27FC236}">
                <a16:creationId xmlns:a16="http://schemas.microsoft.com/office/drawing/2014/main" id="{0AC07810-BD35-48A7-982F-CF66037E34F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3721064"/>
              </p:ext>
            </p:extLst>
          </p:nvPr>
        </p:nvGraphicFramePr>
        <p:xfrm>
          <a:off x="392113" y="1175152"/>
          <a:ext cx="835660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2767">
                  <a:extLst>
                    <a:ext uri="{9D8B030D-6E8A-4147-A177-3AD203B41FA5}">
                      <a16:colId xmlns:a16="http://schemas.microsoft.com/office/drawing/2014/main" val="79759528"/>
                    </a:ext>
                  </a:extLst>
                </a:gridCol>
                <a:gridCol w="1392767">
                  <a:extLst>
                    <a:ext uri="{9D8B030D-6E8A-4147-A177-3AD203B41FA5}">
                      <a16:colId xmlns:a16="http://schemas.microsoft.com/office/drawing/2014/main" val="4261196352"/>
                    </a:ext>
                  </a:extLst>
                </a:gridCol>
                <a:gridCol w="1106321">
                  <a:extLst>
                    <a:ext uri="{9D8B030D-6E8A-4147-A177-3AD203B41FA5}">
                      <a16:colId xmlns:a16="http://schemas.microsoft.com/office/drawing/2014/main" val="1890016348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608985133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759803080"/>
                    </a:ext>
                  </a:extLst>
                </a:gridCol>
                <a:gridCol w="1944467">
                  <a:extLst>
                    <a:ext uri="{9D8B030D-6E8A-4147-A177-3AD203B41FA5}">
                      <a16:colId xmlns:a16="http://schemas.microsoft.com/office/drawing/2014/main" val="26152686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Mass (g)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Joints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DoF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Actuators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Transmission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242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Tendons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1323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44430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EA6B45-8FB6-4977-B542-EE92A8EEB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X-Hand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12F62FD0-953C-4DD0-8D5A-8D842679A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113" y="2060847"/>
            <a:ext cx="5043983" cy="4031977"/>
          </a:xfrm>
        </p:spPr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Special feature:</a:t>
            </a:r>
          </a:p>
          <a:p>
            <a:pPr lvl="1"/>
            <a:r>
              <a:rPr lang="en-GB" dirty="0"/>
              <a:t>Anthropomorphic grasping ability via special motion distribution mechanism structure</a:t>
            </a:r>
          </a:p>
          <a:p>
            <a:pPr lvl="1"/>
            <a:r>
              <a:rPr lang="en-GB" dirty="0"/>
              <a:t>Can replicate almost all natural movement   of the human hand while using few actuators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B1426FD2-ED1F-475C-8A29-3D27F5E112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521" y="2010964"/>
            <a:ext cx="2967957" cy="4131741"/>
          </a:xfrm>
          <a:prstGeom prst="rect">
            <a:avLst/>
          </a:prstGeom>
        </p:spPr>
      </p:pic>
      <p:graphicFrame>
        <p:nvGraphicFramePr>
          <p:cNvPr id="6" name="Inhaltsplatzhalter 3">
            <a:extLst>
              <a:ext uri="{FF2B5EF4-FFF2-40B4-BE49-F238E27FC236}">
                <a16:creationId xmlns:a16="http://schemas.microsoft.com/office/drawing/2014/main" id="{DC192420-15A8-48F1-81F0-71938B7AB02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4495545"/>
              </p:ext>
            </p:extLst>
          </p:nvPr>
        </p:nvGraphicFramePr>
        <p:xfrm>
          <a:off x="392113" y="1175152"/>
          <a:ext cx="835660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2767">
                  <a:extLst>
                    <a:ext uri="{9D8B030D-6E8A-4147-A177-3AD203B41FA5}">
                      <a16:colId xmlns:a16="http://schemas.microsoft.com/office/drawing/2014/main" val="79759528"/>
                    </a:ext>
                  </a:extLst>
                </a:gridCol>
                <a:gridCol w="1392767">
                  <a:extLst>
                    <a:ext uri="{9D8B030D-6E8A-4147-A177-3AD203B41FA5}">
                      <a16:colId xmlns:a16="http://schemas.microsoft.com/office/drawing/2014/main" val="4261196352"/>
                    </a:ext>
                  </a:extLst>
                </a:gridCol>
                <a:gridCol w="1106321">
                  <a:extLst>
                    <a:ext uri="{9D8B030D-6E8A-4147-A177-3AD203B41FA5}">
                      <a16:colId xmlns:a16="http://schemas.microsoft.com/office/drawing/2014/main" val="1890016348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608985133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759803080"/>
                    </a:ext>
                  </a:extLst>
                </a:gridCol>
                <a:gridCol w="1944467">
                  <a:extLst>
                    <a:ext uri="{9D8B030D-6E8A-4147-A177-3AD203B41FA5}">
                      <a16:colId xmlns:a16="http://schemas.microsoft.com/office/drawing/2014/main" val="26152686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Mass (g)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Joints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DoF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Actuators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Transmission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242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Tendons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1323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58093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2B5C17-A2CD-4851-AFB1-9D76C261A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Six-DOF-Hand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4B38275E-E39F-4201-B0C2-D60AB222D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113" y="2060847"/>
            <a:ext cx="5043983" cy="4031977"/>
          </a:xfrm>
        </p:spPr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Special feature:</a:t>
            </a:r>
          </a:p>
          <a:p>
            <a:pPr lvl="1"/>
            <a:r>
              <a:rPr lang="en-GB" dirty="0"/>
              <a:t>Inexpensive</a:t>
            </a:r>
          </a:p>
          <a:p>
            <a:pPr lvl="1"/>
            <a:r>
              <a:rPr lang="en-GB" dirty="0"/>
              <a:t>Open source</a:t>
            </a:r>
          </a:p>
          <a:p>
            <a:pPr lvl="1"/>
            <a:r>
              <a:rPr lang="en-GB" dirty="0"/>
              <a:t>Independent finger movements</a:t>
            </a:r>
          </a:p>
          <a:p>
            <a:pPr lvl="1"/>
            <a:r>
              <a:rPr lang="en-GB" dirty="0"/>
              <a:t>Actuators with encoders for                     motor position feedback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A3A3FA9-E363-41FD-817E-C85285B2D3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37"/>
          <a:stretch/>
        </p:blipFill>
        <p:spPr>
          <a:xfrm>
            <a:off x="5757022" y="2041831"/>
            <a:ext cx="2991442" cy="4195481"/>
          </a:xfrm>
          <a:prstGeom prst="rect">
            <a:avLst/>
          </a:prstGeom>
        </p:spPr>
      </p:pic>
      <p:graphicFrame>
        <p:nvGraphicFramePr>
          <p:cNvPr id="7" name="Inhaltsplatzhalter 3">
            <a:extLst>
              <a:ext uri="{FF2B5EF4-FFF2-40B4-BE49-F238E27FC236}">
                <a16:creationId xmlns:a16="http://schemas.microsoft.com/office/drawing/2014/main" id="{39FA27AD-55F0-4C41-A82D-1BCA463481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1749164"/>
              </p:ext>
            </p:extLst>
          </p:nvPr>
        </p:nvGraphicFramePr>
        <p:xfrm>
          <a:off x="392113" y="1175152"/>
          <a:ext cx="835660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2767">
                  <a:extLst>
                    <a:ext uri="{9D8B030D-6E8A-4147-A177-3AD203B41FA5}">
                      <a16:colId xmlns:a16="http://schemas.microsoft.com/office/drawing/2014/main" val="79759528"/>
                    </a:ext>
                  </a:extLst>
                </a:gridCol>
                <a:gridCol w="1392767">
                  <a:extLst>
                    <a:ext uri="{9D8B030D-6E8A-4147-A177-3AD203B41FA5}">
                      <a16:colId xmlns:a16="http://schemas.microsoft.com/office/drawing/2014/main" val="4261196352"/>
                    </a:ext>
                  </a:extLst>
                </a:gridCol>
                <a:gridCol w="1106321">
                  <a:extLst>
                    <a:ext uri="{9D8B030D-6E8A-4147-A177-3AD203B41FA5}">
                      <a16:colId xmlns:a16="http://schemas.microsoft.com/office/drawing/2014/main" val="1890016348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608985133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759803080"/>
                    </a:ext>
                  </a:extLst>
                </a:gridCol>
                <a:gridCol w="1944467">
                  <a:extLst>
                    <a:ext uri="{9D8B030D-6E8A-4147-A177-3AD203B41FA5}">
                      <a16:colId xmlns:a16="http://schemas.microsoft.com/office/drawing/2014/main" val="26152686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Mass (g)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Joints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DoF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Actuators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Transmission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242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Gears/Belts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1323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74726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004F38-99A6-41CB-8B8B-943DD6166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Bionic Hand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0AF84368-198B-49FC-9952-9D4DC1C26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113" y="2060847"/>
            <a:ext cx="5043983" cy="4031977"/>
          </a:xfrm>
        </p:spPr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Special feature:</a:t>
            </a:r>
          </a:p>
          <a:p>
            <a:pPr lvl="1"/>
            <a:r>
              <a:rPr lang="en-GB" dirty="0"/>
              <a:t>Hybrid actuated with Brushless DC motors and Shape Memory Alloy (SMA)</a:t>
            </a:r>
          </a:p>
          <a:p>
            <a:pPr lvl="1"/>
            <a:r>
              <a:rPr lang="en-GB" dirty="0"/>
              <a:t>Close replication of the human hand        (with all structures, joints and tendons)</a:t>
            </a:r>
          </a:p>
          <a:p>
            <a:pPr lvl="1"/>
            <a:r>
              <a:rPr lang="en-GB" dirty="0"/>
              <a:t>24 degrees of freedom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BA06D605-5D50-4662-AD98-9A572F0CD9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0770" y="2152151"/>
            <a:ext cx="3403460" cy="3849368"/>
          </a:xfrm>
          <a:prstGeom prst="rect">
            <a:avLst/>
          </a:prstGeom>
        </p:spPr>
      </p:pic>
      <p:graphicFrame>
        <p:nvGraphicFramePr>
          <p:cNvPr id="7" name="Inhaltsplatzhalter 3">
            <a:extLst>
              <a:ext uri="{FF2B5EF4-FFF2-40B4-BE49-F238E27FC236}">
                <a16:creationId xmlns:a16="http://schemas.microsoft.com/office/drawing/2014/main" id="{27BF2122-3B29-4174-9096-EBBDF214CE4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1035690"/>
              </p:ext>
            </p:extLst>
          </p:nvPr>
        </p:nvGraphicFramePr>
        <p:xfrm>
          <a:off x="392113" y="1175152"/>
          <a:ext cx="835660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2767">
                  <a:extLst>
                    <a:ext uri="{9D8B030D-6E8A-4147-A177-3AD203B41FA5}">
                      <a16:colId xmlns:a16="http://schemas.microsoft.com/office/drawing/2014/main" val="79759528"/>
                    </a:ext>
                  </a:extLst>
                </a:gridCol>
                <a:gridCol w="1392767">
                  <a:extLst>
                    <a:ext uri="{9D8B030D-6E8A-4147-A177-3AD203B41FA5}">
                      <a16:colId xmlns:a16="http://schemas.microsoft.com/office/drawing/2014/main" val="4261196352"/>
                    </a:ext>
                  </a:extLst>
                </a:gridCol>
                <a:gridCol w="1106321">
                  <a:extLst>
                    <a:ext uri="{9D8B030D-6E8A-4147-A177-3AD203B41FA5}">
                      <a16:colId xmlns:a16="http://schemas.microsoft.com/office/drawing/2014/main" val="1890016348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608985133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759803080"/>
                    </a:ext>
                  </a:extLst>
                </a:gridCol>
                <a:gridCol w="1944467">
                  <a:extLst>
                    <a:ext uri="{9D8B030D-6E8A-4147-A177-3AD203B41FA5}">
                      <a16:colId xmlns:a16="http://schemas.microsoft.com/office/drawing/2014/main" val="26152686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Mass (g)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Joints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DoF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Actuators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Transmission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242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Tendons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1323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29516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804EE4-DEE5-47F1-B566-7A72D9694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SoftHand</a:t>
            </a:r>
            <a:r>
              <a:rPr lang="en-GB" dirty="0"/>
              <a:t> Pro-D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6A04649D-CA29-4F3D-82B1-9D8FC5535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113" y="2060847"/>
            <a:ext cx="5043983" cy="4031977"/>
          </a:xfrm>
        </p:spPr>
        <p:txBody>
          <a:bodyPr/>
          <a:lstStyle/>
          <a:p>
            <a:endParaRPr lang="en-GB" dirty="0"/>
          </a:p>
          <a:p>
            <a:endParaRPr lang="en-GB" dirty="0"/>
          </a:p>
          <a:p>
            <a:r>
              <a:rPr lang="en-GB" dirty="0"/>
              <a:t>Special feature:</a:t>
            </a:r>
          </a:p>
          <a:p>
            <a:pPr lvl="1"/>
            <a:r>
              <a:rPr lang="en-GB" dirty="0"/>
              <a:t>Strongly underactuated </a:t>
            </a:r>
            <a:r>
              <a:rPr lang="en-GB" dirty="0" err="1"/>
              <a:t>softhand</a:t>
            </a:r>
            <a:endParaRPr lang="en-GB" dirty="0"/>
          </a:p>
          <a:p>
            <a:pPr lvl="1"/>
            <a:r>
              <a:rPr lang="en-GB" dirty="0"/>
              <a:t>19 joints with only one single actuator</a:t>
            </a:r>
          </a:p>
          <a:p>
            <a:pPr lvl="1"/>
            <a:r>
              <a:rPr lang="en-GB" dirty="0"/>
              <a:t>Can move along two different synergistic directions to perform either precision or power grasp</a:t>
            </a:r>
          </a:p>
          <a:p>
            <a:pPr lvl="1"/>
            <a:r>
              <a:rPr lang="en-GB" dirty="0"/>
              <a:t>Decoding of movement intensions using the dynamic frequency content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61A5ACF8-FCE5-4E6F-93EB-7BB8AC2F42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830" t="-1" r="3521" b="41776"/>
          <a:stretch/>
        </p:blipFill>
        <p:spPr>
          <a:xfrm>
            <a:off x="5756160" y="2492896"/>
            <a:ext cx="3092680" cy="3273776"/>
          </a:xfrm>
          <a:prstGeom prst="rect">
            <a:avLst/>
          </a:prstGeom>
        </p:spPr>
      </p:pic>
      <p:graphicFrame>
        <p:nvGraphicFramePr>
          <p:cNvPr id="7" name="Inhaltsplatzhalter 3">
            <a:extLst>
              <a:ext uri="{FF2B5EF4-FFF2-40B4-BE49-F238E27FC236}">
                <a16:creationId xmlns:a16="http://schemas.microsoft.com/office/drawing/2014/main" id="{490AFC7D-A4BB-4C20-8F4D-96C95B329E3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1907969"/>
              </p:ext>
            </p:extLst>
          </p:nvPr>
        </p:nvGraphicFramePr>
        <p:xfrm>
          <a:off x="392113" y="1175152"/>
          <a:ext cx="835660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2767">
                  <a:extLst>
                    <a:ext uri="{9D8B030D-6E8A-4147-A177-3AD203B41FA5}">
                      <a16:colId xmlns:a16="http://schemas.microsoft.com/office/drawing/2014/main" val="79759528"/>
                    </a:ext>
                  </a:extLst>
                </a:gridCol>
                <a:gridCol w="1392767">
                  <a:extLst>
                    <a:ext uri="{9D8B030D-6E8A-4147-A177-3AD203B41FA5}">
                      <a16:colId xmlns:a16="http://schemas.microsoft.com/office/drawing/2014/main" val="4261196352"/>
                    </a:ext>
                  </a:extLst>
                </a:gridCol>
                <a:gridCol w="1106321">
                  <a:extLst>
                    <a:ext uri="{9D8B030D-6E8A-4147-A177-3AD203B41FA5}">
                      <a16:colId xmlns:a16="http://schemas.microsoft.com/office/drawing/2014/main" val="1890016348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608985133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759803080"/>
                    </a:ext>
                  </a:extLst>
                </a:gridCol>
                <a:gridCol w="1944467">
                  <a:extLst>
                    <a:ext uri="{9D8B030D-6E8A-4147-A177-3AD203B41FA5}">
                      <a16:colId xmlns:a16="http://schemas.microsoft.com/office/drawing/2014/main" val="26152686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Mass (g)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Joints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DoF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Actuators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Transmission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242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Tendons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1323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9249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99351C-6952-4BE7-8508-0B1E30FA3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Outline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5383BA-AD7A-4E9A-A230-744C4E2A3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sz="2800" dirty="0"/>
          </a:p>
          <a:p>
            <a:r>
              <a:rPr lang="en-GB" sz="2800" dirty="0"/>
              <a:t>Motivation and Challenges</a:t>
            </a:r>
          </a:p>
          <a:p>
            <a:endParaRPr lang="en-GB" sz="2800" dirty="0"/>
          </a:p>
          <a:p>
            <a:r>
              <a:rPr lang="en-GB" sz="2800" dirty="0"/>
              <a:t>Overview of Hand Prostheses</a:t>
            </a:r>
          </a:p>
          <a:p>
            <a:endParaRPr lang="en-GB" sz="2800" dirty="0"/>
          </a:p>
          <a:p>
            <a:r>
              <a:rPr lang="en-GB" sz="2800" dirty="0"/>
              <a:t>Comparison of Hand Prostheses</a:t>
            </a:r>
          </a:p>
          <a:p>
            <a:endParaRPr lang="en-GB" sz="2800" dirty="0"/>
          </a:p>
          <a:p>
            <a:r>
              <a:rPr lang="en-GB" sz="28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9975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1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1B3A73-6299-443E-81F1-BE4CE5C6C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UOMPro</a:t>
            </a:r>
            <a:endParaRPr lang="en-GB" dirty="0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B969EAD5-0ED2-42DC-ACB6-AF84D213C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113" y="2060847"/>
            <a:ext cx="5043983" cy="4031977"/>
          </a:xfrm>
        </p:spPr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Special feature:</a:t>
            </a:r>
          </a:p>
          <a:p>
            <a:pPr lvl="1"/>
            <a:r>
              <a:rPr lang="en-GB" dirty="0"/>
              <a:t>Simple serial communication interface to link with high-level control methods</a:t>
            </a:r>
          </a:p>
          <a:p>
            <a:pPr lvl="1"/>
            <a:r>
              <a:rPr lang="en-GB" dirty="0"/>
              <a:t>The implemented low-level controller can handle individual finger position commands or hand grip pattern commands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D9205F1-868F-46F6-A954-47F7CE8BD4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214"/>
          <a:stretch/>
        </p:blipFill>
        <p:spPr>
          <a:xfrm>
            <a:off x="5990915" y="2510059"/>
            <a:ext cx="2623170" cy="3491260"/>
          </a:xfrm>
          <a:prstGeom prst="rect">
            <a:avLst/>
          </a:prstGeom>
        </p:spPr>
      </p:pic>
      <p:graphicFrame>
        <p:nvGraphicFramePr>
          <p:cNvPr id="7" name="Inhaltsplatzhalter 3">
            <a:extLst>
              <a:ext uri="{FF2B5EF4-FFF2-40B4-BE49-F238E27FC236}">
                <a16:creationId xmlns:a16="http://schemas.microsoft.com/office/drawing/2014/main" id="{CCCF227E-EC78-4387-9CF5-0A4DAE55597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6212915"/>
              </p:ext>
            </p:extLst>
          </p:nvPr>
        </p:nvGraphicFramePr>
        <p:xfrm>
          <a:off x="392113" y="1175152"/>
          <a:ext cx="835660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2767">
                  <a:extLst>
                    <a:ext uri="{9D8B030D-6E8A-4147-A177-3AD203B41FA5}">
                      <a16:colId xmlns:a16="http://schemas.microsoft.com/office/drawing/2014/main" val="79759528"/>
                    </a:ext>
                  </a:extLst>
                </a:gridCol>
                <a:gridCol w="1392767">
                  <a:extLst>
                    <a:ext uri="{9D8B030D-6E8A-4147-A177-3AD203B41FA5}">
                      <a16:colId xmlns:a16="http://schemas.microsoft.com/office/drawing/2014/main" val="4261196352"/>
                    </a:ext>
                  </a:extLst>
                </a:gridCol>
                <a:gridCol w="1106321">
                  <a:extLst>
                    <a:ext uri="{9D8B030D-6E8A-4147-A177-3AD203B41FA5}">
                      <a16:colId xmlns:a16="http://schemas.microsoft.com/office/drawing/2014/main" val="1890016348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608985133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759803080"/>
                    </a:ext>
                  </a:extLst>
                </a:gridCol>
                <a:gridCol w="1944467">
                  <a:extLst>
                    <a:ext uri="{9D8B030D-6E8A-4147-A177-3AD203B41FA5}">
                      <a16:colId xmlns:a16="http://schemas.microsoft.com/office/drawing/2014/main" val="26152686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Mass (g)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Joints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DoF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Actuators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Transmission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242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Four-bar linkage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1323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8291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B90890-1381-4B6C-9741-194FFCD15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UOMPro</a:t>
            </a:r>
            <a:endParaRPr lang="en-GB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BDC1B7F4-AF7E-43E9-8855-FF9AA0FF6E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004" y="3156504"/>
            <a:ext cx="4191000" cy="2981325"/>
          </a:xfrm>
        </p:spPr>
      </p:pic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75CEFD2A-085D-4199-928F-CAB85398231C}"/>
              </a:ext>
            </a:extLst>
          </p:cNvPr>
          <p:cNvSpPr txBox="1">
            <a:spLocks/>
          </p:cNvSpPr>
          <p:nvPr/>
        </p:nvSpPr>
        <p:spPr bwMode="auto">
          <a:xfrm>
            <a:off x="390525" y="615190"/>
            <a:ext cx="5043983" cy="4031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1432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9057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209675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5735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Calibri" pitchFamily="34" charset="0"/>
              </a:defRPr>
            </a:lvl4pPr>
            <a:lvl5pPr marL="209550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GB" kern="0" dirty="0"/>
          </a:p>
          <a:p>
            <a:endParaRPr lang="en-GB" kern="0" dirty="0"/>
          </a:p>
          <a:p>
            <a:endParaRPr lang="en-GB" kern="0" dirty="0"/>
          </a:p>
          <a:p>
            <a:r>
              <a:rPr lang="en-GB" kern="0" dirty="0"/>
              <a:t>Embedded system:</a:t>
            </a:r>
          </a:p>
          <a:p>
            <a:pPr lvl="1"/>
            <a:r>
              <a:rPr lang="en-GB" kern="0" dirty="0"/>
              <a:t>Low-level controller for close loop control of the motors using various control techniques</a:t>
            </a:r>
          </a:p>
          <a:p>
            <a:pPr lvl="1"/>
            <a:r>
              <a:rPr lang="en-GB" kern="0" dirty="0"/>
              <a:t>High-level controller to identify the motion intention</a:t>
            </a:r>
          </a:p>
        </p:txBody>
      </p:sp>
    </p:spTree>
    <p:extLst>
      <p:ext uri="{BB962C8B-B14F-4D97-AF65-F5344CB8AC3E}">
        <p14:creationId xmlns:p14="http://schemas.microsoft.com/office/powerpoint/2010/main" val="27160705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C11995-A532-4B73-8875-1B2056618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MORA Hap-2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90D62B89-631F-4F72-8C10-A72CFB229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113" y="2060847"/>
            <a:ext cx="5043983" cy="4031977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r>
              <a:rPr lang="en-GB" dirty="0"/>
              <a:t>Special feature:</a:t>
            </a:r>
          </a:p>
          <a:p>
            <a:pPr lvl="1"/>
            <a:r>
              <a:rPr lang="en-GB" dirty="0"/>
              <a:t>Self-adaption ability</a:t>
            </a:r>
          </a:p>
          <a:p>
            <a:pPr lvl="1"/>
            <a:r>
              <a:rPr lang="en-GB" dirty="0"/>
              <a:t>Finger mechanism is capable of generating passively different flexion/extension angles</a:t>
            </a:r>
          </a:p>
          <a:p>
            <a:pPr lvl="1"/>
            <a:r>
              <a:rPr lang="en-GB" dirty="0"/>
              <a:t>Fingers have under-actuation mechanism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D7F3308-D43B-4D60-AE5C-AFCC684029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2652186"/>
            <a:ext cx="3594275" cy="2994472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803C8AB7-EA14-4BA8-9800-C3597D10A1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057" y="4232939"/>
            <a:ext cx="4538094" cy="1880981"/>
          </a:xfrm>
          <a:prstGeom prst="rect">
            <a:avLst/>
          </a:prstGeom>
        </p:spPr>
      </p:pic>
      <p:graphicFrame>
        <p:nvGraphicFramePr>
          <p:cNvPr id="8" name="Inhaltsplatzhalter 3">
            <a:extLst>
              <a:ext uri="{FF2B5EF4-FFF2-40B4-BE49-F238E27FC236}">
                <a16:creationId xmlns:a16="http://schemas.microsoft.com/office/drawing/2014/main" id="{1F5F2563-12BB-45BD-A8A2-4B587375DD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4749895"/>
              </p:ext>
            </p:extLst>
          </p:nvPr>
        </p:nvGraphicFramePr>
        <p:xfrm>
          <a:off x="392113" y="1198563"/>
          <a:ext cx="835660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2767">
                  <a:extLst>
                    <a:ext uri="{9D8B030D-6E8A-4147-A177-3AD203B41FA5}">
                      <a16:colId xmlns:a16="http://schemas.microsoft.com/office/drawing/2014/main" val="79759528"/>
                    </a:ext>
                  </a:extLst>
                </a:gridCol>
                <a:gridCol w="1392767">
                  <a:extLst>
                    <a:ext uri="{9D8B030D-6E8A-4147-A177-3AD203B41FA5}">
                      <a16:colId xmlns:a16="http://schemas.microsoft.com/office/drawing/2014/main" val="4261196352"/>
                    </a:ext>
                  </a:extLst>
                </a:gridCol>
                <a:gridCol w="1106321">
                  <a:extLst>
                    <a:ext uri="{9D8B030D-6E8A-4147-A177-3AD203B41FA5}">
                      <a16:colId xmlns:a16="http://schemas.microsoft.com/office/drawing/2014/main" val="1890016348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608985133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759803080"/>
                    </a:ext>
                  </a:extLst>
                </a:gridCol>
                <a:gridCol w="1944467">
                  <a:extLst>
                    <a:ext uri="{9D8B030D-6E8A-4147-A177-3AD203B41FA5}">
                      <a16:colId xmlns:a16="http://schemas.microsoft.com/office/drawing/2014/main" val="26152686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Mass (g)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Joints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DoF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Actuators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Transmission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242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Four-bar linkage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1323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21279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99351C-6952-4BE7-8508-0B1E30FA3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Outline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5383BA-AD7A-4E9A-A230-744C4E2A3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sz="2800" dirty="0"/>
          </a:p>
          <a:p>
            <a:r>
              <a:rPr lang="en-GB" sz="2800" dirty="0"/>
              <a:t>Motivation and Challenges</a:t>
            </a:r>
          </a:p>
          <a:p>
            <a:endParaRPr lang="en-GB" sz="2800" dirty="0"/>
          </a:p>
          <a:p>
            <a:r>
              <a:rPr lang="en-GB" sz="2800" dirty="0"/>
              <a:t>Overview of Hand Prostheses</a:t>
            </a:r>
          </a:p>
          <a:p>
            <a:endParaRPr lang="en-GB" sz="2800" dirty="0"/>
          </a:p>
          <a:p>
            <a:r>
              <a:rPr lang="en-GB" sz="2800" dirty="0"/>
              <a:t>Comparison of Hand Prostheses</a:t>
            </a:r>
          </a:p>
          <a:p>
            <a:endParaRPr lang="en-GB" sz="2800" dirty="0"/>
          </a:p>
          <a:p>
            <a:r>
              <a:rPr lang="en-GB" sz="28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49014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F80CC8-3C75-4C83-AE27-FCF8557B8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Physical properties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4DDAF065-5FB2-42DA-82D6-A76F6D03A5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0454602"/>
              </p:ext>
            </p:extLst>
          </p:nvPr>
        </p:nvGraphicFramePr>
        <p:xfrm>
          <a:off x="934740" y="1268760"/>
          <a:ext cx="7274520" cy="4714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9984">
                  <a:extLst>
                    <a:ext uri="{9D8B030D-6E8A-4147-A177-3AD203B41FA5}">
                      <a16:colId xmlns:a16="http://schemas.microsoft.com/office/drawing/2014/main" val="4238522776"/>
                    </a:ext>
                  </a:extLst>
                </a:gridCol>
                <a:gridCol w="1324809">
                  <a:extLst>
                    <a:ext uri="{9D8B030D-6E8A-4147-A177-3AD203B41FA5}">
                      <a16:colId xmlns:a16="http://schemas.microsoft.com/office/drawing/2014/main" val="28156933"/>
                    </a:ext>
                  </a:extLst>
                </a:gridCol>
                <a:gridCol w="3499727">
                  <a:extLst>
                    <a:ext uri="{9D8B030D-6E8A-4147-A177-3AD203B41FA5}">
                      <a16:colId xmlns:a16="http://schemas.microsoft.com/office/drawing/2014/main" val="25506226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Weight (g)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Size (length x width x thickness in mm)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673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200 x 98 x 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993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Hand of Bennett et al.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200 x 89 x 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227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Hand of Zhang et al.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159 x 79 x 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926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MyHand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200 x 84 x 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563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AstoHand</a:t>
                      </a:r>
                      <a:r>
                        <a:rPr lang="en-GB" dirty="0"/>
                        <a:t> v.1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180 x 85 x 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932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X-Hand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Human hand 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884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Six-DOF-Hand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202 x 99 x 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0278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Bionic Hand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0304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SoftHand</a:t>
                      </a:r>
                      <a:r>
                        <a:rPr lang="en-GB" dirty="0"/>
                        <a:t> Pro-D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796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UOMPro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189 x 88 x 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087278"/>
                  </a:ext>
                </a:extLst>
              </a:tr>
              <a:tr h="134808">
                <a:tc>
                  <a:txBody>
                    <a:bodyPr/>
                    <a:lstStyle/>
                    <a:p>
                      <a:r>
                        <a:rPr lang="en-GB" dirty="0"/>
                        <a:t>MORA Hap-2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95 (fingers) x 83 x 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90138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53543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974FEB-3D07-4205-B27B-D6B1A1140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Finger Kinematics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15F79B5C-0BBB-4CCF-BD28-09E56758D8A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766527"/>
              </p:ext>
            </p:extLst>
          </p:nvPr>
        </p:nvGraphicFramePr>
        <p:xfrm>
          <a:off x="827584" y="1196752"/>
          <a:ext cx="7488832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1442">
                  <a:extLst>
                    <a:ext uri="{9D8B030D-6E8A-4147-A177-3AD203B41FA5}">
                      <a16:colId xmlns:a16="http://schemas.microsoft.com/office/drawing/2014/main" val="4238522776"/>
                    </a:ext>
                  </a:extLst>
                </a:gridCol>
                <a:gridCol w="2311421">
                  <a:extLst>
                    <a:ext uri="{9D8B030D-6E8A-4147-A177-3AD203B41FA5}">
                      <a16:colId xmlns:a16="http://schemas.microsoft.com/office/drawing/2014/main" val="2511789211"/>
                    </a:ext>
                  </a:extLst>
                </a:gridCol>
                <a:gridCol w="921588">
                  <a:extLst>
                    <a:ext uri="{9D8B030D-6E8A-4147-A177-3AD203B41FA5}">
                      <a16:colId xmlns:a16="http://schemas.microsoft.com/office/drawing/2014/main" val="28156933"/>
                    </a:ext>
                  </a:extLst>
                </a:gridCol>
                <a:gridCol w="759989">
                  <a:extLst>
                    <a:ext uri="{9D8B030D-6E8A-4147-A177-3AD203B41FA5}">
                      <a16:colId xmlns:a16="http://schemas.microsoft.com/office/drawing/2014/main" val="2141231665"/>
                    </a:ext>
                  </a:extLst>
                </a:gridCol>
                <a:gridCol w="874392">
                  <a:extLst>
                    <a:ext uri="{9D8B030D-6E8A-4147-A177-3AD203B41FA5}">
                      <a16:colId xmlns:a16="http://schemas.microsoft.com/office/drawing/2014/main" val="13367849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Number of Joints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GB" dirty="0"/>
                        <a:t>Joints per Finger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673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Thumb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Others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993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5043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Hand of Bennett et al.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227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Hand of Zhang et al.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926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MyHand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563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AstoHand</a:t>
                      </a:r>
                      <a:r>
                        <a:rPr lang="en-GB" dirty="0"/>
                        <a:t> v.1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932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X-Hand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884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Six-DOF-Hand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0278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Bionic Hand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0304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SoftHand</a:t>
                      </a:r>
                      <a:r>
                        <a:rPr lang="en-GB" dirty="0"/>
                        <a:t> Pro-D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796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UOMPro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087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MORA Hap-2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90138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58552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8C97E0-457E-4288-B362-C6B51BB8D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Actuation and Transmission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AA47D58F-76F4-4B4B-9273-42DAFD2E60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3197254"/>
              </p:ext>
            </p:extLst>
          </p:nvPr>
        </p:nvGraphicFramePr>
        <p:xfrm>
          <a:off x="1511660" y="1124744"/>
          <a:ext cx="6120680" cy="4983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5789">
                  <a:extLst>
                    <a:ext uri="{9D8B030D-6E8A-4147-A177-3AD203B41FA5}">
                      <a16:colId xmlns:a16="http://schemas.microsoft.com/office/drawing/2014/main" val="4238522776"/>
                    </a:ext>
                  </a:extLst>
                </a:gridCol>
                <a:gridCol w="1347300">
                  <a:extLst>
                    <a:ext uri="{9D8B030D-6E8A-4147-A177-3AD203B41FA5}">
                      <a16:colId xmlns:a16="http://schemas.microsoft.com/office/drawing/2014/main" val="2550622600"/>
                    </a:ext>
                  </a:extLst>
                </a:gridCol>
                <a:gridCol w="2227591">
                  <a:extLst>
                    <a:ext uri="{9D8B030D-6E8A-4147-A177-3AD203B41FA5}">
                      <a16:colId xmlns:a16="http://schemas.microsoft.com/office/drawing/2014/main" val="41806668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Actuators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Transmission 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673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Four-bar linkage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5043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Hand of Bennett et al.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Tendons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227075"/>
                  </a:ext>
                </a:extLst>
              </a:tr>
              <a:tr h="346432">
                <a:tc>
                  <a:txBody>
                    <a:bodyPr/>
                    <a:lstStyle/>
                    <a:p>
                      <a:r>
                        <a:rPr lang="en-GB" dirty="0"/>
                        <a:t>Hand of Zhang et al.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Four-bar linkage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926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MyHand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Four-bar linkage,</a:t>
                      </a:r>
                    </a:p>
                    <a:p>
                      <a:r>
                        <a:rPr lang="en-GB" dirty="0"/>
                        <a:t>Geneva drive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563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AstoHand</a:t>
                      </a:r>
                      <a:r>
                        <a:rPr lang="en-GB" dirty="0"/>
                        <a:t> v.1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Tendons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932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X-Hand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Tendons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884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Six-DOF-Hand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Gears / Belts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0278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Bionic Hand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Tendons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0304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SoftHand</a:t>
                      </a:r>
                      <a:r>
                        <a:rPr lang="en-GB" dirty="0"/>
                        <a:t> Pro-D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Tendons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796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UOMPro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Four-bar linkage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087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MORA Hap-2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Four-bar linkage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90138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80677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CBD68D-E392-47D5-A4FE-6923BFEC5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Grasping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A624E4-45E9-48F9-9FB5-139D5B883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Most of the hands are capable of performing the known grasping patterns:</a:t>
            </a:r>
          </a:p>
          <a:p>
            <a:pPr lvl="1"/>
            <a:r>
              <a:rPr lang="en-GB" dirty="0"/>
              <a:t>Power grasp (Cylindrical grasp)</a:t>
            </a:r>
          </a:p>
          <a:p>
            <a:pPr lvl="1"/>
            <a:r>
              <a:rPr lang="en-GB" dirty="0"/>
              <a:t>Precision grasp (Pinch grasp)</a:t>
            </a:r>
          </a:p>
          <a:p>
            <a:pPr lvl="1"/>
            <a:r>
              <a:rPr lang="en-GB" dirty="0"/>
              <a:t>Lateral grasp</a:t>
            </a:r>
          </a:p>
          <a:p>
            <a:pPr lvl="1"/>
            <a:r>
              <a:rPr lang="en-GB" dirty="0"/>
              <a:t>Hook grasp</a:t>
            </a:r>
          </a:p>
          <a:p>
            <a:endParaRPr lang="en-GB" dirty="0"/>
          </a:p>
          <a:p>
            <a:r>
              <a:rPr lang="en-GB" dirty="0"/>
              <a:t>The MORA Hap-2 is mainly developed for power and hook grasp</a:t>
            </a:r>
          </a:p>
          <a:p>
            <a:r>
              <a:rPr lang="en-GB" dirty="0"/>
              <a:t>The </a:t>
            </a:r>
            <a:r>
              <a:rPr lang="en-GB" dirty="0" err="1"/>
              <a:t>SoftHand</a:t>
            </a:r>
            <a:r>
              <a:rPr lang="en-GB" dirty="0"/>
              <a:t> Pro-D with its single actuator can perform power and precision grasps</a:t>
            </a:r>
          </a:p>
        </p:txBody>
      </p:sp>
    </p:spTree>
    <p:extLst>
      <p:ext uri="{BB962C8B-B14F-4D97-AF65-F5344CB8AC3E}">
        <p14:creationId xmlns:p14="http://schemas.microsoft.com/office/powerpoint/2010/main" val="31196180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867CAA-1DCA-4FE1-827D-34619D059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Dynamics</a:t>
            </a:r>
          </a:p>
        </p:txBody>
      </p:sp>
      <p:graphicFrame>
        <p:nvGraphicFramePr>
          <p:cNvPr id="5" name="Inhaltsplatzhalter 3">
            <a:extLst>
              <a:ext uri="{FF2B5EF4-FFF2-40B4-BE49-F238E27FC236}">
                <a16:creationId xmlns:a16="http://schemas.microsoft.com/office/drawing/2014/main" id="{1B9583E7-EE82-4B2B-9BCB-0933E0841D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265885"/>
              </p:ext>
            </p:extLst>
          </p:nvPr>
        </p:nvGraphicFramePr>
        <p:xfrm>
          <a:off x="1511660" y="1124744"/>
          <a:ext cx="6120680" cy="4714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5789">
                  <a:extLst>
                    <a:ext uri="{9D8B030D-6E8A-4147-A177-3AD203B41FA5}">
                      <a16:colId xmlns:a16="http://schemas.microsoft.com/office/drawing/2014/main" val="4238522776"/>
                    </a:ext>
                  </a:extLst>
                </a:gridCol>
                <a:gridCol w="1666679">
                  <a:extLst>
                    <a:ext uri="{9D8B030D-6E8A-4147-A177-3AD203B41FA5}">
                      <a16:colId xmlns:a16="http://schemas.microsoft.com/office/drawing/2014/main" val="2550622600"/>
                    </a:ext>
                  </a:extLst>
                </a:gridCol>
                <a:gridCol w="1908212">
                  <a:extLst>
                    <a:ext uri="{9D8B030D-6E8A-4147-A177-3AD203B41FA5}">
                      <a16:colId xmlns:a16="http://schemas.microsoft.com/office/drawing/2014/main" val="41806668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Individual Finger Force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Joint Speed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673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4.2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250 °/s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5043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Hand of Bennett et al.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25-30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227075"/>
                  </a:ext>
                </a:extLst>
              </a:tr>
              <a:tr h="346432">
                <a:tc>
                  <a:txBody>
                    <a:bodyPr/>
                    <a:lstStyle/>
                    <a:p>
                      <a:r>
                        <a:rPr lang="en-GB" dirty="0"/>
                        <a:t>Hand of Zhang et al.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4.3-10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68-118 °/s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926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MyHand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12-31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160-250 °/s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563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AstoHand</a:t>
                      </a:r>
                      <a:r>
                        <a:rPr lang="en-GB" dirty="0"/>
                        <a:t> v.1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932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X-Hand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884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Six-DOF-Hand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4.1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128 °/s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0278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Bionic Hand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0304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SoftHand</a:t>
                      </a:r>
                      <a:r>
                        <a:rPr lang="en-GB" dirty="0"/>
                        <a:t> Pro-D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796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UOMPro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087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MORA Hap-2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90138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28362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99351C-6952-4BE7-8508-0B1E30FA3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Outline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5383BA-AD7A-4E9A-A230-744C4E2A3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sz="2800" dirty="0"/>
          </a:p>
          <a:p>
            <a:r>
              <a:rPr lang="en-GB" sz="2800" dirty="0"/>
              <a:t>Motivation and Challenges</a:t>
            </a:r>
          </a:p>
          <a:p>
            <a:endParaRPr lang="en-GB" sz="2800" dirty="0"/>
          </a:p>
          <a:p>
            <a:r>
              <a:rPr lang="en-GB" sz="2800" dirty="0"/>
              <a:t>Overview of Hand Prostheses</a:t>
            </a:r>
          </a:p>
          <a:p>
            <a:endParaRPr lang="en-GB" sz="2800" dirty="0"/>
          </a:p>
          <a:p>
            <a:r>
              <a:rPr lang="en-GB" sz="2800" dirty="0"/>
              <a:t>Comparison of Hand Prostheses</a:t>
            </a:r>
          </a:p>
          <a:p>
            <a:endParaRPr lang="en-GB" sz="2800" dirty="0"/>
          </a:p>
          <a:p>
            <a:r>
              <a:rPr lang="en-GB" sz="28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468609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r>
              <a:rPr lang="en-GB" dirty="0"/>
              <a:t>Why myoelectric hand prostheses?</a:t>
            </a:r>
          </a:p>
          <a:p>
            <a:pPr lvl="1"/>
            <a:r>
              <a:rPr lang="en-GB" dirty="0"/>
              <a:t>Make a normal life possible for amputees</a:t>
            </a:r>
          </a:p>
          <a:p>
            <a:pPr lvl="1"/>
            <a:r>
              <a:rPr lang="en-GB" dirty="0"/>
              <a:t>Enable users to perform different grasps </a:t>
            </a:r>
          </a:p>
          <a:p>
            <a:pPr marL="476250" lvl="1" indent="0">
              <a:buNone/>
            </a:pPr>
            <a:r>
              <a:rPr lang="en-GB" dirty="0"/>
              <a:t>      for activities of daily living (ADLs)</a:t>
            </a:r>
          </a:p>
          <a:p>
            <a:pPr lvl="1"/>
            <a:r>
              <a:rPr lang="en-GB" dirty="0"/>
              <a:t>Allow the user to control the hand through muscle contraction (with EMG)</a:t>
            </a:r>
          </a:p>
          <a:p>
            <a:pPr lvl="1"/>
            <a:r>
              <a:rPr lang="en-GB" dirty="0"/>
              <a:t>Electric actuators are rather small, quiet and </a:t>
            </a:r>
          </a:p>
          <a:p>
            <a:pPr marL="476250" lvl="1" indent="0">
              <a:buNone/>
            </a:pPr>
            <a:r>
              <a:rPr lang="en-GB" dirty="0"/>
              <a:t>      have good precision and controllability </a:t>
            </a:r>
          </a:p>
          <a:p>
            <a:pPr marL="476250" lvl="1" indent="0"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F37541F-40AB-44C7-B051-DD325D7176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163" y="4077072"/>
            <a:ext cx="7810500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9503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E9BC36-A03F-432F-8B19-1CD514EDA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FD864B-4174-47BF-BF5A-2D286D2C2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113" y="1198563"/>
            <a:ext cx="8284343" cy="4894262"/>
          </a:xfrm>
        </p:spPr>
        <p:txBody>
          <a:bodyPr/>
          <a:lstStyle/>
          <a:p>
            <a:endParaRPr lang="en-GB" dirty="0"/>
          </a:p>
          <a:p>
            <a:r>
              <a:rPr lang="en-GB" dirty="0"/>
              <a:t>There are still a lot of open problems in designing myoelectric hand prostheses</a:t>
            </a:r>
          </a:p>
          <a:p>
            <a:endParaRPr lang="en-GB" dirty="0"/>
          </a:p>
          <a:p>
            <a:r>
              <a:rPr lang="en-GB" dirty="0"/>
              <a:t>Many research groups develop prosthetic hands with new features</a:t>
            </a:r>
          </a:p>
          <a:p>
            <a:endParaRPr lang="en-GB" dirty="0"/>
          </a:p>
          <a:p>
            <a:r>
              <a:rPr lang="en-GB" dirty="0"/>
              <a:t>The main goal in the last years was to develop preferably low-cost protheses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Most research groups currently focus mainly on one novel design approach in their hand design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Only a few groups tried to incorporate intelligent functions</a:t>
            </a:r>
          </a:p>
        </p:txBody>
      </p:sp>
    </p:spTree>
    <p:extLst>
      <p:ext uri="{BB962C8B-B14F-4D97-AF65-F5344CB8AC3E}">
        <p14:creationId xmlns:p14="http://schemas.microsoft.com/office/powerpoint/2010/main" val="4955162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6BA991-9E41-4CCC-9D5B-FF1A192A0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9948" y="2780928"/>
            <a:ext cx="6124103" cy="561975"/>
          </a:xfrm>
        </p:spPr>
        <p:txBody>
          <a:bodyPr/>
          <a:lstStyle/>
          <a:p>
            <a:pPr marL="0" indent="0">
              <a:buNone/>
            </a:pPr>
            <a:r>
              <a:rPr lang="en-GB" sz="4000" dirty="0"/>
              <a:t>Thank you for your attention!</a:t>
            </a:r>
          </a:p>
        </p:txBody>
      </p:sp>
    </p:spTree>
    <p:extLst>
      <p:ext uri="{BB962C8B-B14F-4D97-AF65-F5344CB8AC3E}">
        <p14:creationId xmlns:p14="http://schemas.microsoft.com/office/powerpoint/2010/main" val="3814289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A118D2-93FE-4548-A558-D09856C4F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113" y="332656"/>
            <a:ext cx="6911975" cy="561975"/>
          </a:xfrm>
        </p:spPr>
        <p:txBody>
          <a:bodyPr/>
          <a:lstStyle/>
          <a:p>
            <a:r>
              <a:rPr lang="de-DE" dirty="0"/>
              <a:t>Motivation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0AB973ED-9D6D-4CB0-8E90-D9589D1A59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de-DE" dirty="0"/>
              </a:p>
              <a:p>
                <a:r>
                  <a:rPr lang="en-GB" dirty="0"/>
                  <a:t>Desired properties:</a:t>
                </a:r>
              </a:p>
              <a:p>
                <a:pPr lvl="1"/>
                <a:r>
                  <a:rPr lang="en-GB" dirty="0"/>
                  <a:t>comfortable (lightweight, small)</a:t>
                </a:r>
              </a:p>
              <a:p>
                <a:pPr lvl="1"/>
                <a:r>
                  <a:rPr lang="en-GB" dirty="0"/>
                  <a:t>many different grasps possible</a:t>
                </a:r>
              </a:p>
              <a:p>
                <a:pPr lvl="1"/>
                <a:r>
                  <a:rPr lang="en-GB" dirty="0"/>
                  <a:t>High finger forces / fast joint speed</a:t>
                </a:r>
              </a:p>
              <a:p>
                <a:pPr lvl="1"/>
                <a:r>
                  <a:rPr lang="en-GB" dirty="0"/>
                  <a:t>easy to use</a:t>
                </a:r>
              </a:p>
              <a:p>
                <a:pPr lvl="1"/>
                <a:r>
                  <a:rPr lang="en-GB" dirty="0"/>
                  <a:t>high durability (robust, easy to repair)</a:t>
                </a:r>
              </a:p>
              <a:p>
                <a:pPr lvl="1"/>
                <a:r>
                  <a:rPr lang="en-GB" dirty="0"/>
                  <a:t>low-cost</a:t>
                </a:r>
              </a:p>
              <a:p>
                <a:pPr lvl="1"/>
                <a:r>
                  <a:rPr lang="en-GB" dirty="0"/>
                  <a:t>intelligent functions (sensor-feedback, grasp adaption)</a:t>
                </a:r>
              </a:p>
              <a:p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r>
                  <a:rPr lang="en-GB" dirty="0"/>
                  <a:t>Desired properties are contradicting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GB" dirty="0"/>
                  <a:t> trade-offs are mandatory</a:t>
                </a:r>
              </a:p>
              <a:p>
                <a:pPr marL="0" indent="0">
                  <a:buNone/>
                </a:pPr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0AB973ED-9D6D-4CB0-8E90-D9589D1A59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0556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8082EC-1596-4F07-A05E-32DD130EB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Challenges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14130096-FF78-4EFE-A8A7-07FD3EFCF1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i="1" dirty="0"/>
                  <a:t>„Even state-of-the art devices lack a combination of high functionality, durability, adequate cosmetic appearance, and affordability“</a:t>
                </a:r>
              </a:p>
              <a:p>
                <a:pPr algn="r">
                  <a:buFontTx/>
                  <a:buChar char="-"/>
                </a:pPr>
                <a:r>
                  <a:rPr lang="en-GB" dirty="0"/>
                  <a:t>Joseph T. Belter, 2013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r>
                  <a:rPr lang="en-GB" dirty="0"/>
                  <a:t>Total weight should be below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</a:rPr>
                      <m:t>500</m:t>
                    </m:r>
                    <m:r>
                      <a:rPr lang="en-GB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GB" dirty="0"/>
                  <a:t> (human hand: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</a:rPr>
                      <m:t>∼400</m:t>
                    </m:r>
                    <m:r>
                      <a:rPr lang="en-GB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GB" dirty="0"/>
                  <a:t>)</a:t>
                </a:r>
              </a:p>
              <a:p>
                <a:pPr marL="0" indent="0">
                  <a:buNone/>
                </a:pPr>
                <a:r>
                  <a:rPr lang="en-GB" dirty="0"/>
                  <a:t>	</a:t>
                </a:r>
                <a14:m>
                  <m:oMath xmlns:m="http://schemas.openxmlformats.org/officeDocument/2006/math">
                    <m:r>
                      <a:rPr lang="en-GB" sz="180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GB" sz="1800" dirty="0"/>
                  <a:t> lightweight materials, small and low number of actuators</a:t>
                </a:r>
              </a:p>
              <a:p>
                <a:pPr marL="0" indent="0">
                  <a:buNone/>
                </a:pPr>
                <a:r>
                  <a:rPr lang="en-GB" sz="1800" dirty="0"/>
                  <a:t>	</a:t>
                </a:r>
                <a14:m>
                  <m:oMath xmlns:m="http://schemas.openxmlformats.org/officeDocument/2006/math">
                    <m:r>
                      <a:rPr lang="en-GB" sz="180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GB" sz="1800" dirty="0"/>
                  <a:t> transmission systems that allow for many different grasps</a:t>
                </a:r>
                <a:endParaRPr lang="en-GB" dirty="0"/>
              </a:p>
              <a:p>
                <a:r>
                  <a:rPr lang="en-GB" dirty="0"/>
                  <a:t>Finger tip force in precision grasp should be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65 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GB" dirty="0"/>
                  <a:t> (human hand: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95 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en-GB" dirty="0"/>
                  <a:t>)</a:t>
                </a:r>
              </a:p>
              <a:p>
                <a:pPr marL="0" indent="0">
                  <a:buNone/>
                </a:pPr>
                <a:r>
                  <a:rPr lang="en-GB" dirty="0"/>
                  <a:t>      and joint speed should be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230 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∘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GB" dirty="0"/>
                  <a:t> (human hand: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2000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∘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GB" dirty="0"/>
                  <a:t>)</a:t>
                </a:r>
              </a:p>
              <a:p>
                <a:r>
                  <a:rPr lang="en-GB" dirty="0"/>
                  <a:t>Finger kinematic designs should be simple and robust</a:t>
                </a:r>
              </a:p>
              <a:p>
                <a:endParaRPr lang="en-GB" sz="1800" b="0" dirty="0"/>
              </a:p>
              <a:p>
                <a:r>
                  <a:rPr lang="en-GB" dirty="0"/>
                  <a:t>User should be able to move the hand without concentrating</a:t>
                </a:r>
              </a:p>
              <a:p>
                <a:r>
                  <a:rPr lang="en-GB" b="0" dirty="0"/>
                  <a:t>User should get sensor feedback from the hand</a:t>
                </a:r>
              </a:p>
              <a:p>
                <a:pPr marL="0" indent="0">
                  <a:buNone/>
                </a:pPr>
                <a:endParaRPr lang="de-DE" sz="1800" b="0" dirty="0"/>
              </a:p>
              <a:p>
                <a:pPr marL="0" indent="0">
                  <a:buNone/>
                </a:pPr>
                <a:endParaRPr lang="de-DE" sz="1800" b="0" dirty="0"/>
              </a:p>
              <a:p>
                <a:pPr marL="0" indent="0">
                  <a:buNone/>
                </a:pPr>
                <a:endParaRPr lang="de-DE" dirty="0"/>
              </a:p>
              <a:p>
                <a:endParaRPr lang="de-DE" i="1" dirty="0"/>
              </a:p>
              <a:p>
                <a:endParaRPr lang="de-DE" i="1" dirty="0"/>
              </a:p>
              <a:p>
                <a:endParaRPr lang="de-DE" i="1" dirty="0"/>
              </a:p>
              <a:p>
                <a:endParaRPr lang="de-DE" i="1" dirty="0"/>
              </a:p>
              <a:p>
                <a:pPr marL="0" indent="0" algn="r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14130096-FF78-4EFE-A8A7-07FD3EFCF1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621" r="-1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9278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B32C1C-921A-460D-BB35-DA0F5F2AB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Transmission systems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54BB63-C3D6-4C4E-90CD-2DC5EC5B8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600" y="5400847"/>
            <a:ext cx="2302271" cy="881616"/>
          </a:xfrm>
        </p:spPr>
        <p:txBody>
          <a:bodyPr/>
          <a:lstStyle/>
          <a:p>
            <a:r>
              <a:rPr lang="en-GB" sz="2400" dirty="0"/>
              <a:t>Gears/belts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E69186B-2AD6-4CF6-B3FB-09B62280F4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3012860"/>
            <a:ext cx="2808450" cy="1517317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53556BF7-18E6-4844-9FBF-EDE07A5496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948" y="4138918"/>
            <a:ext cx="789035" cy="214354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2BDD6E13-4470-4466-9D70-17AD3D12DA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694" y="1018043"/>
            <a:ext cx="2808450" cy="2258603"/>
          </a:xfrm>
          <a:prstGeom prst="rect">
            <a:avLst/>
          </a:prstGeom>
        </p:spPr>
      </p:pic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B165376-B858-4427-A999-F3A76DC864B3}"/>
              </a:ext>
            </a:extLst>
          </p:cNvPr>
          <p:cNvSpPr txBox="1">
            <a:spLocks/>
          </p:cNvSpPr>
          <p:nvPr/>
        </p:nvSpPr>
        <p:spPr bwMode="auto">
          <a:xfrm>
            <a:off x="3145018" y="3399340"/>
            <a:ext cx="2723126" cy="881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1432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9057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209675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5735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1600">
                <a:solidFill>
                  <a:schemeClr val="tx1"/>
                </a:solidFill>
                <a:latin typeface="Calibri" pitchFamily="34" charset="0"/>
              </a:defRPr>
            </a:lvl4pPr>
            <a:lvl5pPr marL="209550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16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8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8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8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8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sz="2400" kern="0" dirty="0"/>
              <a:t>Four-bar linkage</a:t>
            </a:r>
          </a:p>
          <a:p>
            <a:pPr marL="0" indent="0">
              <a:buNone/>
            </a:pPr>
            <a:endParaRPr lang="en-GB" kern="0" dirty="0"/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EF6FADB4-A5CC-46F4-BABC-159303E4A984}"/>
              </a:ext>
            </a:extLst>
          </p:cNvPr>
          <p:cNvSpPr txBox="1">
            <a:spLocks/>
          </p:cNvSpPr>
          <p:nvPr/>
        </p:nvSpPr>
        <p:spPr bwMode="auto">
          <a:xfrm>
            <a:off x="971600" y="1505940"/>
            <a:ext cx="1858863" cy="773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1432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9057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209675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5735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1600">
                <a:solidFill>
                  <a:schemeClr val="tx1"/>
                </a:solidFill>
                <a:latin typeface="Calibri" pitchFamily="34" charset="0"/>
              </a:defRPr>
            </a:lvl4pPr>
            <a:lvl5pPr marL="209550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16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8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8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8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8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sz="2400" kern="0" dirty="0"/>
              <a:t>Tendons</a:t>
            </a:r>
          </a:p>
          <a:p>
            <a:pPr marL="0" indent="0">
              <a:buNone/>
            </a:pPr>
            <a:endParaRPr lang="en-GB" kern="0" dirty="0"/>
          </a:p>
        </p:txBody>
      </p:sp>
    </p:spTree>
    <p:extLst>
      <p:ext uri="{BB962C8B-B14F-4D97-AF65-F5344CB8AC3E}">
        <p14:creationId xmlns:p14="http://schemas.microsoft.com/office/powerpoint/2010/main" val="1403281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99351C-6952-4BE7-8508-0B1E30FA3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Outline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5383BA-AD7A-4E9A-A230-744C4E2A3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sz="2800" dirty="0"/>
          </a:p>
          <a:p>
            <a:r>
              <a:rPr lang="en-GB" sz="2800" dirty="0"/>
              <a:t>Motivation and Challenges</a:t>
            </a:r>
          </a:p>
          <a:p>
            <a:endParaRPr lang="en-GB" sz="2800" dirty="0"/>
          </a:p>
          <a:p>
            <a:r>
              <a:rPr lang="en-GB" sz="2800" dirty="0"/>
              <a:t>Overview of Hand Prostheses</a:t>
            </a:r>
          </a:p>
          <a:p>
            <a:endParaRPr lang="en-GB" sz="2800" dirty="0"/>
          </a:p>
          <a:p>
            <a:r>
              <a:rPr lang="en-GB" sz="2800" dirty="0"/>
              <a:t>Comparison of Hand Prostheses</a:t>
            </a:r>
          </a:p>
          <a:p>
            <a:endParaRPr lang="en-GB" sz="2800" dirty="0"/>
          </a:p>
          <a:p>
            <a:r>
              <a:rPr lang="en-GB" sz="28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605341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6AEF87-6455-441C-AD84-92FB454BB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Tact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55D5FD15-031B-4BAF-A9F5-D1F9EC5680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7685419"/>
              </p:ext>
            </p:extLst>
          </p:nvPr>
        </p:nvGraphicFramePr>
        <p:xfrm>
          <a:off x="392113" y="1198563"/>
          <a:ext cx="835660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2767">
                  <a:extLst>
                    <a:ext uri="{9D8B030D-6E8A-4147-A177-3AD203B41FA5}">
                      <a16:colId xmlns:a16="http://schemas.microsoft.com/office/drawing/2014/main" val="79759528"/>
                    </a:ext>
                  </a:extLst>
                </a:gridCol>
                <a:gridCol w="1392767">
                  <a:extLst>
                    <a:ext uri="{9D8B030D-6E8A-4147-A177-3AD203B41FA5}">
                      <a16:colId xmlns:a16="http://schemas.microsoft.com/office/drawing/2014/main" val="4261196352"/>
                    </a:ext>
                  </a:extLst>
                </a:gridCol>
                <a:gridCol w="1106321">
                  <a:extLst>
                    <a:ext uri="{9D8B030D-6E8A-4147-A177-3AD203B41FA5}">
                      <a16:colId xmlns:a16="http://schemas.microsoft.com/office/drawing/2014/main" val="1890016348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1963889749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759803080"/>
                    </a:ext>
                  </a:extLst>
                </a:gridCol>
                <a:gridCol w="1944467">
                  <a:extLst>
                    <a:ext uri="{9D8B030D-6E8A-4147-A177-3AD203B41FA5}">
                      <a16:colId xmlns:a16="http://schemas.microsoft.com/office/drawing/2014/main" val="26152686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Mass (g)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Joints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DoF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Actuators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Transmission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242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Four-bar linkage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13235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Inhaltsplatzhalter 2">
                <a:extLst>
                  <a:ext uri="{FF2B5EF4-FFF2-40B4-BE49-F238E27FC236}">
                    <a16:creationId xmlns:a16="http://schemas.microsoft.com/office/drawing/2014/main" id="{ED274FAE-4C89-4BB2-A7DD-88F92274BDED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92113" y="2060847"/>
                <a:ext cx="5043983" cy="40319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>
                <a:lvl1pPr marL="314325" indent="-314325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90575" indent="-314325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209675" indent="-276225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sz="16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57350" indent="-276225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sz="16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95500" indent="-276225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sz="16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SzPct val="60000"/>
                  <a:buBlip>
                    <a:blip r:embed="rId5"/>
                  </a:buBlip>
                  <a:defRPr sz="14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SzPct val="60000"/>
                  <a:buBlip>
                    <a:blip r:embed="rId5"/>
                  </a:buBlip>
                  <a:defRPr sz="14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SzPct val="60000"/>
                  <a:buBlip>
                    <a:blip r:embed="rId5"/>
                  </a:buBlip>
                  <a:defRPr sz="14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SzPct val="60000"/>
                  <a:buBlip>
                    <a:blip r:embed="rId5"/>
                  </a:buBlip>
                  <a:defRPr sz="14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endParaRPr lang="en-GB" kern="0" dirty="0"/>
              </a:p>
              <a:p>
                <a:endParaRPr lang="en-GB" kern="0" dirty="0"/>
              </a:p>
              <a:p>
                <a:r>
                  <a:rPr lang="en-GB" kern="0" dirty="0"/>
                  <a:t>Special feature:</a:t>
                </a:r>
              </a:p>
              <a:p>
                <a:pPr lvl="1"/>
                <a:r>
                  <a:rPr lang="en-GB" kern="0" dirty="0"/>
                  <a:t>Matches performance of other myoelectric prosthetic hands,</a:t>
                </a:r>
              </a:p>
              <a:p>
                <a:pPr marL="476250" lvl="1" indent="0">
                  <a:buNone/>
                </a:pPr>
                <a:r>
                  <a:rPr lang="en-GB" kern="0" dirty="0"/>
                  <a:t>      while being very cheap (</a:t>
                </a:r>
                <a14:m>
                  <m:oMath xmlns:m="http://schemas.openxmlformats.org/officeDocument/2006/math">
                    <m:r>
                      <a:rPr lang="de-DE" i="1" kern="0">
                        <a:latin typeface="Cambria Math" panose="02040503050406030204" pitchFamily="18" charset="0"/>
                      </a:rPr>
                      <m:t>$ 250</m:t>
                    </m:r>
                  </m:oMath>
                </a14:m>
                <a:r>
                  <a:rPr lang="en-GB" kern="0" dirty="0"/>
                  <a:t>)</a:t>
                </a:r>
              </a:p>
              <a:p>
                <a:pPr lvl="1"/>
                <a:r>
                  <a:rPr lang="en-GB" kern="0" dirty="0"/>
                  <a:t>Easy to manufacture with 3D-printer </a:t>
                </a:r>
              </a:p>
              <a:p>
                <a:pPr marL="476250" lvl="1" indent="0">
                  <a:buNone/>
                </a:pPr>
                <a:r>
                  <a:rPr lang="en-GB" kern="0" dirty="0"/>
                  <a:t>      and of-the shelf parts</a:t>
                </a:r>
              </a:p>
              <a:p>
                <a:pPr lvl="1"/>
                <a:r>
                  <a:rPr lang="en-GB" kern="0" dirty="0"/>
                  <a:t>Open-source</a:t>
                </a:r>
              </a:p>
              <a:p>
                <a:pPr marL="476250" lvl="1" indent="0">
                  <a:buNone/>
                </a:pPr>
                <a:endParaRPr lang="en-GB" kern="0" dirty="0"/>
              </a:p>
            </p:txBody>
          </p:sp>
        </mc:Choice>
        <mc:Fallback xmlns="">
          <p:sp>
            <p:nvSpPr>
              <p:cNvPr id="5" name="Inhaltsplatzhalter 2">
                <a:extLst>
                  <a:ext uri="{FF2B5EF4-FFF2-40B4-BE49-F238E27FC236}">
                    <a16:creationId xmlns:a16="http://schemas.microsoft.com/office/drawing/2014/main" id="{ED274FAE-4C89-4BB2-A7DD-88F92274BD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2113" y="2060847"/>
                <a:ext cx="5043983" cy="40319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Grafik 6">
            <a:extLst>
              <a:ext uri="{FF2B5EF4-FFF2-40B4-BE49-F238E27FC236}">
                <a16:creationId xmlns:a16="http://schemas.microsoft.com/office/drawing/2014/main" id="{1296BFD0-896D-490B-A54C-AEC255F5BFB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2290327"/>
            <a:ext cx="2684119" cy="357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860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5A3BD4-7F0F-4E8C-9B7C-D4C5883CE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Hand of Bennett et al.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6E39A59-8EE8-4F3D-8DAA-1DDF20AA1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113" y="2060847"/>
            <a:ext cx="5043983" cy="4031977"/>
          </a:xfrm>
        </p:spPr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Special feature:</a:t>
            </a:r>
          </a:p>
          <a:p>
            <a:pPr lvl="1"/>
            <a:r>
              <a:rPr lang="en-GB" dirty="0"/>
              <a:t>Four motor units in unique configuration:</a:t>
            </a:r>
          </a:p>
          <a:p>
            <a:pPr lvl="2"/>
            <a:r>
              <a:rPr lang="en-GB" dirty="0"/>
              <a:t>2 for thumb and 1 for index (fully actuated)</a:t>
            </a:r>
          </a:p>
          <a:p>
            <a:pPr lvl="2"/>
            <a:r>
              <a:rPr lang="en-GB" dirty="0"/>
              <a:t>1 for other fingers (underactuated)</a:t>
            </a:r>
          </a:p>
          <a:p>
            <a:pPr lvl="1"/>
            <a:r>
              <a:rPr lang="en-GB" dirty="0"/>
              <a:t>Embedded control system that enables</a:t>
            </a:r>
          </a:p>
          <a:p>
            <a:pPr marL="476250" lvl="1" indent="0">
              <a:buNone/>
            </a:pPr>
            <a:r>
              <a:rPr lang="en-GB" dirty="0"/>
              <a:t>      self-contained control of hand movement</a:t>
            </a:r>
          </a:p>
          <a:p>
            <a:pPr marL="476250" lvl="1" indent="0">
              <a:buNone/>
            </a:pPr>
            <a:endParaRPr lang="en-GB" dirty="0"/>
          </a:p>
          <a:p>
            <a:pPr lvl="1"/>
            <a:endParaRPr lang="en-GB" dirty="0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562FE77A-3304-4D68-81D9-4F7BE510138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8737725"/>
              </p:ext>
            </p:extLst>
          </p:nvPr>
        </p:nvGraphicFramePr>
        <p:xfrm>
          <a:off x="392113" y="1198563"/>
          <a:ext cx="835660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2767">
                  <a:extLst>
                    <a:ext uri="{9D8B030D-6E8A-4147-A177-3AD203B41FA5}">
                      <a16:colId xmlns:a16="http://schemas.microsoft.com/office/drawing/2014/main" val="79759528"/>
                    </a:ext>
                  </a:extLst>
                </a:gridCol>
                <a:gridCol w="1392767">
                  <a:extLst>
                    <a:ext uri="{9D8B030D-6E8A-4147-A177-3AD203B41FA5}">
                      <a16:colId xmlns:a16="http://schemas.microsoft.com/office/drawing/2014/main" val="4261196352"/>
                    </a:ext>
                  </a:extLst>
                </a:gridCol>
                <a:gridCol w="1106321">
                  <a:extLst>
                    <a:ext uri="{9D8B030D-6E8A-4147-A177-3AD203B41FA5}">
                      <a16:colId xmlns:a16="http://schemas.microsoft.com/office/drawing/2014/main" val="1890016348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608985133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759803080"/>
                    </a:ext>
                  </a:extLst>
                </a:gridCol>
                <a:gridCol w="1944467">
                  <a:extLst>
                    <a:ext uri="{9D8B030D-6E8A-4147-A177-3AD203B41FA5}">
                      <a16:colId xmlns:a16="http://schemas.microsoft.com/office/drawing/2014/main" val="26152686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Mass (g)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Joints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DoF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Actuators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Transmission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242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Tendons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132357"/>
                  </a:ext>
                </a:extLst>
              </a:tr>
            </a:tbl>
          </a:graphicData>
        </a:graphic>
      </p:graphicFrame>
      <p:pic>
        <p:nvPicPr>
          <p:cNvPr id="11" name="Grafik 10">
            <a:extLst>
              <a:ext uri="{FF2B5EF4-FFF2-40B4-BE49-F238E27FC236}">
                <a16:creationId xmlns:a16="http://schemas.microsoft.com/office/drawing/2014/main" id="{60183A10-F7C0-4A35-9067-0A0A58DE91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047"/>
          <a:stretch/>
        </p:blipFill>
        <p:spPr>
          <a:xfrm>
            <a:off x="5580112" y="2243457"/>
            <a:ext cx="3240360" cy="366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546227"/>
      </p:ext>
    </p:extLst>
  </p:cSld>
  <p:clrMapOvr>
    <a:masterClrMapping/>
  </p:clrMapOvr>
</p:sld>
</file>

<file path=ppt/theme/theme1.xml><?xml version="1.0" encoding="utf-8"?>
<a:theme xmlns:a="http://schemas.openxmlformats.org/drawingml/2006/main" name="KIT_master_ppt2007_e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>
        <a:spAutoFit/>
      </a:bodyPr>
      <a:lstStyle>
        <a:defPPr>
          <a:defRPr dirty="0">
            <a:latin typeface="Calibri" panose="020F0502020204030204" pitchFamily="34" charset="0"/>
          </a:defRPr>
        </a:defPPr>
      </a:lstStyle>
    </a:sp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9D9D9"/>
        </a:lt2>
        <a:accent1>
          <a:srgbClr val="009682"/>
        </a:accent1>
        <a:accent2>
          <a:srgbClr val="4664AA"/>
        </a:accent2>
        <a:accent3>
          <a:srgbClr val="FFFFFF"/>
        </a:accent3>
        <a:accent4>
          <a:srgbClr val="000000"/>
        </a:accent4>
        <a:accent5>
          <a:srgbClr val="AAC9C1"/>
        </a:accent5>
        <a:accent6>
          <a:srgbClr val="3F5A9A"/>
        </a:accent6>
        <a:hlink>
          <a:srgbClr val="808080"/>
        </a:hlink>
        <a:folHlink>
          <a:srgbClr val="7D92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1344</Words>
  <Application>Microsoft Office PowerPoint</Application>
  <PresentationFormat>Bildschirmpräsentation (4:3)</PresentationFormat>
  <Paragraphs>551</Paragraphs>
  <Slides>31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31</vt:i4>
      </vt:variant>
    </vt:vector>
  </HeadingPairs>
  <TitlesOfParts>
    <vt:vector size="35" baseType="lpstr">
      <vt:lpstr>Arial</vt:lpstr>
      <vt:lpstr>Calibri</vt:lpstr>
      <vt:lpstr>Cambria Math</vt:lpstr>
      <vt:lpstr>KIT_master_ppt2007_en</vt:lpstr>
      <vt:lpstr>PowerPoint-Präsentation</vt:lpstr>
      <vt:lpstr>Outline</vt:lpstr>
      <vt:lpstr>Motivation</vt:lpstr>
      <vt:lpstr>Motivation</vt:lpstr>
      <vt:lpstr>Challenges</vt:lpstr>
      <vt:lpstr>Transmission systems</vt:lpstr>
      <vt:lpstr>Outline</vt:lpstr>
      <vt:lpstr>Tact</vt:lpstr>
      <vt:lpstr>Hand of Bennett et al.</vt:lpstr>
      <vt:lpstr>Hand of Bennett et al.</vt:lpstr>
      <vt:lpstr>Hand of Zhang et al.</vt:lpstr>
      <vt:lpstr>Hand of Zhang et al.</vt:lpstr>
      <vt:lpstr>SSSA-MyHand</vt:lpstr>
      <vt:lpstr>SSSA-MyHand</vt:lpstr>
      <vt:lpstr>AstoHand v.1</vt:lpstr>
      <vt:lpstr>X-Hand</vt:lpstr>
      <vt:lpstr>Six-DOF-Hand</vt:lpstr>
      <vt:lpstr>Bionic Hand</vt:lpstr>
      <vt:lpstr>SoftHand Pro-D</vt:lpstr>
      <vt:lpstr>UOMPro</vt:lpstr>
      <vt:lpstr>UOMPro</vt:lpstr>
      <vt:lpstr>MORA Hap-2</vt:lpstr>
      <vt:lpstr>Outline</vt:lpstr>
      <vt:lpstr>Physical properties</vt:lpstr>
      <vt:lpstr>Finger Kinematics</vt:lpstr>
      <vt:lpstr>Actuation and Transmission</vt:lpstr>
      <vt:lpstr>Grasping</vt:lpstr>
      <vt:lpstr>Dynamics</vt:lpstr>
      <vt:lpstr>Outline</vt:lpstr>
      <vt:lpstr>Conclusion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asfour</dc:creator>
  <cp:lastModifiedBy>Tobias Stocker</cp:lastModifiedBy>
  <cp:revision>714</cp:revision>
  <dcterms:created xsi:type="dcterms:W3CDTF">2010-02-07T18:52:05Z</dcterms:created>
  <dcterms:modified xsi:type="dcterms:W3CDTF">2018-01-29T18:08:35Z</dcterms:modified>
</cp:coreProperties>
</file>