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231" r:id="rId2"/>
    <p:sldId id="1236" r:id="rId3"/>
    <p:sldId id="1232" r:id="rId4"/>
    <p:sldId id="1233" r:id="rId5"/>
    <p:sldId id="1234" r:id="rId6"/>
    <p:sldId id="1261" r:id="rId7"/>
    <p:sldId id="1237" r:id="rId8"/>
    <p:sldId id="1235" r:id="rId9"/>
    <p:sldId id="1240" r:id="rId10"/>
    <p:sldId id="1257" r:id="rId11"/>
    <p:sldId id="1241" r:id="rId12"/>
    <p:sldId id="1258" r:id="rId13"/>
    <p:sldId id="1242" r:id="rId14"/>
    <p:sldId id="1259" r:id="rId15"/>
    <p:sldId id="1243" r:id="rId16"/>
    <p:sldId id="1244" r:id="rId17"/>
    <p:sldId id="1245" r:id="rId18"/>
    <p:sldId id="1246" r:id="rId19"/>
    <p:sldId id="1247" r:id="rId20"/>
    <p:sldId id="1248" r:id="rId21"/>
    <p:sldId id="1260" r:id="rId22"/>
    <p:sldId id="1249" r:id="rId23"/>
    <p:sldId id="1238" r:id="rId24"/>
    <p:sldId id="1250" r:id="rId25"/>
    <p:sldId id="1253" r:id="rId26"/>
    <p:sldId id="1254" r:id="rId27"/>
    <p:sldId id="1263" r:id="rId28"/>
    <p:sldId id="1255" r:id="rId29"/>
    <p:sldId id="1256" r:id="rId30"/>
    <p:sldId id="1239" r:id="rId31"/>
    <p:sldId id="1252" r:id="rId32"/>
    <p:sldId id="1262" r:id="rId3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8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gif"/><Relationship Id="rId7" Type="http://schemas.openxmlformats.org/officeDocument/2006/relationships/image" Target="../media/image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Myoelectric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Tobias Stocker </a:t>
            </a:r>
            <a:r>
              <a:rPr lang="en-US" sz="1600" b="1">
                <a:solidFill>
                  <a:srgbClr val="000000"/>
                </a:solidFill>
              </a:rPr>
              <a:t>(Advisor: </a:t>
            </a:r>
            <a:r>
              <a:rPr lang="en-US" sz="1600" b="1" dirty="0">
                <a:solidFill>
                  <a:srgbClr val="000000"/>
                </a:solidFill>
              </a:rPr>
              <a:t>Pascal Weiner)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 Robotics,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1956-E350-429B-815F-D16419A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Bennett et al.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FD0502-D81C-4F1A-ACC7-1F4AC7C32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07" y="1140476"/>
            <a:ext cx="3016176" cy="457704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907EF8-F957-4F42-A297-117D5A00C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6" t="36475"/>
          <a:stretch/>
        </p:blipFill>
        <p:spPr>
          <a:xfrm>
            <a:off x="1619672" y="3717032"/>
            <a:ext cx="1961314" cy="234854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CA352F6-D4D1-439E-B980-E3D30BB8D153}"/>
              </a:ext>
            </a:extLst>
          </p:cNvPr>
          <p:cNvSpPr txBox="1">
            <a:spLocks/>
          </p:cNvSpPr>
          <p:nvPr/>
        </p:nvSpPr>
        <p:spPr bwMode="auto">
          <a:xfrm>
            <a:off x="392113" y="260648"/>
            <a:ext cx="4544863" cy="40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Consists of a single , four-layer circuit board</a:t>
            </a:r>
          </a:p>
          <a:p>
            <a:pPr lvl="1"/>
            <a:r>
              <a:rPr lang="en-GB" kern="0" dirty="0"/>
              <a:t>Accepts and executes motion/force commands from a high-level controller</a:t>
            </a:r>
          </a:p>
          <a:p>
            <a:pPr lvl="1"/>
            <a:r>
              <a:rPr lang="en-GB" kern="0" dirty="0"/>
              <a:t>Returns processed position/force information</a:t>
            </a:r>
          </a:p>
          <a:p>
            <a:pPr marL="476250" lvl="1" indent="0">
              <a:buFontTx/>
              <a:buNone/>
            </a:pPr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8908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C69E1-508A-46FB-9B5A-4560763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Zhang et al.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74280BF-C95D-4739-ACC7-F46F7B2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Fingers are equipped with numerous</a:t>
            </a:r>
          </a:p>
          <a:p>
            <a:pPr marL="476250" lvl="1" indent="0">
              <a:buNone/>
            </a:pPr>
            <a:r>
              <a:rPr lang="en-GB" dirty="0"/>
              <a:t>      torque and position sensors</a:t>
            </a:r>
          </a:p>
          <a:p>
            <a:pPr lvl="1"/>
            <a:r>
              <a:rPr lang="en-GB" dirty="0"/>
              <a:t>Integrated motion control system consisting of a motion control subsystem and several sensory subsystems</a:t>
            </a:r>
          </a:p>
          <a:p>
            <a:pPr lvl="1"/>
            <a:r>
              <a:rPr lang="en-GB" dirty="0"/>
              <a:t>New concept for sensory feedback system</a:t>
            </a:r>
          </a:p>
          <a:p>
            <a:pPr marL="476250" lvl="1" indent="0">
              <a:buNone/>
            </a:pPr>
            <a:r>
              <a:rPr lang="en-GB" dirty="0"/>
              <a:t>      based on an electrical stimulator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C2A035D-1958-45FE-B012-4A582A9E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54" y="2779563"/>
            <a:ext cx="3457092" cy="2594544"/>
          </a:xfrm>
          <a:prstGeom prst="rect">
            <a:avLst/>
          </a:prstGeom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15FE43CA-D93B-4E3F-AC06-23DF45760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545343"/>
              </p:ext>
            </p:extLst>
          </p:nvPr>
        </p:nvGraphicFramePr>
        <p:xfrm>
          <a:off x="390525" y="1195158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7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2AF49-8E8B-4BCD-A77E-DF6960C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Zhang et al.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B27DA8-6434-42B1-BF99-66A5AB4B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50" y="2996952"/>
            <a:ext cx="2286000" cy="291998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352E72-937E-4656-BECD-ED0B4E7D62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t="9051" r="26467" b="53150"/>
          <a:stretch/>
        </p:blipFill>
        <p:spPr>
          <a:xfrm>
            <a:off x="5076056" y="1088741"/>
            <a:ext cx="3286806" cy="424847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38B8548-D355-448C-BDA9-FE60CC498FD1}"/>
              </a:ext>
            </a:extLst>
          </p:cNvPr>
          <p:cNvSpPr txBox="1">
            <a:spLocks/>
          </p:cNvSpPr>
          <p:nvPr/>
        </p:nvSpPr>
        <p:spPr bwMode="auto">
          <a:xfrm>
            <a:off x="390524" y="548680"/>
            <a:ext cx="3965451" cy="26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Sensor system:</a:t>
            </a:r>
          </a:p>
          <a:p>
            <a:pPr lvl="1"/>
            <a:r>
              <a:rPr lang="en-GB" kern="0" dirty="0"/>
              <a:t>Equipped with 18 proprioceptive and exteroceptive sensors</a:t>
            </a:r>
          </a:p>
          <a:p>
            <a:pPr marL="476250" lvl="1" indent="0">
              <a:buFontTx/>
              <a:buNone/>
            </a:pPr>
            <a:endParaRPr lang="en-GB" kern="0" dirty="0"/>
          </a:p>
          <a:p>
            <a:pPr lvl="1"/>
            <a:endParaRPr lang="en-GB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4EF1D61-F89E-4152-A61E-91B01E101A00}"/>
              </a:ext>
            </a:extLst>
          </p:cNvPr>
          <p:cNvSpPr txBox="1">
            <a:spLocks/>
          </p:cNvSpPr>
          <p:nvPr/>
        </p:nvSpPr>
        <p:spPr bwMode="auto">
          <a:xfrm>
            <a:off x="4572000" y="4221088"/>
            <a:ext cx="4504431" cy="40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Consists of a motion control subsystem and several sensory subsystems</a:t>
            </a:r>
          </a:p>
          <a:p>
            <a:pPr marL="476250" lvl="1" indent="0">
              <a:buFontTx/>
              <a:buNone/>
            </a:pPr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79210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D7350-CDBB-43C3-B3D8-BE435EA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SSSA-</a:t>
            </a:r>
            <a:r>
              <a:rPr lang="en-GB" dirty="0" err="1"/>
              <a:t>MyHand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DE01B45-8929-4170-8E4B-9F0C67A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348880"/>
            <a:ext cx="5043983" cy="3743944"/>
          </a:xfrm>
        </p:spPr>
        <p:txBody>
          <a:bodyPr/>
          <a:lstStyle/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Only three actuators</a:t>
            </a:r>
          </a:p>
          <a:p>
            <a:pPr lvl="1"/>
            <a:r>
              <a:rPr lang="en-GB" dirty="0"/>
              <a:t>Abduction/adduction of the thumb and flexion/extension of the index with single actuator via Geneva drive</a:t>
            </a:r>
          </a:p>
          <a:p>
            <a:pPr lvl="1"/>
            <a:r>
              <a:rPr lang="en-GB" dirty="0"/>
              <a:t>Embedded controller and sensory system with force/position sensors and automatic grasp control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A98091-74E9-4FB8-8FF8-12A9CAD9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0"/>
          <a:stretch/>
        </p:blipFill>
        <p:spPr>
          <a:xfrm>
            <a:off x="5292080" y="2434344"/>
            <a:ext cx="3720563" cy="3573016"/>
          </a:xfrm>
          <a:prstGeom prst="rect">
            <a:avLst/>
          </a:prstGeom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2F092C12-2B9F-431D-8BB7-91C5BA223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6058"/>
              </p:ext>
            </p:extLst>
          </p:nvPr>
        </p:nvGraphicFramePr>
        <p:xfrm>
          <a:off x="392113" y="1198563"/>
          <a:ext cx="835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linkage,</a:t>
                      </a:r>
                    </a:p>
                    <a:p>
                      <a:r>
                        <a:rPr lang="en-GB" dirty="0"/>
                        <a:t>Geneva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D66C1D67-7096-4BB1-B5F8-FC2D1BFE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473115"/>
            <a:ext cx="2448272" cy="1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3BF68-220A-4873-B056-54422DBD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SSSA-</a:t>
            </a:r>
            <a:r>
              <a:rPr lang="en-GB" dirty="0" err="1"/>
              <a:t>MyHand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5F45A6-1171-49AB-A46E-01DEFE3B5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86" y="3343622"/>
            <a:ext cx="5549627" cy="2934591"/>
          </a:xfr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C11F2CA-4005-453C-BEF2-2DF68B8A546D}"/>
              </a:ext>
            </a:extLst>
          </p:cNvPr>
          <p:cNvSpPr txBox="1">
            <a:spLocks/>
          </p:cNvSpPr>
          <p:nvPr/>
        </p:nvSpPr>
        <p:spPr bwMode="auto">
          <a:xfrm>
            <a:off x="251520" y="895350"/>
            <a:ext cx="864096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3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Master-slave configuration based on a pair of 8-bit microcontrollers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marL="476250" lvl="1" indent="0">
              <a:buNone/>
            </a:pPr>
            <a:endParaRPr lang="en-GB" sz="2000" kern="0" dirty="0"/>
          </a:p>
          <a:p>
            <a:pPr lvl="1"/>
            <a:r>
              <a:rPr lang="en-GB" kern="0" dirty="0"/>
              <a:t>Supports:</a:t>
            </a:r>
          </a:p>
          <a:p>
            <a:pPr lvl="2"/>
            <a:r>
              <a:rPr lang="en-GB" kern="0" dirty="0"/>
              <a:t>Identification of external commands</a:t>
            </a:r>
          </a:p>
          <a:p>
            <a:pPr lvl="2"/>
            <a:r>
              <a:rPr lang="en-GB" kern="0" dirty="0"/>
              <a:t>Implementation of automatic motor functions</a:t>
            </a:r>
          </a:p>
          <a:p>
            <a:pPr lvl="2"/>
            <a:endParaRPr lang="en-GB" kern="0" dirty="0"/>
          </a:p>
          <a:p>
            <a:pPr lvl="2"/>
            <a:endParaRPr lang="en-GB" kern="0" dirty="0"/>
          </a:p>
          <a:p>
            <a:pPr marL="933450" lvl="2" indent="0">
              <a:buNone/>
            </a:pPr>
            <a:endParaRPr lang="en-GB" sz="2400" kern="0" dirty="0"/>
          </a:p>
          <a:p>
            <a:pPr marL="933450" lvl="2" indent="0">
              <a:buNone/>
            </a:pPr>
            <a:endParaRPr lang="en-GB" sz="3200" kern="0" dirty="0"/>
          </a:p>
          <a:p>
            <a:pPr lvl="2"/>
            <a:r>
              <a:rPr lang="en-GB" kern="0" dirty="0"/>
              <a:t>Real time processing of the internal sensors</a:t>
            </a:r>
          </a:p>
          <a:p>
            <a:pPr lvl="2"/>
            <a:r>
              <a:rPr lang="en-GB" kern="0" dirty="0"/>
              <a:t>Potential delivery of sensory feedback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79928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87053-ABF2-49CD-ACA2-2AE591AC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AstoHand</a:t>
            </a:r>
            <a:r>
              <a:rPr lang="en-GB" dirty="0"/>
              <a:t> v.1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ABAE3AF-A977-4D31-A1CE-CD9C8E6B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119399"/>
            <a:ext cx="5043983" cy="403197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Low-cost</a:t>
            </a:r>
          </a:p>
          <a:p>
            <a:pPr lvl="1"/>
            <a:r>
              <a:rPr lang="en-GB" dirty="0"/>
              <a:t>Very lightweight</a:t>
            </a:r>
          </a:p>
          <a:p>
            <a:pPr lvl="1"/>
            <a:r>
              <a:rPr lang="en-GB" dirty="0"/>
              <a:t>Built with 3D-printed material</a:t>
            </a:r>
          </a:p>
          <a:p>
            <a:pPr marL="476250" lvl="1" indent="0">
              <a:buNone/>
            </a:pPr>
            <a:r>
              <a:rPr lang="en-GB" dirty="0"/>
              <a:t>      (easy to manufacture and maintain)</a:t>
            </a:r>
          </a:p>
          <a:p>
            <a:pPr marL="476250" lvl="1" indent="0">
              <a:buNone/>
            </a:pPr>
            <a:endParaRPr lang="en-GB" dirty="0"/>
          </a:p>
          <a:p>
            <a:r>
              <a:rPr lang="en-GB" dirty="0"/>
              <a:t>Embedded system:</a:t>
            </a:r>
          </a:p>
          <a:p>
            <a:pPr lvl="1"/>
            <a:r>
              <a:rPr lang="en-GB" dirty="0"/>
              <a:t>Arduino Nano microcontroller</a:t>
            </a:r>
          </a:p>
          <a:p>
            <a:pPr lvl="1"/>
            <a:r>
              <a:rPr lang="en-GB" dirty="0"/>
              <a:t>Control algorithm developed in Simulink</a:t>
            </a:r>
          </a:p>
          <a:p>
            <a:pPr lvl="1"/>
            <a:r>
              <a:rPr lang="en-GB" dirty="0"/>
              <a:t>Digital input is used for selecting one of seven grip patterns</a:t>
            </a:r>
          </a:p>
          <a:p>
            <a:pPr marL="476250" lvl="1" indent="0">
              <a:buNone/>
            </a:pP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690EFE-7D7A-423B-9CFE-B68DF0828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37400" r="12653"/>
          <a:stretch/>
        </p:blipFill>
        <p:spPr>
          <a:xfrm>
            <a:off x="5580112" y="1988840"/>
            <a:ext cx="3312368" cy="4293096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0AC07810-BD35-48A7-982F-CF66037E3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721064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4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A6B45-8FB6-4977-B542-EE92A8EE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F62FD0-953C-4DD0-8D5A-8D842679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Anthropomorphic grasping ability via special motion distribution mechanism structure</a:t>
            </a:r>
          </a:p>
          <a:p>
            <a:pPr lvl="1"/>
            <a:r>
              <a:rPr lang="en-GB" dirty="0"/>
              <a:t>Can replicate almost all natural movement   of the human hand while using few actuators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426FD2-ED1F-475C-8A29-3D27F5E1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21" y="2010964"/>
            <a:ext cx="2967957" cy="4131741"/>
          </a:xfrm>
          <a:prstGeom prst="rect">
            <a:avLst/>
          </a:prstGeom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DC192420-15A8-48F1-81F0-71938B7AB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495545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0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5C17-A2CD-4851-AFB1-9D76C26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Six-DOF-Hand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B38275E-E39F-4201-B0C2-D60AB222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Inexpensive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Independent finger movements</a:t>
            </a:r>
          </a:p>
          <a:p>
            <a:pPr lvl="1"/>
            <a:r>
              <a:rPr lang="en-GB" dirty="0"/>
              <a:t>Actuators with encoders for                     motor position feedback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3FA9-E363-41FD-817E-C85285B2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7"/>
          <a:stretch/>
        </p:blipFill>
        <p:spPr>
          <a:xfrm>
            <a:off x="5757022" y="2041831"/>
            <a:ext cx="2991442" cy="4195481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39FA27AD-55F0-4C41-A82D-1BCA463481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749164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Gears/Belts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47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04F38-99A6-41CB-8B8B-943DD616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Bionic 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AF84368-198B-49FC-9952-9D4DC1C2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Hybrid actuated with Brushless DC motors and Shape Memory Alloy (SMA)</a:t>
            </a:r>
          </a:p>
          <a:p>
            <a:pPr lvl="1"/>
            <a:r>
              <a:rPr lang="en-GB" dirty="0"/>
              <a:t>Close replication of the human hand        (with all structures, joints and tendons)</a:t>
            </a:r>
          </a:p>
          <a:p>
            <a:pPr lvl="1"/>
            <a:r>
              <a:rPr lang="en-GB" dirty="0"/>
              <a:t>24 degrees of freedom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06D605-5D50-4662-AD98-9A572F0C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70" y="2152151"/>
            <a:ext cx="3403460" cy="3849368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27BF2122-3B29-4174-9096-EBBDF214C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035690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5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4EE4-DEE5-47F1-B566-7A72D96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SoftHand</a:t>
            </a:r>
            <a:r>
              <a:rPr lang="en-GB" dirty="0"/>
              <a:t> Pro-D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A04649D-CA29-4F3D-82B1-9D8FC553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Strongly underactuated </a:t>
            </a:r>
            <a:r>
              <a:rPr lang="en-GB" dirty="0" err="1"/>
              <a:t>softhand</a:t>
            </a:r>
            <a:endParaRPr lang="en-GB" dirty="0"/>
          </a:p>
          <a:p>
            <a:pPr lvl="1"/>
            <a:r>
              <a:rPr lang="en-GB" dirty="0"/>
              <a:t>19 joints with only one single actuator</a:t>
            </a:r>
          </a:p>
          <a:p>
            <a:pPr lvl="1"/>
            <a:r>
              <a:rPr lang="en-GB" dirty="0"/>
              <a:t>Can move along two different synergistic directions to perform either precision or power grasp</a:t>
            </a:r>
          </a:p>
          <a:p>
            <a:pPr lvl="1"/>
            <a:r>
              <a:rPr lang="en-GB" dirty="0"/>
              <a:t>Decoding of movement intensions using the dynamic frequency content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A5ACF8-FCE5-4E6F-93EB-7BB8AC2F4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0" t="-1" r="3521" b="41776"/>
          <a:stretch/>
        </p:blipFill>
        <p:spPr>
          <a:xfrm>
            <a:off x="5756160" y="2492896"/>
            <a:ext cx="3092680" cy="3273776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490AFC7D-A4BB-4C20-8F4D-96C95B329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907969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4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B3A73-6299-443E-81F1-BE4CE5C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UOMPro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969EAD5-0ED2-42DC-ACB6-AF84D213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Simple serial communication interface to link with high-level control methods</a:t>
            </a:r>
          </a:p>
          <a:p>
            <a:pPr lvl="1"/>
            <a:r>
              <a:rPr lang="en-GB" dirty="0"/>
              <a:t>The implemented low-level controller can handle individual finger position commands or hand grip pattern commands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205F1-868F-46F6-A954-47F7CE8B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/>
          <a:stretch/>
        </p:blipFill>
        <p:spPr>
          <a:xfrm>
            <a:off x="5990915" y="2510059"/>
            <a:ext cx="2623170" cy="3491260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CCCF227E-EC78-4387-9CF5-0A4DAE555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212915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90890-1381-4B6C-9741-194FFCD1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UOMPro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DC1B7F4-AF7E-43E9-8855-FF9AA0FF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04" y="3156504"/>
            <a:ext cx="4191000" cy="298132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CEFD2A-085D-4199-928F-CAB85398231C}"/>
              </a:ext>
            </a:extLst>
          </p:cNvPr>
          <p:cNvSpPr txBox="1">
            <a:spLocks/>
          </p:cNvSpPr>
          <p:nvPr/>
        </p:nvSpPr>
        <p:spPr bwMode="auto">
          <a:xfrm>
            <a:off x="390525" y="615190"/>
            <a:ext cx="5043983" cy="40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Low-level controller for close loop control of the motors using various control techniques</a:t>
            </a:r>
          </a:p>
          <a:p>
            <a:pPr lvl="1"/>
            <a:r>
              <a:rPr lang="en-GB" kern="0" dirty="0"/>
              <a:t>High-level controller to identify the motion intention</a:t>
            </a:r>
          </a:p>
        </p:txBody>
      </p:sp>
    </p:spTree>
    <p:extLst>
      <p:ext uri="{BB962C8B-B14F-4D97-AF65-F5344CB8AC3E}">
        <p14:creationId xmlns:p14="http://schemas.microsoft.com/office/powerpoint/2010/main" val="271607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11995-A532-4B73-8875-1B205661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MORA Hap-2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0D62B89-631F-4F72-8C10-A72CFB22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Self-adaption ability</a:t>
            </a:r>
          </a:p>
          <a:p>
            <a:pPr lvl="1"/>
            <a:r>
              <a:rPr lang="en-GB" dirty="0"/>
              <a:t>Finger mechanism is capable of generating passively different flexion/extension angles</a:t>
            </a:r>
          </a:p>
          <a:p>
            <a:pPr lvl="1"/>
            <a:r>
              <a:rPr lang="en-GB" dirty="0"/>
              <a:t>Fingers have under-actuation mechanism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7F3308-D43B-4D60-AE5C-AFCC6840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52186"/>
            <a:ext cx="3594275" cy="2994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3C8AB7-EA14-4BA8-9800-C3597D10A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7" y="4232939"/>
            <a:ext cx="4538094" cy="188098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1F5F2563-12BB-45BD-A8A2-4B587375D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49895"/>
              </p:ext>
            </p:extLst>
          </p:nvPr>
        </p:nvGraphicFramePr>
        <p:xfrm>
          <a:off x="392113" y="1198563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2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0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0CC8-3C75-4C83-AE27-FCF8557B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properties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DDAF065-5FB2-42DA-82D6-A76F6D03A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54602"/>
              </p:ext>
            </p:extLst>
          </p:nvPr>
        </p:nvGraphicFramePr>
        <p:xfrm>
          <a:off x="934740" y="1268760"/>
          <a:ext cx="727452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984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324809">
                  <a:extLst>
                    <a:ext uri="{9D8B030D-6E8A-4147-A177-3AD203B41FA5}">
                      <a16:colId xmlns:a16="http://schemas.microsoft.com/office/drawing/2014/main" val="28156933"/>
                    </a:ext>
                  </a:extLst>
                </a:gridCol>
                <a:gridCol w="3499727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 (length x width x thickness in 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98 x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89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159 x 79 x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84 x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180 x 85 x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Human hand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 x 99 x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 x 88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134808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95 (fingers) x 83 x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5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74FEB-3D07-4205-B27B-D6B1A11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Finger Kinematics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5F79B5C-0BBB-4CCF-BD28-09E56758D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66527"/>
              </p:ext>
            </p:extLst>
          </p:nvPr>
        </p:nvGraphicFramePr>
        <p:xfrm>
          <a:off x="827584" y="1196752"/>
          <a:ext cx="748883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442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2311421">
                  <a:extLst>
                    <a:ext uri="{9D8B030D-6E8A-4147-A177-3AD203B41FA5}">
                      <a16:colId xmlns:a16="http://schemas.microsoft.com/office/drawing/2014/main" val="2511789211"/>
                    </a:ext>
                  </a:extLst>
                </a:gridCol>
                <a:gridCol w="921588">
                  <a:extLst>
                    <a:ext uri="{9D8B030D-6E8A-4147-A177-3AD203B41FA5}">
                      <a16:colId xmlns:a16="http://schemas.microsoft.com/office/drawing/2014/main" val="28156933"/>
                    </a:ext>
                  </a:extLst>
                </a:gridCol>
                <a:gridCol w="759989">
                  <a:extLst>
                    <a:ext uri="{9D8B030D-6E8A-4147-A177-3AD203B41FA5}">
                      <a16:colId xmlns:a16="http://schemas.microsoft.com/office/drawing/2014/main" val="2141231665"/>
                    </a:ext>
                  </a:extLst>
                </a:gridCol>
                <a:gridCol w="874392">
                  <a:extLst>
                    <a:ext uri="{9D8B030D-6E8A-4147-A177-3AD203B41FA5}">
                      <a16:colId xmlns:a16="http://schemas.microsoft.com/office/drawing/2014/main" val="133678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Joints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/>
                        <a:t>Joints per Finger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5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C97E0-457E-4288-B362-C6B51BB8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Actuation and Transmission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A47D58F-76F4-4B4B-9273-42DAFD2E6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197254"/>
              </p:ext>
            </p:extLst>
          </p:nvPr>
        </p:nvGraphicFramePr>
        <p:xfrm>
          <a:off x="1511660" y="1124744"/>
          <a:ext cx="612068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789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347300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  <a:gridCol w="2227591">
                  <a:extLst>
                    <a:ext uri="{9D8B030D-6E8A-4147-A177-3AD203B41FA5}">
                      <a16:colId xmlns:a16="http://schemas.microsoft.com/office/drawing/2014/main" val="418066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linkage,</a:t>
                      </a:r>
                    </a:p>
                    <a:p>
                      <a:r>
                        <a:rPr lang="en-GB" dirty="0"/>
                        <a:t>Geneva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Gears / Belts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6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E9E42-A3B8-4C48-8382-15A1A2F5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B6B69CD-3EE3-4A2D-9D54-4152B845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2" y="1376772"/>
            <a:ext cx="4243459" cy="424345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E276C40-81B7-4DAE-A668-CA89641AE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19" y="1376772"/>
            <a:ext cx="4243459" cy="4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08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BD68D-E392-47D5-A4FE-6923BFEC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Grasping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624E4-45E9-48F9-9FB5-139D5B88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Most of the hands are capable of performing the known grasping patterns:</a:t>
            </a:r>
          </a:p>
          <a:p>
            <a:pPr lvl="1"/>
            <a:r>
              <a:rPr lang="en-GB" dirty="0"/>
              <a:t>Power grasp (Cylindrical grasp)</a:t>
            </a:r>
          </a:p>
          <a:p>
            <a:pPr lvl="1"/>
            <a:r>
              <a:rPr lang="en-GB" dirty="0"/>
              <a:t>Precision grasp (Pinch grasp)</a:t>
            </a:r>
          </a:p>
          <a:p>
            <a:pPr lvl="1"/>
            <a:r>
              <a:rPr lang="en-GB" dirty="0"/>
              <a:t>Lateral grasp</a:t>
            </a:r>
          </a:p>
          <a:p>
            <a:pPr lvl="1"/>
            <a:r>
              <a:rPr lang="en-GB" dirty="0"/>
              <a:t>Hook grasp</a:t>
            </a:r>
          </a:p>
          <a:p>
            <a:endParaRPr lang="en-GB" dirty="0"/>
          </a:p>
          <a:p>
            <a:r>
              <a:rPr lang="en-GB" dirty="0"/>
              <a:t>The MORA Hap-2 is mainly developed for power and hook grasp</a:t>
            </a:r>
          </a:p>
          <a:p>
            <a:r>
              <a:rPr lang="en-GB" dirty="0"/>
              <a:t>The </a:t>
            </a:r>
            <a:r>
              <a:rPr lang="en-GB" dirty="0" err="1"/>
              <a:t>SoftHand</a:t>
            </a:r>
            <a:r>
              <a:rPr lang="en-GB" dirty="0"/>
              <a:t> Pro-D with its single actuator can perform power and precision grasps</a:t>
            </a:r>
          </a:p>
        </p:txBody>
      </p:sp>
    </p:spTree>
    <p:extLst>
      <p:ext uri="{BB962C8B-B14F-4D97-AF65-F5344CB8AC3E}">
        <p14:creationId xmlns:p14="http://schemas.microsoft.com/office/powerpoint/2010/main" val="3119618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67CAA-1DCA-4FE1-827D-34619D0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Dynamics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1B9583E7-EE82-4B2B-9BCB-0933E0841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65885"/>
              </p:ext>
            </p:extLst>
          </p:nvPr>
        </p:nvGraphicFramePr>
        <p:xfrm>
          <a:off x="1511660" y="1124744"/>
          <a:ext cx="612068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789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666679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418066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Individual Finger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25-30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4.3-10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68-118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12-31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160-250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4.1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3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GB" dirty="0"/>
              <a:t>Why myoelectric hand prostheses?</a:t>
            </a:r>
          </a:p>
          <a:p>
            <a:pPr lvl="1"/>
            <a:r>
              <a:rPr lang="en-GB" dirty="0"/>
              <a:t>Make a normal life possible for amputees</a:t>
            </a:r>
          </a:p>
          <a:p>
            <a:pPr lvl="1"/>
            <a:r>
              <a:rPr lang="en-GB" dirty="0"/>
              <a:t>Enable users to perform different grasps </a:t>
            </a:r>
          </a:p>
          <a:p>
            <a:pPr marL="476250" lvl="1" indent="0">
              <a:buNone/>
            </a:pPr>
            <a:r>
              <a:rPr lang="en-GB" dirty="0"/>
              <a:t>      for activities of daily living (ADLs)</a:t>
            </a:r>
          </a:p>
          <a:p>
            <a:pPr lvl="1"/>
            <a:r>
              <a:rPr lang="en-GB" dirty="0"/>
              <a:t>Allow the user to control the hand through muscle contraction (with EMG)</a:t>
            </a:r>
          </a:p>
          <a:p>
            <a:pPr lvl="1"/>
            <a:r>
              <a:rPr lang="en-GB" dirty="0"/>
              <a:t>Electric actuators are rather small, quiet and </a:t>
            </a:r>
          </a:p>
          <a:p>
            <a:pPr marL="476250" lvl="1" indent="0">
              <a:buNone/>
            </a:pPr>
            <a:r>
              <a:rPr lang="en-GB" dirty="0"/>
              <a:t>      have good precision and controllability </a:t>
            </a:r>
          </a:p>
          <a:p>
            <a:pPr marL="47625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37541F-40AB-44C7-B051-DD325D71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4077072"/>
            <a:ext cx="7810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86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9BC36-A03F-432F-8B19-1CD514ED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864B-4174-47BF-BF5A-2D286D2C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284343" cy="48942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There are still a lot of open problems in designing myoelectric hand prostheses</a:t>
            </a:r>
          </a:p>
          <a:p>
            <a:endParaRPr lang="en-GB" dirty="0"/>
          </a:p>
          <a:p>
            <a:r>
              <a:rPr lang="en-GB" dirty="0"/>
              <a:t>Many research groups develop prosthetic hands with new features</a:t>
            </a:r>
          </a:p>
          <a:p>
            <a:endParaRPr lang="en-GB" dirty="0"/>
          </a:p>
          <a:p>
            <a:r>
              <a:rPr lang="en-GB" dirty="0"/>
              <a:t>The main goal in the last years was to develop preferably low-cost protheses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Most research groups currently focus mainly on one novel design approach in their hand design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Only a few groups tried to incorporate intelligent functions</a:t>
            </a:r>
          </a:p>
        </p:txBody>
      </p:sp>
    </p:spTree>
    <p:extLst>
      <p:ext uri="{BB962C8B-B14F-4D97-AF65-F5344CB8AC3E}">
        <p14:creationId xmlns:p14="http://schemas.microsoft.com/office/powerpoint/2010/main" val="49551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BA991-9E41-4CCC-9D5B-FF1A192A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948" y="2780928"/>
            <a:ext cx="6124103" cy="561975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8142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18D2-93FE-4548-A558-D09856C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2656"/>
            <a:ext cx="6911975" cy="561975"/>
          </a:xfrm>
        </p:spPr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r>
                  <a:rPr lang="en-GB" dirty="0"/>
                  <a:t>Desired properties:</a:t>
                </a:r>
              </a:p>
              <a:p>
                <a:pPr lvl="1"/>
                <a:r>
                  <a:rPr lang="en-GB" dirty="0"/>
                  <a:t>comfortable (lightweight, small)</a:t>
                </a:r>
              </a:p>
              <a:p>
                <a:pPr lvl="1"/>
                <a:r>
                  <a:rPr lang="en-GB" dirty="0"/>
                  <a:t>many different grasps possible</a:t>
                </a:r>
              </a:p>
              <a:p>
                <a:pPr lvl="1"/>
                <a:r>
                  <a:rPr lang="en-GB" dirty="0"/>
                  <a:t>High finger forces / fast joint speed</a:t>
                </a:r>
              </a:p>
              <a:p>
                <a:pPr lvl="1"/>
                <a:r>
                  <a:rPr lang="en-GB" dirty="0"/>
                  <a:t>easy to use</a:t>
                </a:r>
              </a:p>
              <a:p>
                <a:pPr lvl="1"/>
                <a:r>
                  <a:rPr lang="en-GB" dirty="0"/>
                  <a:t>high durability (robust, easy to repair)</a:t>
                </a:r>
              </a:p>
              <a:p>
                <a:pPr lvl="1"/>
                <a:r>
                  <a:rPr lang="en-GB" dirty="0"/>
                  <a:t>low-cost</a:t>
                </a:r>
              </a:p>
              <a:p>
                <a:pPr lvl="1"/>
                <a:r>
                  <a:rPr lang="en-GB" dirty="0"/>
                  <a:t>intelligent functions (sensor-feedback, grasp adaption)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Desired properties are contradicting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trade-offs are mandatory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82EC-1596-4F07-A05E-32DD130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/>
                  <a:t>„Even state-of-the art devices lack a combination of high functionality, durability, adequate cosmetic appearance, and affordability“</a:t>
                </a:r>
              </a:p>
              <a:p>
                <a:pPr algn="r">
                  <a:buFontTx/>
                  <a:buChar char="-"/>
                </a:pPr>
                <a:r>
                  <a:rPr lang="en-GB" dirty="0"/>
                  <a:t>Joseph T. Belter, 2013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Total weight should be below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∼400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lightweight materials, small and low number of actuators</a:t>
                </a:r>
              </a:p>
              <a:p>
                <a:pPr marL="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transmission systems that allow for many different grasps</a:t>
                </a:r>
                <a:endParaRPr lang="en-GB" dirty="0"/>
              </a:p>
              <a:p>
                <a:r>
                  <a:rPr lang="en-GB" dirty="0"/>
                  <a:t>Finger tip force in precision grasp should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95 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      and joint speed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230 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Finger kinematic designs should be simple and robust</a:t>
                </a:r>
              </a:p>
              <a:p>
                <a:endParaRPr lang="en-GB" sz="1800" b="0" dirty="0"/>
              </a:p>
              <a:p>
                <a:r>
                  <a:rPr lang="en-GB" dirty="0"/>
                  <a:t>User should be able to move the hand without concentrating</a:t>
                </a:r>
              </a:p>
              <a:p>
                <a:r>
                  <a:rPr lang="en-GB" b="0" dirty="0"/>
                  <a:t>User should get sensor feedback from the hand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pPr marL="0" indent="0" algn="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21" r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32C1C-921A-460D-BB35-DA0F5F2A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Transmission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4BB63-C3D6-4C4E-90CD-2DC5EC5B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5400847"/>
            <a:ext cx="2302271" cy="881616"/>
          </a:xfrm>
        </p:spPr>
        <p:txBody>
          <a:bodyPr/>
          <a:lstStyle/>
          <a:p>
            <a:r>
              <a:rPr lang="en-GB" sz="2400" dirty="0"/>
              <a:t>Gears/belts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69186B-2AD6-4CF6-B3FB-09B62280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12860"/>
            <a:ext cx="2808450" cy="15173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556BF7-18E6-4844-9FBF-EDE07A5496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8" y="4138918"/>
            <a:ext cx="789035" cy="21435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BDD6E13-4470-4466-9D70-17AD3D12D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94" y="1018043"/>
            <a:ext cx="2808450" cy="2258603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5376-B858-4427-A999-F3A76DC864B3}"/>
              </a:ext>
            </a:extLst>
          </p:cNvPr>
          <p:cNvSpPr txBox="1">
            <a:spLocks/>
          </p:cNvSpPr>
          <p:nvPr/>
        </p:nvSpPr>
        <p:spPr bwMode="auto">
          <a:xfrm>
            <a:off x="3145018" y="3399340"/>
            <a:ext cx="2723126" cy="8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/>
              <a:t>Four-bar linkage</a:t>
            </a:r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F6FADB4-A5CC-46F4-BABC-159303E4A984}"/>
              </a:ext>
            </a:extLst>
          </p:cNvPr>
          <p:cNvSpPr txBox="1">
            <a:spLocks/>
          </p:cNvSpPr>
          <p:nvPr/>
        </p:nvSpPr>
        <p:spPr bwMode="auto">
          <a:xfrm>
            <a:off x="971600" y="1505940"/>
            <a:ext cx="1858863" cy="77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/>
              <a:t>Tendons</a:t>
            </a:r>
          </a:p>
          <a:p>
            <a:pPr marL="0" indent="0"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40328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53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EF87-6455-441C-AD84-92FB454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5D5FD15-031B-4BAF-A9F5-D1F9EC56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85419"/>
              </p:ext>
            </p:extLst>
          </p:nvPr>
        </p:nvGraphicFramePr>
        <p:xfrm>
          <a:off x="392113" y="1198563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38897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/>
                  <a:t>Special feature:</a:t>
                </a:r>
              </a:p>
              <a:p>
                <a:pPr lvl="1"/>
                <a:r>
                  <a:rPr lang="en-GB" kern="0" dirty="0"/>
                  <a:t>Matches performance of other myoelectric prosthetic hands,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while being very cheap (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$ 250</m:t>
                    </m:r>
                  </m:oMath>
                </a14:m>
                <a:r>
                  <a:rPr lang="en-GB" kern="0" dirty="0"/>
                  <a:t>)</a:t>
                </a:r>
              </a:p>
              <a:p>
                <a:pPr lvl="1"/>
                <a:r>
                  <a:rPr lang="en-GB" kern="0" dirty="0"/>
                  <a:t>Easy to manufacture with 3D-printer 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and of-the shelf parts</a:t>
                </a:r>
              </a:p>
              <a:p>
                <a:pPr lvl="1"/>
                <a:r>
                  <a:rPr lang="en-GB" kern="0" dirty="0"/>
                  <a:t>Open-source</a:t>
                </a:r>
              </a:p>
              <a:p>
                <a:pPr marL="476250" lvl="1" indent="0">
                  <a:buNone/>
                </a:pPr>
                <a:endParaRPr lang="en-GB" kern="0" dirty="0"/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1296BFD0-896D-490B-A54C-AEC255F5B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90327"/>
            <a:ext cx="268411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A3BD4-7F0F-4E8C-9B7C-D4C5883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Bennett et al.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39A59-8EE8-4F3D-8DAA-1DDF20AA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Four motor units in unique configuration:</a:t>
            </a:r>
          </a:p>
          <a:p>
            <a:pPr lvl="2"/>
            <a:r>
              <a:rPr lang="en-GB" dirty="0"/>
              <a:t>2 for thumb and 1 for index (fully actuated)</a:t>
            </a:r>
          </a:p>
          <a:p>
            <a:pPr lvl="2"/>
            <a:r>
              <a:rPr lang="en-GB" dirty="0"/>
              <a:t>1 for other fingers (underactuated)</a:t>
            </a:r>
          </a:p>
          <a:p>
            <a:pPr lvl="1"/>
            <a:r>
              <a:rPr lang="en-GB" dirty="0"/>
              <a:t>Embedded control system that enables</a:t>
            </a:r>
          </a:p>
          <a:p>
            <a:pPr marL="476250" lvl="1" indent="0">
              <a:buNone/>
            </a:pPr>
            <a:r>
              <a:rPr lang="en-GB" dirty="0"/>
              <a:t>      self-contained control of hand movement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62FE77A-3304-4D68-81D9-4F7BE5101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737725"/>
              </p:ext>
            </p:extLst>
          </p:nvPr>
        </p:nvGraphicFramePr>
        <p:xfrm>
          <a:off x="392113" y="1198563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0183A10-F7C0-4A35-9067-0A0A58DE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7"/>
          <a:stretch/>
        </p:blipFill>
        <p:spPr>
          <a:xfrm>
            <a:off x="5580112" y="2243457"/>
            <a:ext cx="3240360" cy="36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46227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1345</Words>
  <Application>Microsoft Office PowerPoint</Application>
  <PresentationFormat>Bildschirmpräsentation (4:3)</PresentationFormat>
  <Paragraphs>548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KIT_master_ppt2007_en</vt:lpstr>
      <vt:lpstr>PowerPoint-Präsentation</vt:lpstr>
      <vt:lpstr>Outline</vt:lpstr>
      <vt:lpstr>Motivation</vt:lpstr>
      <vt:lpstr>Motivation</vt:lpstr>
      <vt:lpstr>Challenges</vt:lpstr>
      <vt:lpstr>Transmission systems</vt:lpstr>
      <vt:lpstr>Outline</vt:lpstr>
      <vt:lpstr>Tact</vt:lpstr>
      <vt:lpstr>Hand of Bennett et al.</vt:lpstr>
      <vt:lpstr>Hand of Bennett et al.</vt:lpstr>
      <vt:lpstr>Hand of Zhang et al.</vt:lpstr>
      <vt:lpstr>Hand of Zhang et al.</vt:lpstr>
      <vt:lpstr>SSSA-MyHand</vt:lpstr>
      <vt:lpstr>SSSA-MyHand</vt:lpstr>
      <vt:lpstr>AstoHand v.1</vt:lpstr>
      <vt:lpstr>X-Hand</vt:lpstr>
      <vt:lpstr>Six-DOF-Hand</vt:lpstr>
      <vt:lpstr>Bionic Hand</vt:lpstr>
      <vt:lpstr>SoftHand Pro-D</vt:lpstr>
      <vt:lpstr>UOMPro</vt:lpstr>
      <vt:lpstr>UOMPro</vt:lpstr>
      <vt:lpstr>MORA Hap-2</vt:lpstr>
      <vt:lpstr>Outline</vt:lpstr>
      <vt:lpstr>Physical properties</vt:lpstr>
      <vt:lpstr>Finger Kinematics</vt:lpstr>
      <vt:lpstr>Actuation and Transmission</vt:lpstr>
      <vt:lpstr>Comparison</vt:lpstr>
      <vt:lpstr>Grasping</vt:lpstr>
      <vt:lpstr>Dynamics</vt:lpstr>
      <vt:lpstr>Outline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719</cp:revision>
  <dcterms:created xsi:type="dcterms:W3CDTF">2010-02-07T18:52:05Z</dcterms:created>
  <dcterms:modified xsi:type="dcterms:W3CDTF">2018-01-29T21:26:27Z</dcterms:modified>
</cp:coreProperties>
</file>