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1231" r:id="rId2"/>
    <p:sldId id="1236" r:id="rId3"/>
    <p:sldId id="1232" r:id="rId4"/>
    <p:sldId id="1233" r:id="rId5"/>
    <p:sldId id="1234" r:id="rId6"/>
    <p:sldId id="1237" r:id="rId7"/>
    <p:sldId id="1235" r:id="rId8"/>
    <p:sldId id="1240" r:id="rId9"/>
    <p:sldId id="1241" r:id="rId10"/>
    <p:sldId id="1242" r:id="rId11"/>
    <p:sldId id="1243" r:id="rId12"/>
    <p:sldId id="1244" r:id="rId13"/>
    <p:sldId id="1245" r:id="rId14"/>
    <p:sldId id="1246" r:id="rId15"/>
    <p:sldId id="1247" r:id="rId16"/>
    <p:sldId id="1248" r:id="rId17"/>
    <p:sldId id="1249" r:id="rId18"/>
    <p:sldId id="1238" r:id="rId19"/>
    <p:sldId id="1250" r:id="rId20"/>
    <p:sldId id="1239" r:id="rId21"/>
    <p:sldId id="1252" r:id="rId22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75E7AB"/>
    <a:srgbClr val="BDFFF6"/>
    <a:srgbClr val="FFA037"/>
    <a:srgbClr val="97C4ED"/>
    <a:srgbClr val="98D2E4"/>
    <a:srgbClr val="009682"/>
    <a:srgbClr val="0000CC"/>
    <a:srgbClr val="50AAE6"/>
    <a:srgbClr val="5A6E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3" autoAdjust="0"/>
    <p:restoredTop sz="89264" autoAdjust="0"/>
  </p:normalViewPr>
  <p:slideViewPr>
    <p:cSldViewPr showGuides="1">
      <p:cViewPr varScale="1">
        <p:scale>
          <a:sx n="77" d="100"/>
          <a:sy n="77" d="100"/>
        </p:scale>
        <p:origin x="175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6516"/>
    </p:cViewPr>
  </p:sorterViewPr>
  <p:notesViewPr>
    <p:cSldViewPr showGuides="1">
      <p:cViewPr varScale="1">
        <p:scale>
          <a:sx n="72" d="100"/>
          <a:sy n="72" d="100"/>
        </p:scale>
        <p:origin x="-3864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789580" y="524169"/>
            <a:ext cx="2856154" cy="312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60385" y="9550530"/>
            <a:ext cx="321276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900" dirty="0"/>
              <a:t>KIT – University of the State of Baden-Wuerttemberg and </a:t>
            </a:r>
            <a:br>
              <a:rPr lang="en-US" sz="900" dirty="0"/>
            </a:br>
            <a:r>
              <a:rPr lang="en-US" sz="900" dirty="0"/>
              <a:t>National Laboratory of the Helmholtz Association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8602" y="211446"/>
            <a:ext cx="1043532" cy="52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5935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6AB5DBA3-DFF6-4CFC-93DE-3F08A0E43AD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71303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0442"/>
            <a:ext cx="9144000" cy="2754760"/>
          </a:xfrm>
          <a:prstGeom prst="rect">
            <a:avLst/>
          </a:prstGeom>
        </p:spPr>
      </p:pic>
      <p:pic>
        <p:nvPicPr>
          <p:cNvPr id="20" name="Picture 9" descr="II_rahmen_neu_titel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 Box 14"/>
          <p:cNvSpPr txBox="1">
            <a:spLocks noChangeArrowheads="1"/>
          </p:cNvSpPr>
          <p:nvPr userDrawn="1"/>
        </p:nvSpPr>
        <p:spPr bwMode="auto">
          <a:xfrm>
            <a:off x="396875" y="6525344"/>
            <a:ext cx="367030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de-DE" sz="800" dirty="0"/>
              <a:t>KIT –  The Research University in the Helmholtz Association</a:t>
            </a:r>
            <a:r>
              <a:rPr lang="de-DE" altLang="de-DE" sz="800"/>
              <a:t> </a:t>
            </a:r>
            <a:endParaRPr lang="en-US" altLang="de-DE" sz="800" dirty="0"/>
          </a:p>
        </p:txBody>
      </p:sp>
      <p:sp>
        <p:nvSpPr>
          <p:cNvPr id="22" name="Text Box 21"/>
          <p:cNvSpPr txBox="1">
            <a:spLocks noChangeArrowheads="1"/>
          </p:cNvSpPr>
          <p:nvPr userDrawn="1"/>
        </p:nvSpPr>
        <p:spPr bwMode="auto">
          <a:xfrm>
            <a:off x="385763" y="3366344"/>
            <a:ext cx="569840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de-DE" sz="1000" dirty="0">
                <a:solidFill>
                  <a:schemeClr val="bg1"/>
                </a:solidFill>
              </a:rPr>
              <a:t>Institute </a:t>
            </a:r>
            <a:r>
              <a:rPr lang="de-DE" sz="1000" dirty="0" err="1">
                <a:solidFill>
                  <a:schemeClr val="bg1"/>
                </a:solidFill>
              </a:rPr>
              <a:t>for</a:t>
            </a:r>
            <a:r>
              <a:rPr lang="de-DE" sz="1000" dirty="0">
                <a:solidFill>
                  <a:schemeClr val="bg1"/>
                </a:solidFill>
              </a:rPr>
              <a:t> </a:t>
            </a:r>
            <a:r>
              <a:rPr lang="de-DE" sz="1000" dirty="0" err="1">
                <a:solidFill>
                  <a:schemeClr val="bg1"/>
                </a:solidFill>
              </a:rPr>
              <a:t>Anthropomatics</a:t>
            </a:r>
            <a:r>
              <a:rPr lang="de-DE" sz="1000" dirty="0">
                <a:solidFill>
                  <a:schemeClr val="bg1"/>
                </a:solidFill>
              </a:rPr>
              <a:t> </a:t>
            </a:r>
            <a:r>
              <a:rPr lang="de-DE" sz="1000" dirty="0" err="1">
                <a:solidFill>
                  <a:schemeClr val="bg1"/>
                </a:solidFill>
              </a:rPr>
              <a:t>and</a:t>
            </a:r>
            <a:r>
              <a:rPr lang="de-DE" sz="1000" dirty="0">
                <a:solidFill>
                  <a:schemeClr val="bg1"/>
                </a:solidFill>
              </a:rPr>
              <a:t> </a:t>
            </a:r>
            <a:r>
              <a:rPr lang="de-DE" sz="1000" dirty="0" err="1">
                <a:solidFill>
                  <a:schemeClr val="bg1"/>
                </a:solidFill>
              </a:rPr>
              <a:t>Robotics</a:t>
            </a:r>
            <a:r>
              <a:rPr lang="de-DE" sz="1000" baseline="0" dirty="0">
                <a:solidFill>
                  <a:schemeClr val="bg1"/>
                </a:solidFill>
              </a:rPr>
              <a:t> (IAR), High Performance </a:t>
            </a:r>
            <a:r>
              <a:rPr lang="de-DE" sz="1000" baseline="0" dirty="0" err="1">
                <a:solidFill>
                  <a:schemeClr val="bg1"/>
                </a:solidFill>
              </a:rPr>
              <a:t>Humanoid</a:t>
            </a:r>
            <a:r>
              <a:rPr lang="de-DE" sz="1000" baseline="0" dirty="0">
                <a:solidFill>
                  <a:schemeClr val="bg1"/>
                </a:solidFill>
              </a:rPr>
              <a:t> Technologies (H</a:t>
            </a:r>
            <a:r>
              <a:rPr lang="de-DE" sz="1000" baseline="30000" dirty="0">
                <a:solidFill>
                  <a:schemeClr val="bg1"/>
                </a:solidFill>
              </a:rPr>
              <a:t>2</a:t>
            </a:r>
            <a:r>
              <a:rPr lang="de-DE" sz="1000" baseline="0" dirty="0">
                <a:solidFill>
                  <a:schemeClr val="bg1"/>
                </a:solidFill>
              </a:rPr>
              <a:t>T)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23" name="Text Box 14"/>
          <p:cNvSpPr txBox="1">
            <a:spLocks noChangeArrowheads="1"/>
          </p:cNvSpPr>
          <p:nvPr userDrawn="1"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 dirty="0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25" name="Grafik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316" y="6354000"/>
            <a:ext cx="504000" cy="504000"/>
          </a:xfrm>
          <a:prstGeom prst="rect">
            <a:avLst/>
          </a:prstGeom>
        </p:spPr>
      </p:pic>
      <p:pic>
        <p:nvPicPr>
          <p:cNvPr id="26" name="Grafik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4" y="245974"/>
            <a:ext cx="1471567" cy="835114"/>
          </a:xfrm>
          <a:prstGeom prst="rect">
            <a:avLst/>
          </a:prstGeom>
        </p:spPr>
      </p:pic>
      <p:pic>
        <p:nvPicPr>
          <p:cNvPr id="11" name="Picture 10" descr="KITlogo_4c_frutiger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5763" y="333375"/>
            <a:ext cx="1620000" cy="740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7" name="Picture 9" descr="KITlogo_4c_frutige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C:\1. Tamims Data\H2T\Logos\Tina\Logo H2T\Logo H2T\Logo Specials\Special size\H2T_color_special_long_transparent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07"/>
          <a:stretch/>
        </p:blipFill>
        <p:spPr bwMode="auto">
          <a:xfrm>
            <a:off x="7787611" y="6369453"/>
            <a:ext cx="970990" cy="47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2"/>
          <p:cNvSpPr txBox="1">
            <a:spLocks noChangeArrowheads="1"/>
          </p:cNvSpPr>
          <p:nvPr userDrawn="1"/>
        </p:nvSpPr>
        <p:spPr>
          <a:xfrm>
            <a:off x="1507350" y="6453336"/>
            <a:ext cx="6129300" cy="360363"/>
          </a:xfrm>
          <a:prstGeom prst="rect">
            <a:avLst/>
          </a:prstGeom>
          <a:ln/>
        </p:spPr>
        <p:txBody>
          <a:bodyPr/>
          <a:lstStyle>
            <a:lvl1pPr>
              <a:defRPr sz="900">
                <a:latin typeface="Calibri" pitchFamily="34" charset="0"/>
              </a:defRPr>
            </a:lvl1pPr>
          </a:lstStyle>
          <a:p>
            <a:pPr algn="ctr">
              <a:lnSpc>
                <a:spcPct val="90000"/>
              </a:lnSpc>
            </a:pPr>
            <a:r>
              <a:rPr kumimoji="0" lang="en-US" sz="9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Modern Intelligent Hand Prostheses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endParaRPr kumimoji="0" lang="en-US" sz="9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ChangeArrowheads="1"/>
          </p:cNvSpPr>
          <p:nvPr userDrawn="1"/>
        </p:nvSpPr>
        <p:spPr bwMode="auto">
          <a:xfrm>
            <a:off x="545216" y="6485814"/>
            <a:ext cx="8636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lang="de-DE" altLang="de-DE" sz="900" dirty="0"/>
              <a:t>12/20/2017</a:t>
            </a:r>
          </a:p>
        </p:txBody>
      </p:sp>
      <p:sp>
        <p:nvSpPr>
          <p:cNvPr id="12" name="Text Box 11"/>
          <p:cNvSpPr txBox="1">
            <a:spLocks noChangeArrowheads="1"/>
          </p:cNvSpPr>
          <p:nvPr userDrawn="1"/>
        </p:nvSpPr>
        <p:spPr bwMode="auto">
          <a:xfrm>
            <a:off x="250825" y="6485814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A2177219-4D79-4D82-A800-567BDD8316C6}" type="slidenum">
              <a:rPr lang="de-DE" sz="900" b="1">
                <a:latin typeface="Arial" charset="0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900" b="1" dirty="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0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>
          <a:solidFill>
            <a:schemeClr val="tx1"/>
          </a:solidFill>
          <a:latin typeface="Calibri" pitchFamily="34" charset="0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Calibri" pitchFamily="34" charset="0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Calibri" pitchFamily="34" charset="0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9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395288" y="1412875"/>
            <a:ext cx="83899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2600" b="1" dirty="0">
                <a:solidFill>
                  <a:schemeClr val="tx2"/>
                </a:solidFill>
              </a:rPr>
              <a:t>Modern Myoelectric Intelligent Hand Prostheses</a:t>
            </a:r>
          </a:p>
          <a:p>
            <a:pPr>
              <a:lnSpc>
                <a:spcPct val="90000"/>
              </a:lnSpc>
            </a:pPr>
            <a:endParaRPr lang="en-US" sz="2600" b="1" dirty="0">
              <a:solidFill>
                <a:schemeClr val="tx2"/>
              </a:solidFill>
            </a:endParaRPr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1600" b="1" dirty="0">
                <a:solidFill>
                  <a:srgbClr val="000000"/>
                </a:solidFill>
              </a:rPr>
              <a:t>Tobias Stocker </a:t>
            </a:r>
            <a:r>
              <a:rPr lang="en-US" sz="1600" b="1">
                <a:solidFill>
                  <a:srgbClr val="000000"/>
                </a:solidFill>
              </a:rPr>
              <a:t>(Advisor: </a:t>
            </a:r>
            <a:r>
              <a:rPr lang="en-US" sz="1600" b="1" dirty="0">
                <a:solidFill>
                  <a:srgbClr val="000000"/>
                </a:solidFill>
              </a:rPr>
              <a:t>Pascal Weiner)</a:t>
            </a:r>
          </a:p>
          <a:p>
            <a:endParaRPr lang="en-US" sz="1200" dirty="0">
              <a:solidFill>
                <a:srgbClr val="00000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Seminar: Humanoid Robotics, WS 2017/18</a:t>
            </a:r>
          </a:p>
        </p:txBody>
      </p:sp>
    </p:spTree>
    <p:extLst>
      <p:ext uri="{BB962C8B-B14F-4D97-AF65-F5344CB8AC3E}">
        <p14:creationId xmlns:p14="http://schemas.microsoft.com/office/powerpoint/2010/main" val="378118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D7350-CDBB-43C3-B3D8-BE435EACC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SSSA-</a:t>
            </a:r>
            <a:r>
              <a:rPr lang="en-GB" dirty="0" err="1"/>
              <a:t>MyHand</a:t>
            </a:r>
            <a:endParaRPr lang="en-GB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DE01B45-8929-4170-8E4B-9F0C67A5B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2348880"/>
            <a:ext cx="5043983" cy="3743944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Special feature:</a:t>
            </a:r>
          </a:p>
          <a:p>
            <a:pPr lvl="1"/>
            <a:r>
              <a:rPr lang="en-GB" dirty="0"/>
              <a:t>Only three actuators</a:t>
            </a:r>
          </a:p>
          <a:p>
            <a:pPr lvl="1"/>
            <a:r>
              <a:rPr lang="en-GB" dirty="0"/>
              <a:t>Abduction/adduction of the thumb and flexion/extension of the index with single actuator via Geneva drive</a:t>
            </a:r>
          </a:p>
          <a:p>
            <a:pPr lvl="1"/>
            <a:r>
              <a:rPr lang="en-GB" dirty="0"/>
              <a:t>Embedded controller and sensory system with force/position sensors and automatic grasp control</a:t>
            </a:r>
          </a:p>
        </p:txBody>
      </p:sp>
      <p:graphicFrame>
        <p:nvGraphicFramePr>
          <p:cNvPr id="5" name="Inhaltsplatzhalter 3">
            <a:extLst>
              <a:ext uri="{FF2B5EF4-FFF2-40B4-BE49-F238E27FC236}">
                <a16:creationId xmlns:a16="http://schemas.microsoft.com/office/drawing/2014/main" id="{F21038DA-B447-47EF-BEC2-AF556C6BD5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746737"/>
              </p:ext>
            </p:extLst>
          </p:nvPr>
        </p:nvGraphicFramePr>
        <p:xfrm>
          <a:off x="392113" y="1198563"/>
          <a:ext cx="8356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320">
                  <a:extLst>
                    <a:ext uri="{9D8B030D-6E8A-4147-A177-3AD203B41FA5}">
                      <a16:colId xmlns:a16="http://schemas.microsoft.com/office/drawing/2014/main" val="79759528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4261196352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1890016348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2759803080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2615268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Mass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Transmission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24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Four-bar</a:t>
                      </a:r>
                    </a:p>
                    <a:p>
                      <a:r>
                        <a:rPr lang="en-GB" dirty="0"/>
                        <a:t>Geneva drive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32357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C8A98091-74E9-4FB8-8FF8-12A9CAD9ABB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00"/>
          <a:stretch/>
        </p:blipFill>
        <p:spPr>
          <a:xfrm>
            <a:off x="5292080" y="2434344"/>
            <a:ext cx="3720563" cy="35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32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887053-ABF2-49CD-ACA2-2AE591ACC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AstoHand</a:t>
            </a:r>
            <a:r>
              <a:rPr lang="en-GB" dirty="0"/>
              <a:t> v.1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ABAE3AF-A977-4D31-A1CE-CD9C8E6BD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2060847"/>
            <a:ext cx="5043983" cy="4031977"/>
          </a:xfrm>
        </p:spPr>
        <p:txBody>
          <a:bodyPr/>
          <a:lstStyle/>
          <a:p>
            <a:endParaRPr lang="en-GB" dirty="0"/>
          </a:p>
          <a:p>
            <a:endParaRPr lang="en-GB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Special feature:</a:t>
            </a:r>
          </a:p>
          <a:p>
            <a:pPr lvl="1"/>
            <a:r>
              <a:rPr lang="en-GB" dirty="0"/>
              <a:t>Low-cost</a:t>
            </a:r>
          </a:p>
          <a:p>
            <a:pPr lvl="1"/>
            <a:r>
              <a:rPr lang="en-GB" dirty="0"/>
              <a:t>Very lightweight</a:t>
            </a:r>
          </a:p>
          <a:p>
            <a:pPr lvl="1"/>
            <a:r>
              <a:rPr lang="en-GB" dirty="0"/>
              <a:t>Built with 3D-printed material</a:t>
            </a:r>
          </a:p>
          <a:p>
            <a:pPr marL="476250" lvl="1" indent="0">
              <a:buNone/>
            </a:pPr>
            <a:r>
              <a:rPr lang="en-GB" dirty="0"/>
              <a:t>      (easy to manufacture and maintain)</a:t>
            </a:r>
          </a:p>
        </p:txBody>
      </p:sp>
      <p:graphicFrame>
        <p:nvGraphicFramePr>
          <p:cNvPr id="5" name="Inhaltsplatzhalter 3">
            <a:extLst>
              <a:ext uri="{FF2B5EF4-FFF2-40B4-BE49-F238E27FC236}">
                <a16:creationId xmlns:a16="http://schemas.microsoft.com/office/drawing/2014/main" id="{4994A8D6-6C06-40CD-AD64-A63BAAE85D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0123697"/>
              </p:ext>
            </p:extLst>
          </p:nvPr>
        </p:nvGraphicFramePr>
        <p:xfrm>
          <a:off x="392113" y="1198563"/>
          <a:ext cx="8356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320">
                  <a:extLst>
                    <a:ext uri="{9D8B030D-6E8A-4147-A177-3AD203B41FA5}">
                      <a16:colId xmlns:a16="http://schemas.microsoft.com/office/drawing/2014/main" val="79759528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4261196352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1890016348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2759803080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2615268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Mass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Transmission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24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Tendon-spring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32357"/>
                  </a:ext>
                </a:extLst>
              </a:tr>
            </a:tbl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id="{40690EFE-7D7A-423B-9CFE-B68DF0828A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3" t="37400" r="12653"/>
          <a:stretch/>
        </p:blipFill>
        <p:spPr>
          <a:xfrm>
            <a:off x="5580112" y="1988840"/>
            <a:ext cx="3312368" cy="429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43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EA6B45-8FB6-4977-B542-EE92A8EE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X-Hand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12F62FD0-953C-4DD0-8D5A-8D842679A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2060847"/>
            <a:ext cx="5043983" cy="4031977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Special feature:</a:t>
            </a:r>
          </a:p>
          <a:p>
            <a:pPr lvl="1"/>
            <a:r>
              <a:rPr lang="en-GB" dirty="0"/>
              <a:t>Anthropomorphic grasping ability via special motion distribution mechanism structure</a:t>
            </a:r>
          </a:p>
          <a:p>
            <a:pPr lvl="1"/>
            <a:r>
              <a:rPr lang="en-GB" dirty="0"/>
              <a:t>Can replicate almost all natural movement   of the human hand while using few actuators</a:t>
            </a:r>
          </a:p>
        </p:txBody>
      </p:sp>
      <p:graphicFrame>
        <p:nvGraphicFramePr>
          <p:cNvPr id="5" name="Inhaltsplatzhalter 3">
            <a:extLst>
              <a:ext uri="{FF2B5EF4-FFF2-40B4-BE49-F238E27FC236}">
                <a16:creationId xmlns:a16="http://schemas.microsoft.com/office/drawing/2014/main" id="{DA0B1840-A80B-42BC-B751-14EA9772A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4889581"/>
              </p:ext>
            </p:extLst>
          </p:nvPr>
        </p:nvGraphicFramePr>
        <p:xfrm>
          <a:off x="392113" y="1198563"/>
          <a:ext cx="8356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320">
                  <a:extLst>
                    <a:ext uri="{9D8B030D-6E8A-4147-A177-3AD203B41FA5}">
                      <a16:colId xmlns:a16="http://schemas.microsoft.com/office/drawing/2014/main" val="79759528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4261196352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1890016348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2759803080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2615268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Mass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Transmission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24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Tendons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32357"/>
                  </a:ext>
                </a:extLst>
              </a:tr>
            </a:tbl>
          </a:graphicData>
        </a:graphic>
      </p:graphicFrame>
      <p:pic>
        <p:nvPicPr>
          <p:cNvPr id="8" name="Grafik 7">
            <a:extLst>
              <a:ext uri="{FF2B5EF4-FFF2-40B4-BE49-F238E27FC236}">
                <a16:creationId xmlns:a16="http://schemas.microsoft.com/office/drawing/2014/main" id="{B1426FD2-ED1F-475C-8A29-3D27F5E11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521" y="2010964"/>
            <a:ext cx="2967957" cy="413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09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2B5C17-A2CD-4851-AFB1-9D76C261A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Six-DOF-Hand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4B38275E-E39F-4201-B0C2-D60AB222D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2060847"/>
            <a:ext cx="5043983" cy="4031977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Special feature:</a:t>
            </a:r>
          </a:p>
          <a:p>
            <a:pPr lvl="1"/>
            <a:r>
              <a:rPr lang="en-GB" dirty="0"/>
              <a:t>Inexpensive</a:t>
            </a:r>
          </a:p>
          <a:p>
            <a:pPr lvl="1"/>
            <a:r>
              <a:rPr lang="en-GB" dirty="0"/>
              <a:t>Open source</a:t>
            </a:r>
          </a:p>
          <a:p>
            <a:pPr lvl="1"/>
            <a:r>
              <a:rPr lang="en-GB" dirty="0"/>
              <a:t>Independent finger movements</a:t>
            </a:r>
          </a:p>
          <a:p>
            <a:pPr lvl="1"/>
            <a:r>
              <a:rPr lang="en-GB" dirty="0"/>
              <a:t>Actuators with encoders for                     motor position feedback</a:t>
            </a:r>
          </a:p>
        </p:txBody>
      </p:sp>
      <p:graphicFrame>
        <p:nvGraphicFramePr>
          <p:cNvPr id="5" name="Inhaltsplatzhalter 3">
            <a:extLst>
              <a:ext uri="{FF2B5EF4-FFF2-40B4-BE49-F238E27FC236}">
                <a16:creationId xmlns:a16="http://schemas.microsoft.com/office/drawing/2014/main" id="{DC74BD8F-D3E1-4E18-A9BA-AFEF840B24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1113039"/>
              </p:ext>
            </p:extLst>
          </p:nvPr>
        </p:nvGraphicFramePr>
        <p:xfrm>
          <a:off x="392113" y="1198563"/>
          <a:ext cx="8356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320">
                  <a:extLst>
                    <a:ext uri="{9D8B030D-6E8A-4147-A177-3AD203B41FA5}">
                      <a16:colId xmlns:a16="http://schemas.microsoft.com/office/drawing/2014/main" val="79759528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4261196352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1890016348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2759803080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2615268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Mass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Transmission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24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Gears/Belts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32357"/>
                  </a:ext>
                </a:extLst>
              </a:tr>
            </a:tbl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id="{AA3A3FA9-E363-41FD-817E-C85285B2D3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37"/>
          <a:stretch/>
        </p:blipFill>
        <p:spPr>
          <a:xfrm>
            <a:off x="5757022" y="2041831"/>
            <a:ext cx="2991442" cy="41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72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04F38-99A6-41CB-8B8B-943DD6166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Bionic Hand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0AF84368-198B-49FC-9952-9D4DC1C26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2060847"/>
            <a:ext cx="5043983" cy="4031977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Special feature:</a:t>
            </a:r>
          </a:p>
          <a:p>
            <a:pPr lvl="1"/>
            <a:r>
              <a:rPr lang="en-GB" dirty="0"/>
              <a:t>Hybrid actuated with Brushless DC motors and Shape Memory Alloy (SMA)</a:t>
            </a:r>
          </a:p>
          <a:p>
            <a:pPr lvl="1"/>
            <a:r>
              <a:rPr lang="en-GB" dirty="0"/>
              <a:t>Close replication of the human hand        (with all structures, joints and tendons)</a:t>
            </a:r>
          </a:p>
          <a:p>
            <a:pPr lvl="1"/>
            <a:r>
              <a:rPr lang="en-GB" dirty="0"/>
              <a:t>24 degrees of freedom</a:t>
            </a:r>
          </a:p>
        </p:txBody>
      </p:sp>
      <p:graphicFrame>
        <p:nvGraphicFramePr>
          <p:cNvPr id="5" name="Inhaltsplatzhalter 3">
            <a:extLst>
              <a:ext uri="{FF2B5EF4-FFF2-40B4-BE49-F238E27FC236}">
                <a16:creationId xmlns:a16="http://schemas.microsoft.com/office/drawing/2014/main" id="{AB56ED84-E1E6-4CB3-9A41-35E52B1CE4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0490221"/>
              </p:ext>
            </p:extLst>
          </p:nvPr>
        </p:nvGraphicFramePr>
        <p:xfrm>
          <a:off x="392113" y="1198563"/>
          <a:ext cx="8356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320">
                  <a:extLst>
                    <a:ext uri="{9D8B030D-6E8A-4147-A177-3AD203B41FA5}">
                      <a16:colId xmlns:a16="http://schemas.microsoft.com/office/drawing/2014/main" val="79759528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4261196352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1890016348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2759803080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2615268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Mass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Transmission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24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Tendons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32357"/>
                  </a:ext>
                </a:extLst>
              </a:tr>
            </a:tbl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id="{BA06D605-5D50-4662-AD98-9A572F0CD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70" y="2152151"/>
            <a:ext cx="3403460" cy="384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51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04EE4-DEE5-47F1-B566-7A72D969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SoftHand</a:t>
            </a:r>
            <a:r>
              <a:rPr lang="en-GB" dirty="0"/>
              <a:t> Pro-D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A04649D-CA29-4F3D-82B1-9D8FC5535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2060847"/>
            <a:ext cx="5043983" cy="4031977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Special feature:</a:t>
            </a:r>
          </a:p>
          <a:p>
            <a:pPr lvl="1"/>
            <a:r>
              <a:rPr lang="en-GB" dirty="0"/>
              <a:t>Strongly underactuated </a:t>
            </a:r>
            <a:r>
              <a:rPr lang="en-GB" dirty="0" err="1"/>
              <a:t>softhand</a:t>
            </a:r>
            <a:endParaRPr lang="en-GB" dirty="0"/>
          </a:p>
          <a:p>
            <a:pPr lvl="1"/>
            <a:r>
              <a:rPr lang="en-GB" dirty="0"/>
              <a:t>19 joints with only one single actuator</a:t>
            </a:r>
          </a:p>
          <a:p>
            <a:pPr lvl="1"/>
            <a:r>
              <a:rPr lang="en-GB" dirty="0"/>
              <a:t>Can move along two different synergistic directions to perform either precision or power grasp</a:t>
            </a:r>
          </a:p>
          <a:p>
            <a:pPr lvl="1"/>
            <a:r>
              <a:rPr lang="en-GB" dirty="0"/>
              <a:t>Decoding of movement intensions using the dynamic frequency content</a:t>
            </a:r>
          </a:p>
        </p:txBody>
      </p:sp>
      <p:graphicFrame>
        <p:nvGraphicFramePr>
          <p:cNvPr id="6" name="Inhaltsplatzhalter 3">
            <a:extLst>
              <a:ext uri="{FF2B5EF4-FFF2-40B4-BE49-F238E27FC236}">
                <a16:creationId xmlns:a16="http://schemas.microsoft.com/office/drawing/2014/main" id="{97285D54-3BA8-4E24-8DED-4FB5909225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1800575"/>
              </p:ext>
            </p:extLst>
          </p:nvPr>
        </p:nvGraphicFramePr>
        <p:xfrm>
          <a:off x="392113" y="1198563"/>
          <a:ext cx="8356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320">
                  <a:extLst>
                    <a:ext uri="{9D8B030D-6E8A-4147-A177-3AD203B41FA5}">
                      <a16:colId xmlns:a16="http://schemas.microsoft.com/office/drawing/2014/main" val="79759528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4261196352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1890016348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2759803080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2615268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Mass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Transmission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24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Tendons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32357"/>
                  </a:ext>
                </a:extLst>
              </a:tr>
            </a:tbl>
          </a:graphicData>
        </a:graphic>
      </p:graphicFrame>
      <p:pic>
        <p:nvPicPr>
          <p:cNvPr id="8" name="Grafik 7">
            <a:extLst>
              <a:ext uri="{FF2B5EF4-FFF2-40B4-BE49-F238E27FC236}">
                <a16:creationId xmlns:a16="http://schemas.microsoft.com/office/drawing/2014/main" id="{61A5ACF8-FCE5-4E6F-93EB-7BB8AC2F42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30" t="-1" r="3521" b="41776"/>
          <a:stretch/>
        </p:blipFill>
        <p:spPr>
          <a:xfrm>
            <a:off x="5756160" y="2492896"/>
            <a:ext cx="3092680" cy="327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49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1B3A73-6299-443E-81F1-BE4CE5C6C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UOMPro</a:t>
            </a:r>
            <a:endParaRPr lang="en-GB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B969EAD5-0ED2-42DC-ACB6-AF84D213C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2060847"/>
            <a:ext cx="5043983" cy="4031977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Special feature:</a:t>
            </a:r>
          </a:p>
          <a:p>
            <a:pPr lvl="1"/>
            <a:r>
              <a:rPr lang="en-GB" dirty="0"/>
              <a:t>Simple serial communication interface to link with high-level control methods</a:t>
            </a:r>
          </a:p>
          <a:p>
            <a:pPr lvl="1"/>
            <a:r>
              <a:rPr lang="en-GB" dirty="0"/>
              <a:t>The implemented low-level controller can handle individual finger position commands or hand grip pattern commands</a:t>
            </a:r>
          </a:p>
        </p:txBody>
      </p:sp>
      <p:graphicFrame>
        <p:nvGraphicFramePr>
          <p:cNvPr id="5" name="Inhaltsplatzhalter 3">
            <a:extLst>
              <a:ext uri="{FF2B5EF4-FFF2-40B4-BE49-F238E27FC236}">
                <a16:creationId xmlns:a16="http://schemas.microsoft.com/office/drawing/2014/main" id="{DC8ECE2E-8E46-4A2A-B8AC-77C636B8FF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0366182"/>
              </p:ext>
            </p:extLst>
          </p:nvPr>
        </p:nvGraphicFramePr>
        <p:xfrm>
          <a:off x="392113" y="1198563"/>
          <a:ext cx="8356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320">
                  <a:extLst>
                    <a:ext uri="{9D8B030D-6E8A-4147-A177-3AD203B41FA5}">
                      <a16:colId xmlns:a16="http://schemas.microsoft.com/office/drawing/2014/main" val="79759528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4261196352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1890016348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2759803080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2615268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Mass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Transmission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24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Four-bar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32357"/>
                  </a:ext>
                </a:extLst>
              </a:tr>
            </a:tbl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id="{DD9205F1-868F-46F6-A954-47F7CE8BD4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214"/>
          <a:stretch/>
        </p:blipFill>
        <p:spPr>
          <a:xfrm>
            <a:off x="5990915" y="2331205"/>
            <a:ext cx="2623170" cy="349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9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C11995-A532-4B73-8875-1B2056618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MORA Hap-2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90D62B89-631F-4F72-8C10-A72CFB229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2060847"/>
            <a:ext cx="5043983" cy="4031977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Special feature:</a:t>
            </a:r>
          </a:p>
          <a:p>
            <a:pPr lvl="1"/>
            <a:r>
              <a:rPr lang="en-GB" dirty="0"/>
              <a:t>Self-adaption ability</a:t>
            </a:r>
          </a:p>
          <a:p>
            <a:pPr lvl="1"/>
            <a:r>
              <a:rPr lang="en-GB" dirty="0"/>
              <a:t>Finger mechanism is capable of generating passively different flexion/extension angles</a:t>
            </a:r>
          </a:p>
          <a:p>
            <a:pPr lvl="1"/>
            <a:r>
              <a:rPr lang="en-GB" dirty="0"/>
              <a:t>Fingers have under-actuation mechanism</a:t>
            </a:r>
          </a:p>
        </p:txBody>
      </p:sp>
      <p:graphicFrame>
        <p:nvGraphicFramePr>
          <p:cNvPr id="5" name="Inhaltsplatzhalter 3">
            <a:extLst>
              <a:ext uri="{FF2B5EF4-FFF2-40B4-BE49-F238E27FC236}">
                <a16:creationId xmlns:a16="http://schemas.microsoft.com/office/drawing/2014/main" id="{831424D4-9838-4837-B572-6EBA1EF952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9866766"/>
              </p:ext>
            </p:extLst>
          </p:nvPr>
        </p:nvGraphicFramePr>
        <p:xfrm>
          <a:off x="392113" y="1198563"/>
          <a:ext cx="8356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320">
                  <a:extLst>
                    <a:ext uri="{9D8B030D-6E8A-4147-A177-3AD203B41FA5}">
                      <a16:colId xmlns:a16="http://schemas.microsoft.com/office/drawing/2014/main" val="79759528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4261196352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1890016348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2759803080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2615268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Mass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Transmission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24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Four-bar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32357"/>
                  </a:ext>
                </a:extLst>
              </a:tr>
            </a:tbl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id="{8D7F3308-D43B-4D60-AE5C-AFCC68402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652186"/>
            <a:ext cx="3594275" cy="299447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03C8AB7-EA14-4BA8-9800-C3597D10A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57" y="4232939"/>
            <a:ext cx="4538094" cy="188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127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99351C-6952-4BE7-8508-0B1E30FA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5383BA-AD7A-4E9A-A230-744C4E2A3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800" dirty="0"/>
          </a:p>
          <a:p>
            <a:r>
              <a:rPr lang="en-GB" sz="2800" dirty="0"/>
              <a:t>Motivation and Challenges</a:t>
            </a:r>
          </a:p>
          <a:p>
            <a:endParaRPr lang="en-GB" sz="2800" dirty="0"/>
          </a:p>
          <a:p>
            <a:r>
              <a:rPr lang="en-GB" sz="2800" dirty="0"/>
              <a:t>Overview of Hand Prostheses</a:t>
            </a:r>
          </a:p>
          <a:p>
            <a:endParaRPr lang="en-GB" sz="2800" dirty="0"/>
          </a:p>
          <a:p>
            <a:r>
              <a:rPr lang="en-GB" sz="2800" dirty="0"/>
              <a:t>Comparison of Hand Prostheses</a:t>
            </a:r>
          </a:p>
          <a:p>
            <a:endParaRPr lang="en-GB" sz="2800" dirty="0"/>
          </a:p>
          <a:p>
            <a:r>
              <a:rPr lang="en-GB" sz="2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901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F80CC8-3C75-4C83-AE27-FCF8557B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properties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DA090D-1F9F-4E26-9CEC-E663B6C7F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354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99351C-6952-4BE7-8508-0B1E30FA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5383BA-AD7A-4E9A-A230-744C4E2A3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800" dirty="0"/>
          </a:p>
          <a:p>
            <a:r>
              <a:rPr lang="en-GB" sz="2800" dirty="0"/>
              <a:t>Motivation and Challenges</a:t>
            </a:r>
          </a:p>
          <a:p>
            <a:endParaRPr lang="en-GB" sz="2800" dirty="0"/>
          </a:p>
          <a:p>
            <a:r>
              <a:rPr lang="en-GB" sz="2800" dirty="0"/>
              <a:t>Overview of Hand Prostheses</a:t>
            </a:r>
          </a:p>
          <a:p>
            <a:endParaRPr lang="en-GB" sz="2800" dirty="0"/>
          </a:p>
          <a:p>
            <a:r>
              <a:rPr lang="en-GB" sz="2800" dirty="0"/>
              <a:t>Comparison of Hand Prostheses</a:t>
            </a:r>
          </a:p>
          <a:p>
            <a:endParaRPr lang="en-GB" sz="2800" dirty="0"/>
          </a:p>
          <a:p>
            <a:r>
              <a:rPr lang="en-GB" sz="2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97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99351C-6952-4BE7-8508-0B1E30FA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5383BA-AD7A-4E9A-A230-744C4E2A3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800" dirty="0"/>
          </a:p>
          <a:p>
            <a:r>
              <a:rPr lang="en-GB" sz="2800" dirty="0"/>
              <a:t>Motivation and Challenges</a:t>
            </a:r>
          </a:p>
          <a:p>
            <a:endParaRPr lang="en-GB" sz="2800" dirty="0"/>
          </a:p>
          <a:p>
            <a:r>
              <a:rPr lang="en-GB" sz="2800" dirty="0"/>
              <a:t>Overview of Hand Prostheses</a:t>
            </a:r>
          </a:p>
          <a:p>
            <a:endParaRPr lang="en-GB" sz="2800" dirty="0"/>
          </a:p>
          <a:p>
            <a:r>
              <a:rPr lang="en-GB" sz="2800" dirty="0"/>
              <a:t>Comparison of Hand Prostheses</a:t>
            </a:r>
          </a:p>
          <a:p>
            <a:endParaRPr lang="en-GB" sz="2800" dirty="0"/>
          </a:p>
          <a:p>
            <a:r>
              <a:rPr lang="en-GB" sz="2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6860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E9BC36-A03F-432F-8B19-1CD514EDA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FD864B-4174-47BF-BF5A-2D286D2C2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Most research groups focused mainly on one important feature in their hand design</a:t>
            </a:r>
          </a:p>
          <a:p>
            <a:endParaRPr lang="en-GB" dirty="0"/>
          </a:p>
          <a:p>
            <a:r>
              <a:rPr lang="en-GB" dirty="0"/>
              <a:t>The main goal was to develop preferably low-cost protheses</a:t>
            </a:r>
          </a:p>
          <a:p>
            <a:endParaRPr lang="en-GB" dirty="0"/>
          </a:p>
          <a:p>
            <a:r>
              <a:rPr lang="en-GB" dirty="0"/>
              <a:t>Only a few tried to incorporate intelligent functions</a:t>
            </a:r>
          </a:p>
        </p:txBody>
      </p:sp>
    </p:spTree>
    <p:extLst>
      <p:ext uri="{BB962C8B-B14F-4D97-AF65-F5344CB8AC3E}">
        <p14:creationId xmlns:p14="http://schemas.microsoft.com/office/powerpoint/2010/main" val="49551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en-GB" dirty="0"/>
              <a:t>Why myoelectric hand prostheses?</a:t>
            </a:r>
          </a:p>
          <a:p>
            <a:pPr lvl="1"/>
            <a:r>
              <a:rPr lang="en-GB" dirty="0"/>
              <a:t>Make a normal life possible for amputees</a:t>
            </a:r>
          </a:p>
          <a:p>
            <a:pPr lvl="1"/>
            <a:r>
              <a:rPr lang="en-GB" dirty="0"/>
              <a:t>Enable users to perform different grasps </a:t>
            </a:r>
          </a:p>
          <a:p>
            <a:pPr marL="476250" lvl="1" indent="0">
              <a:buNone/>
            </a:pPr>
            <a:r>
              <a:rPr lang="en-GB" dirty="0"/>
              <a:t>      for activities of daily living (ADLs)</a:t>
            </a:r>
          </a:p>
          <a:p>
            <a:pPr lvl="1"/>
            <a:r>
              <a:rPr lang="en-GB" dirty="0"/>
              <a:t>Allow the user to control the hand through muscle contraction (with EMG)</a:t>
            </a:r>
          </a:p>
          <a:p>
            <a:pPr lvl="1"/>
            <a:r>
              <a:rPr lang="en-GB" dirty="0"/>
              <a:t>Electric actuators are rather small, quiet and </a:t>
            </a:r>
          </a:p>
          <a:p>
            <a:pPr marL="476250" lvl="1" indent="0">
              <a:buNone/>
            </a:pPr>
            <a:r>
              <a:rPr lang="en-GB" dirty="0"/>
              <a:t>      have good precision and controllability </a:t>
            </a:r>
          </a:p>
          <a:p>
            <a:pPr marL="476250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F37541F-40AB-44C7-B051-DD325D717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63" y="4077072"/>
            <a:ext cx="78105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5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A118D2-93FE-4548-A558-D09856C4F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13" y="332656"/>
            <a:ext cx="6911975" cy="561975"/>
          </a:xfrm>
        </p:spPr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AB973ED-9D6D-4CB0-8E90-D9589D1A59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de-DE" dirty="0"/>
              </a:p>
              <a:p>
                <a:r>
                  <a:rPr lang="en-GB" dirty="0"/>
                  <a:t>Desired properties:</a:t>
                </a:r>
              </a:p>
              <a:p>
                <a:pPr lvl="1"/>
                <a:r>
                  <a:rPr lang="en-GB" dirty="0"/>
                  <a:t>comfortable (lightweight, small)</a:t>
                </a:r>
              </a:p>
              <a:p>
                <a:pPr lvl="1"/>
                <a:r>
                  <a:rPr lang="en-GB" dirty="0"/>
                  <a:t>many different grasps possible</a:t>
                </a:r>
              </a:p>
              <a:p>
                <a:pPr lvl="1"/>
                <a:r>
                  <a:rPr lang="en-GB" dirty="0"/>
                  <a:t>High finger forces / fast joint speed</a:t>
                </a:r>
              </a:p>
              <a:p>
                <a:pPr lvl="1"/>
                <a:r>
                  <a:rPr lang="en-GB" dirty="0"/>
                  <a:t>easy to use</a:t>
                </a:r>
              </a:p>
              <a:p>
                <a:pPr lvl="1"/>
                <a:r>
                  <a:rPr lang="en-GB" dirty="0"/>
                  <a:t>high durability (robust, easy to repair)</a:t>
                </a:r>
              </a:p>
              <a:p>
                <a:pPr lvl="1"/>
                <a:r>
                  <a:rPr lang="en-GB" dirty="0"/>
                  <a:t>low-cost</a:t>
                </a:r>
              </a:p>
              <a:p>
                <a:pPr lvl="1"/>
                <a:r>
                  <a:rPr lang="en-GB" dirty="0"/>
                  <a:t>intelligent functions (sensor-feedback, grasp adaption)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Desired properties are contradicting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dirty="0"/>
                  <a:t> trade-offs are mandatory</a:t>
                </a:r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AB973ED-9D6D-4CB0-8E90-D9589D1A59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0556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8082EC-1596-4F07-A05E-32DD130EB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4130096-FF78-4EFE-A8A7-07FD3EFCF1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i="1" dirty="0"/>
                  <a:t>„Even state-of-the art devices lack a combination of high functionality, durability, adequate cosmetic appearance, and affordability“</a:t>
                </a:r>
              </a:p>
              <a:p>
                <a:pPr algn="r">
                  <a:buFontTx/>
                  <a:buChar char="-"/>
                </a:pPr>
                <a:r>
                  <a:rPr lang="en-GB" dirty="0"/>
                  <a:t>Joseph T. Belter, 2013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Total weight should be below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500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dirty="0"/>
                  <a:t> (human hand: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∼400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dirty="0"/>
                  <a:t>)</a:t>
                </a:r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1800" dirty="0"/>
                  <a:t> lightweight materials, small and low number of actuators</a:t>
                </a:r>
              </a:p>
              <a:p>
                <a:pPr marL="0" indent="0">
                  <a:buNone/>
                </a:pPr>
                <a:r>
                  <a:rPr lang="en-GB" sz="1800" dirty="0"/>
                  <a:t>	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1800" dirty="0"/>
                  <a:t> transmission systems that allow for many different grasps</a:t>
                </a:r>
                <a:endParaRPr lang="en-GB" dirty="0"/>
              </a:p>
              <a:p>
                <a:r>
                  <a:rPr lang="en-GB" dirty="0"/>
                  <a:t>Finger tip force in precision grasp should be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65 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/>
                  <a:t> (human hand: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95 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GB" dirty="0"/>
                  <a:t>)</a:t>
                </a:r>
              </a:p>
              <a:p>
                <a:pPr marL="0" indent="0">
                  <a:buNone/>
                </a:pPr>
                <a:r>
                  <a:rPr lang="en-GB" dirty="0"/>
                  <a:t>      and joint speed should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230 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(human hand: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2000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)</a:t>
                </a:r>
              </a:p>
              <a:p>
                <a:r>
                  <a:rPr lang="en-GB" dirty="0"/>
                  <a:t>Finger kinematic designs should be simple and robust</a:t>
                </a:r>
              </a:p>
              <a:p>
                <a:endParaRPr lang="en-GB" sz="1800" b="0" dirty="0"/>
              </a:p>
              <a:p>
                <a:r>
                  <a:rPr lang="en-GB" dirty="0"/>
                  <a:t>User should be able to move the hand without concentrating</a:t>
                </a:r>
              </a:p>
              <a:p>
                <a:r>
                  <a:rPr lang="en-GB" b="0" dirty="0"/>
                  <a:t>User should get sensor feedback from the hand</a:t>
                </a:r>
              </a:p>
              <a:p>
                <a:pPr marL="0" indent="0">
                  <a:buNone/>
                </a:pPr>
                <a:endParaRPr lang="de-DE" sz="1800" b="0" dirty="0"/>
              </a:p>
              <a:p>
                <a:pPr marL="0" indent="0">
                  <a:buNone/>
                </a:pPr>
                <a:endParaRPr lang="de-DE" sz="1800" b="0" dirty="0"/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i="1" dirty="0"/>
              </a:p>
              <a:p>
                <a:endParaRPr lang="de-DE" i="1" dirty="0"/>
              </a:p>
              <a:p>
                <a:endParaRPr lang="de-DE" i="1" dirty="0"/>
              </a:p>
              <a:p>
                <a:endParaRPr lang="de-DE" i="1" dirty="0"/>
              </a:p>
              <a:p>
                <a:pPr marL="0" indent="0" algn="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4130096-FF78-4EFE-A8A7-07FD3EFCF1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621" r="-1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9278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99351C-6952-4BE7-8508-0B1E30FA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5383BA-AD7A-4E9A-A230-744C4E2A3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800" dirty="0"/>
          </a:p>
          <a:p>
            <a:r>
              <a:rPr lang="en-GB" sz="2800" dirty="0"/>
              <a:t>Motivation and Challenges</a:t>
            </a:r>
          </a:p>
          <a:p>
            <a:endParaRPr lang="en-GB" sz="2800" dirty="0"/>
          </a:p>
          <a:p>
            <a:r>
              <a:rPr lang="en-GB" sz="2800" dirty="0"/>
              <a:t>Overview of Hand Prostheses</a:t>
            </a:r>
          </a:p>
          <a:p>
            <a:endParaRPr lang="en-GB" sz="2800" dirty="0"/>
          </a:p>
          <a:p>
            <a:r>
              <a:rPr lang="en-GB" sz="2800" dirty="0"/>
              <a:t>Comparison of Hand Prostheses</a:t>
            </a:r>
          </a:p>
          <a:p>
            <a:endParaRPr lang="en-GB" sz="2800" dirty="0"/>
          </a:p>
          <a:p>
            <a:r>
              <a:rPr lang="en-GB" sz="2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0534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6AEF87-6455-441C-AD84-92FB454BB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Tact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55D5FD15-031B-4BAF-A9F5-D1F9EC5680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7060024"/>
              </p:ext>
            </p:extLst>
          </p:nvPr>
        </p:nvGraphicFramePr>
        <p:xfrm>
          <a:off x="392113" y="1198563"/>
          <a:ext cx="8356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320">
                  <a:extLst>
                    <a:ext uri="{9D8B030D-6E8A-4147-A177-3AD203B41FA5}">
                      <a16:colId xmlns:a16="http://schemas.microsoft.com/office/drawing/2014/main" val="79759528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4261196352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1890016348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2759803080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2615268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Mass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Transmission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24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Tendons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323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2">
                <a:extLst>
                  <a:ext uri="{FF2B5EF4-FFF2-40B4-BE49-F238E27FC236}">
                    <a16:creationId xmlns:a16="http://schemas.microsoft.com/office/drawing/2014/main" id="{ED274FAE-4C89-4BB2-A7DD-88F92274BDE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92113" y="2060847"/>
                <a:ext cx="5043983" cy="40319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314325" indent="-3143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Blip>
                    <a:blip r:embed="rId2"/>
                  </a:buBlip>
                  <a:defRPr sz="20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90575" indent="-3143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209675" indent="-2762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sz="16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57350" indent="-2762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sz="16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95500" indent="-2762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sz="16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SzPct val="60000"/>
                  <a:buBlip>
                    <a:blip r:embed="rId5"/>
                  </a:buBlip>
                  <a:defRPr sz="14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SzPct val="60000"/>
                  <a:buBlip>
                    <a:blip r:embed="rId5"/>
                  </a:buBlip>
                  <a:defRPr sz="14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SzPct val="60000"/>
                  <a:buBlip>
                    <a:blip r:embed="rId5"/>
                  </a:buBlip>
                  <a:defRPr sz="14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SzPct val="60000"/>
                  <a:buBlip>
                    <a:blip r:embed="rId5"/>
                  </a:buBlip>
                  <a:defRPr sz="14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endParaRPr lang="en-GB" kern="0" dirty="0"/>
              </a:p>
              <a:p>
                <a:endParaRPr lang="en-GB" kern="0" dirty="0"/>
              </a:p>
              <a:p>
                <a:r>
                  <a:rPr lang="en-GB" kern="0" dirty="0"/>
                  <a:t>Special feature:</a:t>
                </a:r>
              </a:p>
              <a:p>
                <a:pPr lvl="1"/>
                <a:r>
                  <a:rPr lang="en-GB" kern="0" dirty="0"/>
                  <a:t>Matches performance of other myoelectric prosthetic hands,</a:t>
                </a:r>
              </a:p>
              <a:p>
                <a:pPr marL="476250" lvl="1" indent="0">
                  <a:buNone/>
                </a:pPr>
                <a:r>
                  <a:rPr lang="en-GB" kern="0" dirty="0"/>
                  <a:t>      while being very cheap (</a:t>
                </a:r>
                <a14:m>
                  <m:oMath xmlns:m="http://schemas.openxmlformats.org/officeDocument/2006/math">
                    <m:r>
                      <a:rPr lang="de-DE" i="1" kern="0">
                        <a:latin typeface="Cambria Math" panose="02040503050406030204" pitchFamily="18" charset="0"/>
                      </a:rPr>
                      <m:t>$ 250</m:t>
                    </m:r>
                  </m:oMath>
                </a14:m>
                <a:r>
                  <a:rPr lang="en-GB" kern="0" dirty="0"/>
                  <a:t>)</a:t>
                </a:r>
              </a:p>
              <a:p>
                <a:pPr lvl="1"/>
                <a:r>
                  <a:rPr lang="en-GB" kern="0" dirty="0"/>
                  <a:t>Easy to manufacture with 3D-printer </a:t>
                </a:r>
              </a:p>
              <a:p>
                <a:pPr marL="476250" lvl="1" indent="0">
                  <a:buNone/>
                </a:pPr>
                <a:r>
                  <a:rPr lang="en-GB" kern="0" dirty="0"/>
                  <a:t>      and of-the shelf parts</a:t>
                </a:r>
              </a:p>
              <a:p>
                <a:pPr lvl="1"/>
                <a:r>
                  <a:rPr lang="en-GB" kern="0" dirty="0"/>
                  <a:t>Open-source</a:t>
                </a:r>
              </a:p>
              <a:p>
                <a:pPr marL="476250" lvl="1" indent="0">
                  <a:buNone/>
                </a:pPr>
                <a:endParaRPr lang="en-GB" kern="0" dirty="0"/>
              </a:p>
            </p:txBody>
          </p:sp>
        </mc:Choice>
        <mc:Fallback xmlns="">
          <p:sp>
            <p:nvSpPr>
              <p:cNvPr id="5" name="Inhaltsplatzhalter 2">
                <a:extLst>
                  <a:ext uri="{FF2B5EF4-FFF2-40B4-BE49-F238E27FC236}">
                    <a16:creationId xmlns:a16="http://schemas.microsoft.com/office/drawing/2014/main" id="{ED274FAE-4C89-4BB2-A7DD-88F92274B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113" y="2060847"/>
                <a:ext cx="5043983" cy="40319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1296BFD0-896D-490B-A54C-AEC255F5BF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290327"/>
            <a:ext cx="2684119" cy="35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860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5A3BD4-7F0F-4E8C-9B7C-D4C5883CE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 of Bennett et al.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E39A59-8EE8-4F3D-8DAA-1DDF20AA1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2060847"/>
            <a:ext cx="5043983" cy="4031977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Special feature:</a:t>
            </a:r>
          </a:p>
          <a:p>
            <a:pPr lvl="1"/>
            <a:r>
              <a:rPr lang="en-GB" dirty="0"/>
              <a:t>Four motor units in unique configuration:</a:t>
            </a:r>
          </a:p>
          <a:p>
            <a:pPr lvl="2"/>
            <a:r>
              <a:rPr lang="en-GB" dirty="0"/>
              <a:t>2 for thumb and 1 for index (fully actuated)</a:t>
            </a:r>
          </a:p>
          <a:p>
            <a:pPr lvl="2"/>
            <a:r>
              <a:rPr lang="en-GB" dirty="0"/>
              <a:t>1 for other fingers (underactuated)</a:t>
            </a:r>
          </a:p>
          <a:p>
            <a:pPr lvl="1"/>
            <a:r>
              <a:rPr lang="en-GB" dirty="0"/>
              <a:t>Embedded control system that enables</a:t>
            </a:r>
          </a:p>
          <a:p>
            <a:pPr marL="476250" lvl="1" indent="0">
              <a:buNone/>
            </a:pPr>
            <a:r>
              <a:rPr lang="en-GB" dirty="0"/>
              <a:t>      self-contained control of hand movement</a:t>
            </a:r>
          </a:p>
          <a:p>
            <a:pPr marL="47625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562FE77A-3304-4D68-81D9-4F7BE51013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4747908"/>
              </p:ext>
            </p:extLst>
          </p:nvPr>
        </p:nvGraphicFramePr>
        <p:xfrm>
          <a:off x="392113" y="1198563"/>
          <a:ext cx="8356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320">
                  <a:extLst>
                    <a:ext uri="{9D8B030D-6E8A-4147-A177-3AD203B41FA5}">
                      <a16:colId xmlns:a16="http://schemas.microsoft.com/office/drawing/2014/main" val="79759528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4261196352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1890016348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2759803080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2615268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Mass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Transmission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24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Tendons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32357"/>
                  </a:ext>
                </a:extLst>
              </a:tr>
            </a:tbl>
          </a:graphicData>
        </a:graphic>
      </p:graphicFrame>
      <p:pic>
        <p:nvPicPr>
          <p:cNvPr id="11" name="Grafik 10">
            <a:extLst>
              <a:ext uri="{FF2B5EF4-FFF2-40B4-BE49-F238E27FC236}">
                <a16:creationId xmlns:a16="http://schemas.microsoft.com/office/drawing/2014/main" id="{60183A10-F7C0-4A35-9067-0A0A58DE91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47"/>
          <a:stretch/>
        </p:blipFill>
        <p:spPr>
          <a:xfrm>
            <a:off x="5580112" y="2243457"/>
            <a:ext cx="3240360" cy="366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46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5C69E1-508A-46FB-9B5A-456076372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 of Zhang et al.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174280BF-C95D-4739-ACC7-F46F7B283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2060847"/>
            <a:ext cx="5043983" cy="4031977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Special feature:</a:t>
            </a:r>
          </a:p>
          <a:p>
            <a:pPr lvl="1"/>
            <a:r>
              <a:rPr lang="en-GB" dirty="0"/>
              <a:t>Fingers are equipped with numerous</a:t>
            </a:r>
          </a:p>
          <a:p>
            <a:pPr marL="476250" lvl="1" indent="0">
              <a:buNone/>
            </a:pPr>
            <a:r>
              <a:rPr lang="en-GB" dirty="0"/>
              <a:t>      torque and position sensors</a:t>
            </a:r>
          </a:p>
          <a:p>
            <a:pPr lvl="1"/>
            <a:r>
              <a:rPr lang="en-GB" dirty="0"/>
              <a:t>Integrated motion control system consisting of a motion control subsystem and several sensory subsystems</a:t>
            </a:r>
          </a:p>
          <a:p>
            <a:pPr lvl="1"/>
            <a:r>
              <a:rPr lang="en-GB" dirty="0"/>
              <a:t>New concept for sensory feedback system</a:t>
            </a:r>
          </a:p>
          <a:p>
            <a:pPr marL="476250" lvl="1" indent="0">
              <a:buNone/>
            </a:pPr>
            <a:r>
              <a:rPr lang="en-GB" dirty="0"/>
              <a:t>      based on an electrical stimulator</a:t>
            </a:r>
          </a:p>
          <a:p>
            <a:pPr marL="47625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graphicFrame>
        <p:nvGraphicFramePr>
          <p:cNvPr id="5" name="Inhaltsplatzhalter 3">
            <a:extLst>
              <a:ext uri="{FF2B5EF4-FFF2-40B4-BE49-F238E27FC236}">
                <a16:creationId xmlns:a16="http://schemas.microsoft.com/office/drawing/2014/main" id="{36BA8AF7-E0CA-4BEC-9A32-F94EEBBCD6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5721286"/>
              </p:ext>
            </p:extLst>
          </p:nvPr>
        </p:nvGraphicFramePr>
        <p:xfrm>
          <a:off x="392113" y="1198563"/>
          <a:ext cx="8356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320">
                  <a:extLst>
                    <a:ext uri="{9D8B030D-6E8A-4147-A177-3AD203B41FA5}">
                      <a16:colId xmlns:a16="http://schemas.microsoft.com/office/drawing/2014/main" val="79759528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4261196352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1890016348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2759803080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2615268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Mass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Actuators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Transmission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24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Linkage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32357"/>
                  </a:ext>
                </a:extLst>
              </a:tr>
            </a:tbl>
          </a:graphicData>
        </a:graphic>
      </p:graphicFrame>
      <p:pic>
        <p:nvPicPr>
          <p:cNvPr id="10" name="Grafik 9">
            <a:extLst>
              <a:ext uri="{FF2B5EF4-FFF2-40B4-BE49-F238E27FC236}">
                <a16:creationId xmlns:a16="http://schemas.microsoft.com/office/drawing/2014/main" id="{1C2A035D-1958-45FE-B012-4A582A9EE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954" y="2779563"/>
            <a:ext cx="3457092" cy="259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670862"/>
      </p:ext>
    </p:extLst>
  </p:cSld>
  <p:clrMapOvr>
    <a:masterClrMapping/>
  </p:clrMapOvr>
</p:sld>
</file>

<file path=ppt/theme/theme1.xml><?xml version="1.0" encoding="utf-8"?>
<a:theme xmlns:a="http://schemas.openxmlformats.org/drawingml/2006/main" name="KIT_master_ppt2007_e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dirty="0">
            <a:latin typeface="Calibri" panose="020F0502020204030204" pitchFamily="34" charset="0"/>
          </a:defRPr>
        </a:defPPr>
      </a:lstStyle>
    </a:sp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756</Words>
  <Application>Microsoft Office PowerPoint</Application>
  <PresentationFormat>Bildschirmpräsentation (4:3)</PresentationFormat>
  <Paragraphs>289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Cambria Math</vt:lpstr>
      <vt:lpstr>KIT_master_ppt2007_en</vt:lpstr>
      <vt:lpstr>PowerPoint-Präsentation</vt:lpstr>
      <vt:lpstr>Outline</vt:lpstr>
      <vt:lpstr>Motivation</vt:lpstr>
      <vt:lpstr>Motivation</vt:lpstr>
      <vt:lpstr>Challenges</vt:lpstr>
      <vt:lpstr>Outline</vt:lpstr>
      <vt:lpstr>Tact</vt:lpstr>
      <vt:lpstr>Hand of Bennett et al.</vt:lpstr>
      <vt:lpstr>Hand of Zhang et al.</vt:lpstr>
      <vt:lpstr>SSSA-MyHand</vt:lpstr>
      <vt:lpstr>AstoHand v.1</vt:lpstr>
      <vt:lpstr>X-Hand</vt:lpstr>
      <vt:lpstr>Six-DOF-Hand</vt:lpstr>
      <vt:lpstr>Bionic Hand</vt:lpstr>
      <vt:lpstr>SoftHand Pro-D</vt:lpstr>
      <vt:lpstr>UOMPro</vt:lpstr>
      <vt:lpstr>MORA Hap-2</vt:lpstr>
      <vt:lpstr>Outline</vt:lpstr>
      <vt:lpstr>Physical properties</vt:lpstr>
      <vt:lpstr>Outline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asfour</dc:creator>
  <cp:lastModifiedBy>Tobias Stocker</cp:lastModifiedBy>
  <cp:revision>677</cp:revision>
  <dcterms:created xsi:type="dcterms:W3CDTF">2010-02-07T18:52:05Z</dcterms:created>
  <dcterms:modified xsi:type="dcterms:W3CDTF">2018-01-22T15:28:06Z</dcterms:modified>
</cp:coreProperties>
</file>