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slideLayout" Target="../slideLayouts/slideLayout1.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1.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pic>
        <p:nvPicPr>
          <p:cNvPr id="3" name="Image 1" descr="preencoded.png">    </p:cNvPr>
          <p:cNvPicPr>
            <a:picLocks noChangeAspect="1"/>
          </p:cNvPicPr>
          <p:nvPr/>
        </p:nvPicPr>
        <p:blipFill>
          <a:blip r:embed="rId2">
            <a:alphaModFix amt="20000"/>
          </a:blip>
          <a:stretch>
            <a:fillRect/>
          </a:stretch>
        </p:blipFill>
        <p:spPr>
          <a:xfrm>
            <a:off x="4857750" y="0"/>
            <a:ext cx="4286250" cy="2857500"/>
          </a:xfrm>
          <a:prstGeom prst="rect">
            <a:avLst/>
          </a:prstGeom>
        </p:spPr>
      </p:pic>
      <p:sp>
        <p:nvSpPr>
          <p:cNvPr id="4" name="Text 0"/>
          <p:cNvSpPr/>
          <p:nvPr/>
        </p:nvSpPr>
        <p:spPr>
          <a:xfrm>
            <a:off x="389558" y="1921669"/>
            <a:ext cx="8364885" cy="771525"/>
          </a:xfrm>
          <a:prstGeom prst="rect">
            <a:avLst/>
          </a:prstGeom>
          <a:noFill/>
          <a:ln/>
        </p:spPr>
        <p:txBody>
          <a:bodyPr wrap="none" lIns="0" tIns="0" rIns="0" bIns="0" rtlCol="0" anchor="ctr">
            <a:spAutoFit/>
          </a:bodyPr>
          <a:lstStyle/>
          <a:p>
            <a:pPr algn="ctr" indent="0" marL="0">
              <a:buNone/>
            </a:pPr>
            <a:r>
              <a:rPr lang="en-US" sz="4050" b="1" dirty="0">
                <a:solidFill>
                  <a:srgbClr val="FFFFFF"/>
                </a:solidFill>
                <a:latin typeface="Noto Sans" pitchFamily="34" charset="0"/>
                <a:ea typeface="Noto Sans" pitchFamily="34" charset="-122"/>
                <a:cs typeface="Noto Sans" pitchFamily="34" charset="-120"/>
              </a:rPr>
              <a:t>The Beauty of Web Development</a:t>
            </a:r>
            <a:endParaRPr lang="en-US" sz="4050" dirty="0"/>
          </a:p>
        </p:txBody>
      </p:sp>
      <p:sp>
        <p:nvSpPr>
          <p:cNvPr id="5" name="Text 1"/>
          <p:cNvSpPr/>
          <p:nvPr/>
        </p:nvSpPr>
        <p:spPr>
          <a:xfrm>
            <a:off x="389558" y="2836069"/>
            <a:ext cx="8364885" cy="385763"/>
          </a:xfrm>
          <a:prstGeom prst="rect">
            <a:avLst/>
          </a:prstGeom>
          <a:noFill/>
          <a:ln/>
        </p:spPr>
        <p:txBody>
          <a:bodyPr wrap="none" lIns="0" tIns="0" rIns="0" bIns="0" rtlCol="0" anchor="ctr">
            <a:spAutoFit/>
          </a:bodyPr>
          <a:lstStyle/>
          <a:p>
            <a:pPr algn="ctr" indent="0" marL="0">
              <a:buNone/>
            </a:pPr>
            <a:r>
              <a:rPr lang="en-US" sz="2025" dirty="0">
                <a:solidFill>
                  <a:srgbClr val="FFC107"/>
                </a:solidFill>
                <a:latin typeface="Noto Sans" pitchFamily="34" charset="0"/>
                <a:ea typeface="Noto Sans" pitchFamily="34" charset="-122"/>
                <a:cs typeface="Noto Sans" pitchFamily="34" charset="-120"/>
              </a:rPr>
              <a:t>Crafting the Digital World</a:t>
            </a:r>
            <a:endParaRPr lang="en-US" sz="20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428625" y="428625"/>
            <a:ext cx="4486275" cy="385763"/>
          </a:xfrm>
          <a:prstGeom prst="rect">
            <a:avLst/>
          </a:prstGeom>
          <a:noFill/>
          <a:ln/>
        </p:spPr>
        <p:txBody>
          <a:bodyPr wrap="non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What is Web Development?</a:t>
            </a:r>
            <a:endParaRPr lang="en-US" sz="2025" dirty="0"/>
          </a:p>
        </p:txBody>
      </p:sp>
      <p:sp>
        <p:nvSpPr>
          <p:cNvPr id="4" name="Text 1"/>
          <p:cNvSpPr/>
          <p:nvPr/>
        </p:nvSpPr>
        <p:spPr>
          <a:xfrm>
            <a:off x="428625" y="1100138"/>
            <a:ext cx="4486275" cy="9144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Web development is the art and science of creating websites and web applications that power our digital world. It encompasses everything from simple static pages to complex interactive platforms that connect billions of users globally. </a:t>
            </a:r>
            <a:endParaRPr lang="en-US" sz="1046" dirty="0"/>
          </a:p>
        </p:txBody>
      </p:sp>
      <p:sp>
        <p:nvSpPr>
          <p:cNvPr id="5" name="Shape 2"/>
          <p:cNvSpPr/>
          <p:nvPr/>
        </p:nvSpPr>
        <p:spPr>
          <a:xfrm>
            <a:off x="428625" y="2157413"/>
            <a:ext cx="4486275" cy="971550"/>
          </a:xfrm>
          <a:prstGeom prst="rect">
            <a:avLst/>
          </a:prstGeom>
          <a:solidFill>
            <a:srgbClr val="4CAF50"/>
          </a:solidFill>
          <a:ln/>
        </p:spPr>
      </p:sp>
      <p:sp>
        <p:nvSpPr>
          <p:cNvPr id="6" name="Text 3"/>
          <p:cNvSpPr/>
          <p:nvPr/>
        </p:nvSpPr>
        <p:spPr>
          <a:xfrm>
            <a:off x="571500" y="2300288"/>
            <a:ext cx="4200525" cy="200025"/>
          </a:xfrm>
          <a:prstGeom prst="rect">
            <a:avLst/>
          </a:prstGeom>
          <a:noFill/>
          <a:ln/>
        </p:spPr>
        <p:txBody>
          <a:bodyPr wrap="none" lIns="0" tIns="0" rIns="0" bIns="0" rtlCol="0" anchor="ctr">
            <a:spAutoFit/>
          </a:bodyPr>
          <a:lstStyle/>
          <a:p>
            <a:pPr indent="0" marL="0">
              <a:buNone/>
            </a:pPr>
            <a:r>
              <a:rPr lang="en-US" sz="1046" b="1" dirty="0">
                <a:solidFill>
                  <a:srgbClr val="FFFFFF"/>
                </a:solidFill>
                <a:latin typeface="Noto Sans" pitchFamily="34" charset="0"/>
                <a:ea typeface="Noto Sans" pitchFamily="34" charset="-122"/>
                <a:cs typeface="Noto Sans" pitchFamily="34" charset="-120"/>
              </a:rPr>
              <a:t>Three Core Areas:</a:t>
            </a:r>
            <a:endParaRPr lang="en-US" sz="1046" dirty="0"/>
          </a:p>
        </p:txBody>
      </p:sp>
      <p:sp>
        <p:nvSpPr>
          <p:cNvPr id="7" name="Text 4"/>
          <p:cNvSpPr/>
          <p:nvPr/>
        </p:nvSpPr>
        <p:spPr>
          <a:xfrm>
            <a:off x="571500" y="2561034"/>
            <a:ext cx="485970" cy="135731"/>
          </a:xfrm>
          <a:prstGeom prst="rect">
            <a:avLst/>
          </a:prstGeom>
          <a:noFill/>
          <a:ln/>
        </p:spPr>
        <p:txBody>
          <a:bodyPr wrap="none" lIns="0" tIns="0" rIns="0" bIns="0" rtlCol="0" anchor="ctr">
            <a:spAutoFit/>
          </a:bodyPr>
          <a:lstStyle/>
          <a:p>
            <a:pPr indent="0" marL="0">
              <a:buNone/>
            </a:pPr>
            <a:r>
              <a:rPr lang="en-US" sz="732" b="1" dirty="0">
                <a:solidFill>
                  <a:srgbClr val="FFFFFF"/>
                </a:solidFill>
                <a:latin typeface="Noto Sans" pitchFamily="34" charset="0"/>
                <a:ea typeface="Noto Sans" pitchFamily="34" charset="-122"/>
                <a:cs typeface="Noto Sans" pitchFamily="34" charset="-120"/>
              </a:rPr>
              <a:t>Frontend:</a:t>
            </a:r>
            <a:endParaRPr lang="en-US" sz="732" dirty="0"/>
          </a:p>
        </p:txBody>
      </p:sp>
      <p:sp>
        <p:nvSpPr>
          <p:cNvPr id="8" name="Text 5"/>
          <p:cNvSpPr/>
          <p:nvPr/>
        </p:nvSpPr>
        <p:spPr>
          <a:xfrm>
            <a:off x="1057470" y="2561034"/>
            <a:ext cx="1433494" cy="135731"/>
          </a:xfrm>
          <a:prstGeom prst="rect">
            <a:avLst/>
          </a:prstGeom>
          <a:noFill/>
          <a:ln/>
        </p:spPr>
        <p:txBody>
          <a:bodyPr wrap="none" lIns="0" tIns="0" rIns="0" bIns="0" rtlCol="0" anchor="ctr">
            <a:spAutoFit/>
          </a:bodyPr>
          <a:lstStyle/>
          <a:p>
            <a:pPr indent="0" marL="0">
              <a:buNone/>
            </a:pPr>
            <a:r>
              <a:rPr lang="en-US" sz="732" dirty="0">
                <a:solidFill>
                  <a:srgbClr val="FFFFFF"/>
                </a:solidFill>
                <a:latin typeface="Noto Sans" pitchFamily="34" charset="0"/>
                <a:ea typeface="Noto Sans" pitchFamily="34" charset="-122"/>
                <a:cs typeface="Noto Sans" pitchFamily="34" charset="-120"/>
              </a:rPr>
              <a:t> User interface and experience</a:t>
            </a:r>
            <a:endParaRPr lang="en-US" sz="732" dirty="0"/>
          </a:p>
        </p:txBody>
      </p:sp>
      <p:sp>
        <p:nvSpPr>
          <p:cNvPr id="9" name="Text 6"/>
          <p:cNvSpPr/>
          <p:nvPr/>
        </p:nvSpPr>
        <p:spPr>
          <a:xfrm>
            <a:off x="571500" y="2703909"/>
            <a:ext cx="457674" cy="135731"/>
          </a:xfrm>
          <a:prstGeom prst="rect">
            <a:avLst/>
          </a:prstGeom>
          <a:noFill/>
          <a:ln/>
        </p:spPr>
        <p:txBody>
          <a:bodyPr wrap="none" lIns="0" tIns="0" rIns="0" bIns="0" rtlCol="0" anchor="ctr">
            <a:spAutoFit/>
          </a:bodyPr>
          <a:lstStyle/>
          <a:p>
            <a:pPr indent="0" marL="0">
              <a:buNone/>
            </a:pPr>
            <a:r>
              <a:rPr lang="en-US" sz="732" b="1" dirty="0">
                <a:solidFill>
                  <a:srgbClr val="FFFFFF"/>
                </a:solidFill>
                <a:latin typeface="Noto Sans" pitchFamily="34" charset="0"/>
                <a:ea typeface="Noto Sans" pitchFamily="34" charset="-122"/>
                <a:cs typeface="Noto Sans" pitchFamily="34" charset="-120"/>
              </a:rPr>
              <a:t>Backend:</a:t>
            </a:r>
            <a:endParaRPr lang="en-US" sz="732" dirty="0"/>
          </a:p>
        </p:txBody>
      </p:sp>
      <p:sp>
        <p:nvSpPr>
          <p:cNvPr id="10" name="Text 7"/>
          <p:cNvSpPr/>
          <p:nvPr/>
        </p:nvSpPr>
        <p:spPr>
          <a:xfrm>
            <a:off x="1029174" y="2703909"/>
            <a:ext cx="1285875" cy="135731"/>
          </a:xfrm>
          <a:prstGeom prst="rect">
            <a:avLst/>
          </a:prstGeom>
          <a:noFill/>
          <a:ln/>
        </p:spPr>
        <p:txBody>
          <a:bodyPr wrap="none" lIns="0" tIns="0" rIns="0" bIns="0" rtlCol="0" anchor="ctr">
            <a:spAutoFit/>
          </a:bodyPr>
          <a:lstStyle/>
          <a:p>
            <a:pPr indent="0" marL="0">
              <a:buNone/>
            </a:pPr>
            <a:r>
              <a:rPr lang="en-US" sz="732" dirty="0">
                <a:solidFill>
                  <a:srgbClr val="FFFFFF"/>
                </a:solidFill>
                <a:latin typeface="Noto Sans" pitchFamily="34" charset="0"/>
                <a:ea typeface="Noto Sans" pitchFamily="34" charset="-122"/>
                <a:cs typeface="Noto Sans" pitchFamily="34" charset="-120"/>
              </a:rPr>
              <a:t> Server logic and databases</a:t>
            </a:r>
            <a:endParaRPr lang="en-US" sz="732" dirty="0"/>
          </a:p>
        </p:txBody>
      </p:sp>
      <p:sp>
        <p:nvSpPr>
          <p:cNvPr id="11" name="Text 8"/>
          <p:cNvSpPr/>
          <p:nvPr/>
        </p:nvSpPr>
        <p:spPr>
          <a:xfrm>
            <a:off x="571500" y="2846784"/>
            <a:ext cx="509271" cy="135731"/>
          </a:xfrm>
          <a:prstGeom prst="rect">
            <a:avLst/>
          </a:prstGeom>
          <a:noFill/>
          <a:ln/>
        </p:spPr>
        <p:txBody>
          <a:bodyPr wrap="none" lIns="0" tIns="0" rIns="0" bIns="0" rtlCol="0" anchor="ctr">
            <a:spAutoFit/>
          </a:bodyPr>
          <a:lstStyle/>
          <a:p>
            <a:pPr indent="0" marL="0">
              <a:buNone/>
            </a:pPr>
            <a:r>
              <a:rPr lang="en-US" sz="732" b="1" dirty="0">
                <a:solidFill>
                  <a:srgbClr val="FFFFFF"/>
                </a:solidFill>
                <a:latin typeface="Noto Sans" pitchFamily="34" charset="0"/>
                <a:ea typeface="Noto Sans" pitchFamily="34" charset="-122"/>
                <a:cs typeface="Noto Sans" pitchFamily="34" charset="-120"/>
              </a:rPr>
              <a:t>Full-stack:</a:t>
            </a:r>
            <a:endParaRPr lang="en-US" sz="732" dirty="0"/>
          </a:p>
        </p:txBody>
      </p:sp>
      <p:sp>
        <p:nvSpPr>
          <p:cNvPr id="12" name="Text 9"/>
          <p:cNvSpPr/>
          <p:nvPr/>
        </p:nvSpPr>
        <p:spPr>
          <a:xfrm>
            <a:off x="1080771" y="2846784"/>
            <a:ext cx="1480096" cy="135731"/>
          </a:xfrm>
          <a:prstGeom prst="rect">
            <a:avLst/>
          </a:prstGeom>
          <a:noFill/>
          <a:ln/>
        </p:spPr>
        <p:txBody>
          <a:bodyPr wrap="none" lIns="0" tIns="0" rIns="0" bIns="0" rtlCol="0" anchor="ctr">
            <a:spAutoFit/>
          </a:bodyPr>
          <a:lstStyle/>
          <a:p>
            <a:pPr indent="0" marL="0">
              <a:buNone/>
            </a:pPr>
            <a:r>
              <a:rPr lang="en-US" sz="732" dirty="0">
                <a:solidFill>
                  <a:srgbClr val="FFFFFF"/>
                </a:solidFill>
                <a:latin typeface="Noto Sans" pitchFamily="34" charset="0"/>
                <a:ea typeface="Noto Sans" pitchFamily="34" charset="-122"/>
                <a:cs typeface="Noto Sans" pitchFamily="34" charset="-120"/>
              </a:rPr>
              <a:t> Complete end-to-end solutions</a:t>
            </a:r>
            <a:endParaRPr lang="en-US" sz="732" dirty="0"/>
          </a:p>
        </p:txBody>
      </p:sp>
      <p:sp>
        <p:nvSpPr>
          <p:cNvPr id="13" name="Text 10"/>
          <p:cNvSpPr/>
          <p:nvPr/>
        </p:nvSpPr>
        <p:spPr>
          <a:xfrm>
            <a:off x="428625" y="3271838"/>
            <a:ext cx="4486275"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In today's digital age, web development serves as the foundation for e-commerce, social media, education, healthcare, and virtually every industry that relies on digital presence and connectivity. </a:t>
            </a:r>
            <a:endParaRPr lang="en-US" sz="1046" dirty="0"/>
          </a:p>
        </p:txBody>
      </p:sp>
      <p:pic>
        <p:nvPicPr>
          <p:cNvPr id="14" name="Image 1" descr="preencoded.png">    </p:cNvPr>
          <p:cNvPicPr>
            <a:picLocks noChangeAspect="1"/>
          </p:cNvPicPr>
          <p:nvPr/>
        </p:nvPicPr>
        <p:blipFill>
          <a:blip r:embed="rId2"/>
          <a:stretch>
            <a:fillRect/>
          </a:stretch>
        </p:blipFill>
        <p:spPr>
          <a:xfrm>
            <a:off x="5143500" y="428625"/>
            <a:ext cx="3571875" cy="2143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428625" y="428625"/>
            <a:ext cx="4843463" cy="771525"/>
          </a:xfrm>
          <a:prstGeom prst="rect">
            <a:avLst/>
          </a:prstGeom>
          <a:noFill/>
          <a:ln/>
        </p:spPr>
        <p:txBody>
          <a:bodyPr wrap="squar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Bringing Ideas to Life: Creativity Unleashed</a:t>
            </a:r>
            <a:endParaRPr lang="en-US" sz="2025" dirty="0"/>
          </a:p>
        </p:txBody>
      </p:sp>
      <p:sp>
        <p:nvSpPr>
          <p:cNvPr id="4" name="Text 1"/>
          <p:cNvSpPr/>
          <p:nvPr/>
        </p:nvSpPr>
        <p:spPr>
          <a:xfrm>
            <a:off x="428625" y="1485900"/>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Web development is where imagination meets implementation. Every website begins as a spark of creativity—a vision of how users should interact, feel, and engage with digital content. </a:t>
            </a:r>
            <a:endParaRPr lang="en-US" sz="1046" dirty="0"/>
          </a:p>
        </p:txBody>
      </p:sp>
      <p:sp>
        <p:nvSpPr>
          <p:cNvPr id="5" name="Shape 2"/>
          <p:cNvSpPr/>
          <p:nvPr/>
        </p:nvSpPr>
        <p:spPr>
          <a:xfrm>
            <a:off x="428625" y="2386013"/>
            <a:ext cx="1471613" cy="971550"/>
          </a:xfrm>
          <a:prstGeom prst="rect">
            <a:avLst/>
          </a:prstGeom>
          <a:solidFill>
            <a:srgbClr val="4CAF50"/>
          </a:solidFill>
          <a:ln/>
        </p:spPr>
      </p:sp>
      <p:pic>
        <p:nvPicPr>
          <p:cNvPr id="6" name="Image 1" descr="preencoded.png">    </p:cNvPr>
          <p:cNvPicPr>
            <a:picLocks noChangeAspect="1"/>
          </p:cNvPicPr>
          <p:nvPr/>
        </p:nvPicPr>
        <p:blipFill>
          <a:blip r:embed="rId2"/>
          <a:stretch>
            <a:fillRect/>
          </a:stretch>
        </p:blipFill>
        <p:spPr>
          <a:xfrm>
            <a:off x="1078706" y="2528888"/>
            <a:ext cx="171450" cy="171450"/>
          </a:xfrm>
          <a:prstGeom prst="rect">
            <a:avLst/>
          </a:prstGeom>
        </p:spPr>
      </p:pic>
      <p:sp>
        <p:nvSpPr>
          <p:cNvPr id="7" name="Text 3"/>
          <p:cNvSpPr/>
          <p:nvPr/>
        </p:nvSpPr>
        <p:spPr>
          <a:xfrm>
            <a:off x="571500" y="2757488"/>
            <a:ext cx="1185863"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Visual Design</a:t>
            </a:r>
            <a:endParaRPr lang="en-US" sz="837" dirty="0"/>
          </a:p>
        </p:txBody>
      </p:sp>
      <p:sp>
        <p:nvSpPr>
          <p:cNvPr id="8" name="Text 4"/>
          <p:cNvSpPr/>
          <p:nvPr/>
        </p:nvSpPr>
        <p:spPr>
          <a:xfrm>
            <a:off x="571500" y="2928938"/>
            <a:ext cx="1185863" cy="285750"/>
          </a:xfrm>
          <a:prstGeom prst="rect">
            <a:avLst/>
          </a:prstGeom>
          <a:noFill/>
          <a:ln/>
        </p:spPr>
        <p:txBody>
          <a:bodyPr wrap="squar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Colors, typography, layouts</a:t>
            </a:r>
            <a:endParaRPr lang="en-US" sz="732" dirty="0"/>
          </a:p>
        </p:txBody>
      </p:sp>
      <p:sp>
        <p:nvSpPr>
          <p:cNvPr id="9" name="Shape 5"/>
          <p:cNvSpPr/>
          <p:nvPr/>
        </p:nvSpPr>
        <p:spPr>
          <a:xfrm>
            <a:off x="2114550" y="2386013"/>
            <a:ext cx="1471613" cy="971550"/>
          </a:xfrm>
          <a:prstGeom prst="rect">
            <a:avLst/>
          </a:prstGeom>
          <a:solidFill>
            <a:srgbClr val="4CAF50"/>
          </a:solidFill>
          <a:ln/>
        </p:spPr>
      </p:sp>
      <p:pic>
        <p:nvPicPr>
          <p:cNvPr id="10" name="Image 2" descr="preencoded.png">    </p:cNvPr>
          <p:cNvPicPr>
            <a:picLocks noChangeAspect="1"/>
          </p:cNvPicPr>
          <p:nvPr/>
        </p:nvPicPr>
        <p:blipFill>
          <a:blip r:embed="rId3"/>
          <a:stretch>
            <a:fillRect/>
          </a:stretch>
        </p:blipFill>
        <p:spPr>
          <a:xfrm>
            <a:off x="2796778" y="2528888"/>
            <a:ext cx="107156" cy="171450"/>
          </a:xfrm>
          <a:prstGeom prst="rect">
            <a:avLst/>
          </a:prstGeom>
        </p:spPr>
      </p:pic>
      <p:sp>
        <p:nvSpPr>
          <p:cNvPr id="11" name="Text 6"/>
          <p:cNvSpPr/>
          <p:nvPr/>
        </p:nvSpPr>
        <p:spPr>
          <a:xfrm>
            <a:off x="2257425" y="2757488"/>
            <a:ext cx="1185863"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User Experience</a:t>
            </a:r>
            <a:endParaRPr lang="en-US" sz="837" dirty="0"/>
          </a:p>
        </p:txBody>
      </p:sp>
      <p:sp>
        <p:nvSpPr>
          <p:cNvPr id="12" name="Text 7"/>
          <p:cNvSpPr/>
          <p:nvPr/>
        </p:nvSpPr>
        <p:spPr>
          <a:xfrm>
            <a:off x="2257425" y="2928938"/>
            <a:ext cx="1185863"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Intuitive interactions</a:t>
            </a:r>
            <a:endParaRPr lang="en-US" sz="732" dirty="0"/>
          </a:p>
        </p:txBody>
      </p:sp>
      <p:sp>
        <p:nvSpPr>
          <p:cNvPr id="13" name="Shape 8"/>
          <p:cNvSpPr/>
          <p:nvPr/>
        </p:nvSpPr>
        <p:spPr>
          <a:xfrm>
            <a:off x="3800475" y="2386013"/>
            <a:ext cx="1471613" cy="971550"/>
          </a:xfrm>
          <a:prstGeom prst="rect">
            <a:avLst/>
          </a:prstGeom>
          <a:solidFill>
            <a:srgbClr val="4CAF50"/>
          </a:solidFill>
          <a:ln/>
        </p:spPr>
      </p:sp>
      <p:pic>
        <p:nvPicPr>
          <p:cNvPr id="14" name="Image 3" descr="preencoded.png">    </p:cNvPr>
          <p:cNvPicPr>
            <a:picLocks noChangeAspect="1"/>
          </p:cNvPicPr>
          <p:nvPr/>
        </p:nvPicPr>
        <p:blipFill>
          <a:blip r:embed="rId4"/>
          <a:stretch>
            <a:fillRect/>
          </a:stretch>
        </p:blipFill>
        <p:spPr>
          <a:xfrm>
            <a:off x="4429125" y="2528888"/>
            <a:ext cx="214313" cy="171450"/>
          </a:xfrm>
          <a:prstGeom prst="rect">
            <a:avLst/>
          </a:prstGeom>
        </p:spPr>
      </p:pic>
      <p:sp>
        <p:nvSpPr>
          <p:cNvPr id="15" name="Text 9"/>
          <p:cNvSpPr/>
          <p:nvPr/>
        </p:nvSpPr>
        <p:spPr>
          <a:xfrm>
            <a:off x="3943350" y="2757488"/>
            <a:ext cx="1185863"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Technical Innovation</a:t>
            </a:r>
            <a:endParaRPr lang="en-US" sz="837" dirty="0"/>
          </a:p>
        </p:txBody>
      </p:sp>
      <p:sp>
        <p:nvSpPr>
          <p:cNvPr id="16" name="Text 10"/>
          <p:cNvSpPr/>
          <p:nvPr/>
        </p:nvSpPr>
        <p:spPr>
          <a:xfrm>
            <a:off x="3943350" y="2928938"/>
            <a:ext cx="1185863"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Cutting-edge solutions</a:t>
            </a:r>
            <a:endParaRPr lang="en-US" sz="732" dirty="0"/>
          </a:p>
        </p:txBody>
      </p:sp>
      <p:sp>
        <p:nvSpPr>
          <p:cNvPr id="17" name="Text 11"/>
          <p:cNvSpPr/>
          <p:nvPr/>
        </p:nvSpPr>
        <p:spPr>
          <a:xfrm>
            <a:off x="428625" y="3571875"/>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The beauty lies in transforming abstract concepts into tangible, interactive experiences that users can touch, navigate, and enjoy across any device, anywhere in the world. </a:t>
            </a:r>
            <a:endParaRPr lang="en-US" sz="1046" dirty="0"/>
          </a:p>
        </p:txBody>
      </p:sp>
      <p:pic>
        <p:nvPicPr>
          <p:cNvPr id="18" name="Image 4" descr="preencoded.png">    </p:cNvPr>
          <p:cNvPicPr>
            <a:picLocks noChangeAspect="1"/>
          </p:cNvPicPr>
          <p:nvPr/>
        </p:nvPicPr>
        <p:blipFill>
          <a:blip r:embed="rId5"/>
          <a:stretch>
            <a:fillRect/>
          </a:stretch>
        </p:blipFill>
        <p:spPr>
          <a:xfrm>
            <a:off x="5500688" y="428625"/>
            <a:ext cx="3214688" cy="2000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579269"/>
          </a:xfrm>
          <a:prstGeom prst="rect">
            <a:avLst/>
          </a:prstGeom>
        </p:spPr>
      </p:pic>
      <p:sp>
        <p:nvSpPr>
          <p:cNvPr id="3" name="Text 0"/>
          <p:cNvSpPr/>
          <p:nvPr/>
        </p:nvSpPr>
        <p:spPr>
          <a:xfrm>
            <a:off x="428625" y="428625"/>
            <a:ext cx="4843463" cy="771525"/>
          </a:xfrm>
          <a:prstGeom prst="rect">
            <a:avLst/>
          </a:prstGeom>
          <a:noFill/>
          <a:ln/>
        </p:spPr>
        <p:txBody>
          <a:bodyPr wrap="squar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Impact and Problem Solving: Shaping Our World</a:t>
            </a:r>
            <a:endParaRPr lang="en-US" sz="2025" dirty="0"/>
          </a:p>
        </p:txBody>
      </p:sp>
      <p:sp>
        <p:nvSpPr>
          <p:cNvPr id="4" name="Text 1"/>
          <p:cNvSpPr/>
          <p:nvPr/>
        </p:nvSpPr>
        <p:spPr>
          <a:xfrm>
            <a:off x="428625" y="1485900"/>
            <a:ext cx="4843463" cy="9144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Web development is fundamentally about solving problems and creating positive impact. Every line of code written has the potential to improve lives, streamline processes, and connect communities across the globe. </a:t>
            </a:r>
            <a:endParaRPr lang="en-US" sz="1046" dirty="0"/>
          </a:p>
        </p:txBody>
      </p:sp>
      <p:sp>
        <p:nvSpPr>
          <p:cNvPr id="5" name="Shape 2"/>
          <p:cNvSpPr/>
          <p:nvPr/>
        </p:nvSpPr>
        <p:spPr>
          <a:xfrm>
            <a:off x="428625" y="2614613"/>
            <a:ext cx="2350294" cy="675084"/>
          </a:xfrm>
          <a:prstGeom prst="rect">
            <a:avLst/>
          </a:prstGeom>
          <a:solidFill>
            <a:srgbClr val="4CAF50"/>
          </a:solidFill>
          <a:ln/>
        </p:spPr>
      </p:sp>
      <p:pic>
        <p:nvPicPr>
          <p:cNvPr id="6" name="Image 1" descr="preencoded.png">    </p:cNvPr>
          <p:cNvPicPr>
            <a:picLocks noChangeAspect="1"/>
          </p:cNvPicPr>
          <p:nvPr/>
        </p:nvPicPr>
        <p:blipFill>
          <a:blip r:embed="rId2"/>
          <a:stretch>
            <a:fillRect/>
          </a:stretch>
        </p:blipFill>
        <p:spPr>
          <a:xfrm>
            <a:off x="1523405" y="2725341"/>
            <a:ext cx="160734" cy="142875"/>
          </a:xfrm>
          <a:prstGeom prst="rect">
            <a:avLst/>
          </a:prstGeom>
        </p:spPr>
      </p:pic>
      <p:sp>
        <p:nvSpPr>
          <p:cNvPr id="7" name="Text 3"/>
          <p:cNvSpPr/>
          <p:nvPr/>
        </p:nvSpPr>
        <p:spPr>
          <a:xfrm>
            <a:off x="535781" y="2925366"/>
            <a:ext cx="2135981"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E-commerce Revolution</a:t>
            </a:r>
            <a:endParaRPr lang="en-US" sz="732" dirty="0"/>
          </a:p>
        </p:txBody>
      </p:sp>
      <p:sp>
        <p:nvSpPr>
          <p:cNvPr id="8" name="Text 4"/>
          <p:cNvSpPr/>
          <p:nvPr/>
        </p:nvSpPr>
        <p:spPr>
          <a:xfrm>
            <a:off x="535781" y="3068241"/>
            <a:ext cx="2135981"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Enabling global trade</a:t>
            </a:r>
            <a:endParaRPr lang="en-US" sz="628" dirty="0"/>
          </a:p>
        </p:txBody>
      </p:sp>
      <p:sp>
        <p:nvSpPr>
          <p:cNvPr id="9" name="Shape 5"/>
          <p:cNvSpPr/>
          <p:nvPr/>
        </p:nvSpPr>
        <p:spPr>
          <a:xfrm>
            <a:off x="2921794" y="2614613"/>
            <a:ext cx="2350294" cy="675084"/>
          </a:xfrm>
          <a:prstGeom prst="rect">
            <a:avLst/>
          </a:prstGeom>
          <a:solidFill>
            <a:srgbClr val="4CAF50"/>
          </a:solidFill>
          <a:ln/>
        </p:spPr>
      </p:sp>
      <p:pic>
        <p:nvPicPr>
          <p:cNvPr id="10" name="Image 2" descr="preencoded.png">    </p:cNvPr>
          <p:cNvPicPr>
            <a:picLocks noChangeAspect="1"/>
          </p:cNvPicPr>
          <p:nvPr/>
        </p:nvPicPr>
        <p:blipFill>
          <a:blip r:embed="rId3"/>
          <a:stretch>
            <a:fillRect/>
          </a:stretch>
        </p:blipFill>
        <p:spPr>
          <a:xfrm>
            <a:off x="4007644" y="2725341"/>
            <a:ext cx="178594" cy="142875"/>
          </a:xfrm>
          <a:prstGeom prst="rect">
            <a:avLst/>
          </a:prstGeom>
        </p:spPr>
      </p:pic>
      <p:sp>
        <p:nvSpPr>
          <p:cNvPr id="11" name="Text 6"/>
          <p:cNvSpPr/>
          <p:nvPr/>
        </p:nvSpPr>
        <p:spPr>
          <a:xfrm>
            <a:off x="3028950" y="2925366"/>
            <a:ext cx="2135981"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Education Access</a:t>
            </a:r>
            <a:endParaRPr lang="en-US" sz="732" dirty="0"/>
          </a:p>
        </p:txBody>
      </p:sp>
      <p:sp>
        <p:nvSpPr>
          <p:cNvPr id="12" name="Text 7"/>
          <p:cNvSpPr/>
          <p:nvPr/>
        </p:nvSpPr>
        <p:spPr>
          <a:xfrm>
            <a:off x="3028950" y="3068241"/>
            <a:ext cx="2135981"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Learning without borders</a:t>
            </a:r>
            <a:endParaRPr lang="en-US" sz="628" dirty="0"/>
          </a:p>
        </p:txBody>
      </p:sp>
      <p:sp>
        <p:nvSpPr>
          <p:cNvPr id="13" name="Shape 8"/>
          <p:cNvSpPr/>
          <p:nvPr/>
        </p:nvSpPr>
        <p:spPr>
          <a:xfrm>
            <a:off x="428625" y="3432572"/>
            <a:ext cx="2350294" cy="675084"/>
          </a:xfrm>
          <a:prstGeom prst="rect">
            <a:avLst/>
          </a:prstGeom>
          <a:solidFill>
            <a:srgbClr val="4CAF50"/>
          </a:solidFill>
          <a:ln/>
        </p:spPr>
      </p:sp>
      <p:pic>
        <p:nvPicPr>
          <p:cNvPr id="14" name="Image 3" descr="preencoded.png">    </p:cNvPr>
          <p:cNvPicPr>
            <a:picLocks noChangeAspect="1"/>
          </p:cNvPicPr>
          <p:nvPr/>
        </p:nvPicPr>
        <p:blipFill>
          <a:blip r:embed="rId4"/>
          <a:stretch>
            <a:fillRect/>
          </a:stretch>
        </p:blipFill>
        <p:spPr>
          <a:xfrm>
            <a:off x="1523405" y="3543300"/>
            <a:ext cx="160734" cy="142875"/>
          </a:xfrm>
          <a:prstGeom prst="rect">
            <a:avLst/>
          </a:prstGeom>
        </p:spPr>
      </p:pic>
      <p:sp>
        <p:nvSpPr>
          <p:cNvPr id="15" name="Text 9"/>
          <p:cNvSpPr/>
          <p:nvPr/>
        </p:nvSpPr>
        <p:spPr>
          <a:xfrm>
            <a:off x="535781" y="3743325"/>
            <a:ext cx="2135981"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Healthcare Innovation</a:t>
            </a:r>
            <a:endParaRPr lang="en-US" sz="732" dirty="0"/>
          </a:p>
        </p:txBody>
      </p:sp>
      <p:sp>
        <p:nvSpPr>
          <p:cNvPr id="16" name="Text 10"/>
          <p:cNvSpPr/>
          <p:nvPr/>
        </p:nvSpPr>
        <p:spPr>
          <a:xfrm>
            <a:off x="535781" y="3886200"/>
            <a:ext cx="2135981"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Telemedicine &amp; health apps</a:t>
            </a:r>
            <a:endParaRPr lang="en-US" sz="628" dirty="0"/>
          </a:p>
        </p:txBody>
      </p:sp>
      <p:sp>
        <p:nvSpPr>
          <p:cNvPr id="17" name="Shape 11"/>
          <p:cNvSpPr/>
          <p:nvPr/>
        </p:nvSpPr>
        <p:spPr>
          <a:xfrm>
            <a:off x="2921794" y="3432572"/>
            <a:ext cx="2350294" cy="675084"/>
          </a:xfrm>
          <a:prstGeom prst="rect">
            <a:avLst/>
          </a:prstGeom>
          <a:solidFill>
            <a:srgbClr val="4CAF50"/>
          </a:solidFill>
          <a:ln/>
        </p:spPr>
      </p:sp>
      <p:pic>
        <p:nvPicPr>
          <p:cNvPr id="18" name="Image 4" descr="preencoded.png">    </p:cNvPr>
          <p:cNvPicPr>
            <a:picLocks noChangeAspect="1"/>
          </p:cNvPicPr>
          <p:nvPr/>
        </p:nvPicPr>
        <p:blipFill>
          <a:blip r:embed="rId5"/>
          <a:stretch>
            <a:fillRect/>
          </a:stretch>
        </p:blipFill>
        <p:spPr>
          <a:xfrm>
            <a:off x="4007644" y="3543300"/>
            <a:ext cx="178594" cy="142875"/>
          </a:xfrm>
          <a:prstGeom prst="rect">
            <a:avLst/>
          </a:prstGeom>
        </p:spPr>
      </p:pic>
      <p:sp>
        <p:nvSpPr>
          <p:cNvPr id="19" name="Text 12"/>
          <p:cNvSpPr/>
          <p:nvPr/>
        </p:nvSpPr>
        <p:spPr>
          <a:xfrm>
            <a:off x="3028950" y="3743325"/>
            <a:ext cx="2135981"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Social Connection</a:t>
            </a:r>
            <a:endParaRPr lang="en-US" sz="732" dirty="0"/>
          </a:p>
        </p:txBody>
      </p:sp>
      <p:sp>
        <p:nvSpPr>
          <p:cNvPr id="20" name="Text 13"/>
          <p:cNvSpPr/>
          <p:nvPr/>
        </p:nvSpPr>
        <p:spPr>
          <a:xfrm>
            <a:off x="3028950" y="3886200"/>
            <a:ext cx="2135981"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Bringing people together</a:t>
            </a:r>
            <a:endParaRPr lang="en-US" sz="628" dirty="0"/>
          </a:p>
        </p:txBody>
      </p:sp>
      <p:sp>
        <p:nvSpPr>
          <p:cNvPr id="21" name="Text 14"/>
          <p:cNvSpPr/>
          <p:nvPr/>
        </p:nvSpPr>
        <p:spPr>
          <a:xfrm>
            <a:off x="428625" y="4321969"/>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From small business websites to large-scale platforms serving millions, web developers are the architects of digital transformation, creating solutions that make the impossible possible. </a:t>
            </a:r>
            <a:endParaRPr lang="en-US" sz="1046" dirty="0"/>
          </a:p>
        </p:txBody>
      </p:sp>
      <p:pic>
        <p:nvPicPr>
          <p:cNvPr id="22" name="Image 5" descr="preencoded.png">    </p:cNvPr>
          <p:cNvPicPr>
            <a:picLocks noChangeAspect="1"/>
          </p:cNvPicPr>
          <p:nvPr/>
        </p:nvPicPr>
        <p:blipFill>
          <a:blip r:embed="rId6"/>
          <a:stretch>
            <a:fillRect/>
          </a:stretch>
        </p:blipFill>
        <p:spPr>
          <a:xfrm>
            <a:off x="5500688" y="428625"/>
            <a:ext cx="3214688" cy="2000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557838"/>
          </a:xfrm>
          <a:prstGeom prst="rect">
            <a:avLst/>
          </a:prstGeom>
        </p:spPr>
      </p:pic>
      <p:sp>
        <p:nvSpPr>
          <p:cNvPr id="3" name="Text 0"/>
          <p:cNvSpPr/>
          <p:nvPr/>
        </p:nvSpPr>
        <p:spPr>
          <a:xfrm>
            <a:off x="428625" y="428625"/>
            <a:ext cx="4843463" cy="771525"/>
          </a:xfrm>
          <a:prstGeom prst="rect">
            <a:avLst/>
          </a:prstGeom>
          <a:noFill/>
          <a:ln/>
        </p:spPr>
        <p:txBody>
          <a:bodyPr wrap="squar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Continuous Learning and Evolution: A Dynamic Field</a:t>
            </a:r>
            <a:endParaRPr lang="en-US" sz="2025" dirty="0"/>
          </a:p>
        </p:txBody>
      </p:sp>
      <p:sp>
        <p:nvSpPr>
          <p:cNvPr id="4" name="Text 1"/>
          <p:cNvSpPr/>
          <p:nvPr/>
        </p:nvSpPr>
        <p:spPr>
          <a:xfrm>
            <a:off x="428625" y="1485900"/>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The beauty of web development lies in its constant evolution. New frameworks, languages, and methodologies emerge regularly, keeping developers engaged in lifelong learning and innovation. </a:t>
            </a:r>
            <a:endParaRPr lang="en-US" sz="1046" dirty="0"/>
          </a:p>
        </p:txBody>
      </p:sp>
      <p:sp>
        <p:nvSpPr>
          <p:cNvPr id="5" name="Shape 2"/>
          <p:cNvSpPr/>
          <p:nvPr/>
        </p:nvSpPr>
        <p:spPr>
          <a:xfrm>
            <a:off x="428625" y="2350294"/>
            <a:ext cx="4843463" cy="928688"/>
          </a:xfrm>
          <a:prstGeom prst="rect">
            <a:avLst/>
          </a:prstGeom>
          <a:solidFill>
            <a:srgbClr val="1E88E5"/>
          </a:solidFill>
          <a:ln/>
        </p:spPr>
      </p:sp>
      <p:sp>
        <p:nvSpPr>
          <p:cNvPr id="6" name="Text 3"/>
          <p:cNvSpPr/>
          <p:nvPr/>
        </p:nvSpPr>
        <p:spPr>
          <a:xfrm>
            <a:off x="607219" y="2528888"/>
            <a:ext cx="4486275" cy="200025"/>
          </a:xfrm>
          <a:prstGeom prst="rect">
            <a:avLst/>
          </a:prstGeom>
          <a:noFill/>
          <a:ln/>
        </p:spPr>
        <p:txBody>
          <a:bodyPr wrap="none" lIns="0" tIns="0" rIns="0" bIns="0" rtlCol="0" anchor="ctr">
            <a:spAutoFit/>
          </a:bodyPr>
          <a:lstStyle/>
          <a:p>
            <a:pPr indent="0" marL="0">
              <a:buNone/>
            </a:pPr>
            <a:r>
              <a:rPr lang="en-US" sz="1046" b="1" dirty="0">
                <a:solidFill>
                  <a:srgbClr val="FFFFFF"/>
                </a:solidFill>
                <a:latin typeface="Noto Sans" pitchFamily="34" charset="0"/>
                <a:ea typeface="Noto Sans" pitchFamily="34" charset="-122"/>
                <a:cs typeface="Noto Sans" pitchFamily="34" charset="-120"/>
              </a:rPr>
              <a:t>The Learning Journey Never Ends</a:t>
            </a:r>
            <a:endParaRPr lang="en-US" sz="1046" dirty="0"/>
          </a:p>
        </p:txBody>
      </p:sp>
      <p:sp>
        <p:nvSpPr>
          <p:cNvPr id="7" name="Text 4"/>
          <p:cNvSpPr/>
          <p:nvPr/>
        </p:nvSpPr>
        <p:spPr>
          <a:xfrm>
            <a:off x="607219" y="2814638"/>
            <a:ext cx="4486275" cy="285750"/>
          </a:xfrm>
          <a:prstGeom prst="rect">
            <a:avLst/>
          </a:prstGeom>
          <a:noFill/>
          <a:ln/>
        </p:spPr>
        <p:txBody>
          <a:bodyPr wrap="square" lIns="0" tIns="0" rIns="0" bIns="0" rtlCol="0" anchor="ctr">
            <a:spAutoFit/>
          </a:bodyPr>
          <a:lstStyle/>
          <a:p>
            <a:pPr indent="0" marL="0">
              <a:buNone/>
            </a:pPr>
            <a:r>
              <a:rPr lang="en-US" sz="732" dirty="0">
                <a:solidFill>
                  <a:srgbClr val="FFFFFF"/>
                </a:solidFill>
                <a:latin typeface="Noto Sans" pitchFamily="34" charset="0"/>
                <a:ea typeface="Noto Sans" pitchFamily="34" charset="-122"/>
                <a:cs typeface="Noto Sans" pitchFamily="34" charset="-120"/>
              </a:rPr>
              <a:t>From HTML basics to AI integration, cloud computing, and emerging technologies like WebAssembly and Progressive Web Apps, developers continuously adapt and grow.</a:t>
            </a:r>
            <a:endParaRPr lang="en-US" sz="732" dirty="0"/>
          </a:p>
        </p:txBody>
      </p:sp>
      <p:sp>
        <p:nvSpPr>
          <p:cNvPr id="8" name="Shape 5"/>
          <p:cNvSpPr/>
          <p:nvPr/>
        </p:nvSpPr>
        <p:spPr>
          <a:xfrm>
            <a:off x="428625" y="3457575"/>
            <a:ext cx="4843463" cy="700088"/>
          </a:xfrm>
          <a:prstGeom prst="rect">
            <a:avLst/>
          </a:prstGeom>
          <a:solidFill>
            <a:srgbClr val="F8F9FA"/>
          </a:solidFill>
          <a:ln/>
        </p:spPr>
      </p:sp>
      <p:pic>
        <p:nvPicPr>
          <p:cNvPr id="9" name="Image 1" descr="preencoded.png">    </p:cNvPr>
          <p:cNvPicPr>
            <a:picLocks noChangeAspect="1"/>
          </p:cNvPicPr>
          <p:nvPr/>
        </p:nvPicPr>
        <p:blipFill>
          <a:blip r:embed="rId2"/>
          <a:stretch>
            <a:fillRect/>
          </a:stretch>
        </p:blipFill>
        <p:spPr>
          <a:xfrm>
            <a:off x="861240" y="3564731"/>
            <a:ext cx="214313" cy="171450"/>
          </a:xfrm>
          <a:prstGeom prst="rect">
            <a:avLst/>
          </a:prstGeom>
        </p:spPr>
      </p:pic>
      <p:sp>
        <p:nvSpPr>
          <p:cNvPr id="10" name="Text 6"/>
          <p:cNvSpPr/>
          <p:nvPr/>
        </p:nvSpPr>
        <p:spPr>
          <a:xfrm>
            <a:off x="535781" y="3793331"/>
            <a:ext cx="865231"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Traditional Web</a:t>
            </a:r>
            <a:endParaRPr lang="en-US" sz="732" dirty="0"/>
          </a:p>
        </p:txBody>
      </p:sp>
      <p:sp>
        <p:nvSpPr>
          <p:cNvPr id="11" name="Text 7"/>
          <p:cNvSpPr/>
          <p:nvPr/>
        </p:nvSpPr>
        <p:spPr>
          <a:xfrm>
            <a:off x="535781" y="3936206"/>
            <a:ext cx="865231" cy="114300"/>
          </a:xfrm>
          <a:prstGeom prst="rect">
            <a:avLst/>
          </a:prstGeom>
          <a:noFill/>
          <a:ln/>
        </p:spPr>
        <p:txBody>
          <a:bodyPr wrap="none" lIns="0" tIns="0" rIns="0" bIns="0" rtlCol="0" anchor="ctr">
            <a:spAutoFit/>
          </a:bodyPr>
          <a:lstStyle/>
          <a:p>
            <a:pPr algn="ctr" indent="0" marL="0">
              <a:buNone/>
            </a:pPr>
            <a:r>
              <a:rPr lang="en-US" sz="628" dirty="0">
                <a:solidFill>
                  <a:srgbClr val="000000"/>
                </a:solidFill>
                <a:latin typeface="Noto Sans" pitchFamily="34" charset="0"/>
                <a:ea typeface="Noto Sans" pitchFamily="34" charset="-122"/>
                <a:cs typeface="Noto Sans" pitchFamily="34" charset="-120"/>
              </a:rPr>
              <a:t>HTML, CSS, JavaScript</a:t>
            </a:r>
            <a:endParaRPr lang="en-US" sz="628" dirty="0"/>
          </a:p>
        </p:txBody>
      </p:sp>
      <p:pic>
        <p:nvPicPr>
          <p:cNvPr id="12" name="Image 2" descr="preencoded.png">    </p:cNvPr>
          <p:cNvPicPr>
            <a:picLocks noChangeAspect="1"/>
          </p:cNvPicPr>
          <p:nvPr/>
        </p:nvPicPr>
        <p:blipFill>
          <a:blip r:embed="rId3"/>
          <a:stretch>
            <a:fillRect/>
          </a:stretch>
        </p:blipFill>
        <p:spPr>
          <a:xfrm>
            <a:off x="1907298" y="3736181"/>
            <a:ext cx="125016" cy="142875"/>
          </a:xfrm>
          <a:prstGeom prst="rect">
            <a:avLst/>
          </a:prstGeom>
        </p:spPr>
      </p:pic>
      <p:pic>
        <p:nvPicPr>
          <p:cNvPr id="13" name="Image 3" descr="preencoded.png">    </p:cNvPr>
          <p:cNvPicPr>
            <a:picLocks noChangeAspect="1"/>
          </p:cNvPicPr>
          <p:nvPr/>
        </p:nvPicPr>
        <p:blipFill>
          <a:blip r:embed="rId4"/>
          <a:stretch>
            <a:fillRect/>
          </a:stretch>
        </p:blipFill>
        <p:spPr>
          <a:xfrm>
            <a:off x="2937225" y="3564731"/>
            <a:ext cx="128588" cy="171450"/>
          </a:xfrm>
          <a:prstGeom prst="rect">
            <a:avLst/>
          </a:prstGeom>
        </p:spPr>
      </p:pic>
      <p:sp>
        <p:nvSpPr>
          <p:cNvPr id="14" name="Text 8"/>
          <p:cNvSpPr/>
          <p:nvPr/>
        </p:nvSpPr>
        <p:spPr>
          <a:xfrm>
            <a:off x="2538599" y="3793331"/>
            <a:ext cx="925841"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Modern Web</a:t>
            </a:r>
            <a:endParaRPr lang="en-US" sz="732" dirty="0"/>
          </a:p>
        </p:txBody>
      </p:sp>
      <p:sp>
        <p:nvSpPr>
          <p:cNvPr id="15" name="Text 9"/>
          <p:cNvSpPr/>
          <p:nvPr/>
        </p:nvSpPr>
        <p:spPr>
          <a:xfrm>
            <a:off x="2538599" y="3936206"/>
            <a:ext cx="925841" cy="114300"/>
          </a:xfrm>
          <a:prstGeom prst="rect">
            <a:avLst/>
          </a:prstGeom>
          <a:noFill/>
          <a:ln/>
        </p:spPr>
        <p:txBody>
          <a:bodyPr wrap="none" lIns="0" tIns="0" rIns="0" bIns="0" rtlCol="0" anchor="ctr">
            <a:spAutoFit/>
          </a:bodyPr>
          <a:lstStyle/>
          <a:p>
            <a:pPr algn="ctr" indent="0" marL="0">
              <a:buNone/>
            </a:pPr>
            <a:r>
              <a:rPr lang="en-US" sz="628" dirty="0">
                <a:solidFill>
                  <a:srgbClr val="000000"/>
                </a:solidFill>
                <a:latin typeface="Noto Sans" pitchFamily="34" charset="0"/>
                <a:ea typeface="Noto Sans" pitchFamily="34" charset="-122"/>
                <a:cs typeface="Noto Sans" pitchFamily="34" charset="-120"/>
              </a:rPr>
              <a:t>React, Vue, Mobile-first</a:t>
            </a:r>
            <a:endParaRPr lang="en-US" sz="628" dirty="0"/>
          </a:p>
        </p:txBody>
      </p:sp>
      <p:pic>
        <p:nvPicPr>
          <p:cNvPr id="16" name="Image 4" descr="preencoded.png">    </p:cNvPr>
          <p:cNvPicPr>
            <a:picLocks noChangeAspect="1"/>
          </p:cNvPicPr>
          <p:nvPr/>
        </p:nvPicPr>
        <p:blipFill>
          <a:blip r:embed="rId5"/>
          <a:stretch>
            <a:fillRect/>
          </a:stretch>
        </p:blipFill>
        <p:spPr>
          <a:xfrm>
            <a:off x="3970725" y="3736181"/>
            <a:ext cx="125016" cy="142875"/>
          </a:xfrm>
          <a:prstGeom prst="rect">
            <a:avLst/>
          </a:prstGeom>
        </p:spPr>
      </p:pic>
      <p:pic>
        <p:nvPicPr>
          <p:cNvPr id="17" name="Image 5" descr="preencoded.png">    </p:cNvPr>
          <p:cNvPicPr>
            <a:picLocks noChangeAspect="1"/>
          </p:cNvPicPr>
          <p:nvPr/>
        </p:nvPicPr>
        <p:blipFill>
          <a:blip r:embed="rId6"/>
          <a:stretch>
            <a:fillRect/>
          </a:stretch>
        </p:blipFill>
        <p:spPr>
          <a:xfrm>
            <a:off x="4797726" y="3564731"/>
            <a:ext cx="171450" cy="171450"/>
          </a:xfrm>
          <a:prstGeom prst="rect">
            <a:avLst/>
          </a:prstGeom>
        </p:spPr>
      </p:pic>
      <p:sp>
        <p:nvSpPr>
          <p:cNvPr id="18" name="Text 10"/>
          <p:cNvSpPr/>
          <p:nvPr/>
        </p:nvSpPr>
        <p:spPr>
          <a:xfrm>
            <a:off x="4602026" y="3793331"/>
            <a:ext cx="562877"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Future Web</a:t>
            </a:r>
            <a:endParaRPr lang="en-US" sz="732" dirty="0"/>
          </a:p>
        </p:txBody>
      </p:sp>
      <p:sp>
        <p:nvSpPr>
          <p:cNvPr id="19" name="Text 11"/>
          <p:cNvSpPr/>
          <p:nvPr/>
        </p:nvSpPr>
        <p:spPr>
          <a:xfrm>
            <a:off x="4602026" y="3936206"/>
            <a:ext cx="562877" cy="114300"/>
          </a:xfrm>
          <a:prstGeom prst="rect">
            <a:avLst/>
          </a:prstGeom>
          <a:noFill/>
          <a:ln/>
        </p:spPr>
        <p:txBody>
          <a:bodyPr wrap="none" lIns="0" tIns="0" rIns="0" bIns="0" rtlCol="0" anchor="ctr">
            <a:spAutoFit/>
          </a:bodyPr>
          <a:lstStyle/>
          <a:p>
            <a:pPr algn="ctr" indent="0" marL="0">
              <a:buNone/>
            </a:pPr>
            <a:r>
              <a:rPr lang="en-US" sz="628" dirty="0">
                <a:solidFill>
                  <a:srgbClr val="000000"/>
                </a:solidFill>
                <a:latin typeface="Noto Sans" pitchFamily="34" charset="0"/>
                <a:ea typeface="Noto Sans" pitchFamily="34" charset="-122"/>
                <a:cs typeface="Noto Sans" pitchFamily="34" charset="-120"/>
              </a:rPr>
              <a:t>AI, AR/VR, IoT</a:t>
            </a:r>
            <a:endParaRPr lang="en-US" sz="628" dirty="0"/>
          </a:p>
        </p:txBody>
      </p:sp>
      <p:sp>
        <p:nvSpPr>
          <p:cNvPr id="20" name="Text 12"/>
          <p:cNvSpPr/>
          <p:nvPr/>
        </p:nvSpPr>
        <p:spPr>
          <a:xfrm>
            <a:off x="428625" y="4300538"/>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This constant evolution ensures that web development remains exciting, challenging, and rewarding for those who embrace the journey of continuous learning. </a:t>
            </a:r>
            <a:endParaRPr lang="en-US" sz="1046" dirty="0"/>
          </a:p>
        </p:txBody>
      </p:sp>
      <p:pic>
        <p:nvPicPr>
          <p:cNvPr id="21" name="Image 6" descr="preencoded.png">    </p:cNvPr>
          <p:cNvPicPr>
            <a:picLocks noChangeAspect="1"/>
          </p:cNvPicPr>
          <p:nvPr/>
        </p:nvPicPr>
        <p:blipFill>
          <a:blip r:embed="rId7"/>
          <a:stretch>
            <a:fillRect/>
          </a:stretch>
        </p:blipFill>
        <p:spPr>
          <a:xfrm>
            <a:off x="5500688" y="428625"/>
            <a:ext cx="3214688" cy="20002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211491"/>
          </a:xfrm>
          <a:prstGeom prst="rect">
            <a:avLst/>
          </a:prstGeom>
        </p:spPr>
      </p:pic>
      <p:sp>
        <p:nvSpPr>
          <p:cNvPr id="3" name="Text 0"/>
          <p:cNvSpPr/>
          <p:nvPr/>
        </p:nvSpPr>
        <p:spPr>
          <a:xfrm>
            <a:off x="428625" y="428625"/>
            <a:ext cx="4843463" cy="771525"/>
          </a:xfrm>
          <a:prstGeom prst="rect">
            <a:avLst/>
          </a:prstGeom>
          <a:noFill/>
          <a:ln/>
        </p:spPr>
        <p:txBody>
          <a:bodyPr wrap="squar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Career Opportunities and Growth: A Rewarding Path</a:t>
            </a:r>
            <a:endParaRPr lang="en-US" sz="2025" dirty="0"/>
          </a:p>
        </p:txBody>
      </p:sp>
      <p:sp>
        <p:nvSpPr>
          <p:cNvPr id="4" name="Text 1"/>
          <p:cNvSpPr/>
          <p:nvPr/>
        </p:nvSpPr>
        <p:spPr>
          <a:xfrm>
            <a:off x="428625" y="1485900"/>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Web development offers one of the most promising career landscapes in today's economy, with high demand, competitive salaries, and diverse opportunities across industries. </a:t>
            </a:r>
            <a:endParaRPr lang="en-US" sz="1046" dirty="0"/>
          </a:p>
        </p:txBody>
      </p:sp>
      <p:sp>
        <p:nvSpPr>
          <p:cNvPr id="5" name="Shape 2"/>
          <p:cNvSpPr/>
          <p:nvPr/>
        </p:nvSpPr>
        <p:spPr>
          <a:xfrm>
            <a:off x="428625" y="2314575"/>
            <a:ext cx="4843463" cy="828675"/>
          </a:xfrm>
          <a:prstGeom prst="rect">
            <a:avLst/>
          </a:prstGeom>
          <a:solidFill>
            <a:srgbClr val="4CAF50"/>
          </a:solidFill>
          <a:ln/>
        </p:spPr>
      </p:sp>
      <p:sp>
        <p:nvSpPr>
          <p:cNvPr id="6" name="Text 3"/>
          <p:cNvSpPr/>
          <p:nvPr/>
        </p:nvSpPr>
        <p:spPr>
          <a:xfrm>
            <a:off x="571500" y="2457450"/>
            <a:ext cx="4557713" cy="200025"/>
          </a:xfrm>
          <a:prstGeom prst="rect">
            <a:avLst/>
          </a:prstGeom>
          <a:noFill/>
          <a:ln/>
        </p:spPr>
        <p:txBody>
          <a:bodyPr wrap="none" lIns="0" tIns="0" rIns="0" bIns="0" rtlCol="0" anchor="ctr">
            <a:spAutoFit/>
          </a:bodyPr>
          <a:lstStyle/>
          <a:p>
            <a:pPr algn="ctr" indent="0" marL="0">
              <a:buNone/>
            </a:pPr>
            <a:r>
              <a:rPr lang="en-US" sz="1046" b="1" dirty="0">
                <a:solidFill>
                  <a:srgbClr val="FFFFFF"/>
                </a:solidFill>
                <a:latin typeface="Noto Sans" pitchFamily="34" charset="0"/>
                <a:ea typeface="Noto Sans" pitchFamily="34" charset="-122"/>
                <a:cs typeface="Noto Sans" pitchFamily="34" charset="-120"/>
              </a:rPr>
              <a:t>Industry Growth</a:t>
            </a:r>
            <a:endParaRPr lang="en-US" sz="1046" dirty="0"/>
          </a:p>
        </p:txBody>
      </p:sp>
      <p:sp>
        <p:nvSpPr>
          <p:cNvPr id="7" name="Text 4"/>
          <p:cNvSpPr/>
          <p:nvPr/>
        </p:nvSpPr>
        <p:spPr>
          <a:xfrm>
            <a:off x="571500" y="2714625"/>
            <a:ext cx="4557713" cy="285750"/>
          </a:xfrm>
          <a:prstGeom prst="rect">
            <a:avLst/>
          </a:prstGeom>
          <a:noFill/>
          <a:ln/>
        </p:spPr>
        <p:txBody>
          <a:bodyPr wrap="squar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Web development jobs are projected to grow significantly faster than average, with opportunities in startups, enterprises, and freelance markets.</a:t>
            </a:r>
            <a:endParaRPr lang="en-US" sz="732" dirty="0"/>
          </a:p>
        </p:txBody>
      </p:sp>
      <p:sp>
        <p:nvSpPr>
          <p:cNvPr id="8" name="Shape 5"/>
          <p:cNvSpPr/>
          <p:nvPr/>
        </p:nvSpPr>
        <p:spPr>
          <a:xfrm>
            <a:off x="428625" y="3321844"/>
            <a:ext cx="1543050" cy="673298"/>
          </a:xfrm>
          <a:prstGeom prst="rect">
            <a:avLst/>
          </a:prstGeom>
          <a:solidFill>
            <a:srgbClr val="1E88E5"/>
          </a:solidFill>
          <a:ln/>
        </p:spPr>
      </p:sp>
      <p:pic>
        <p:nvPicPr>
          <p:cNvPr id="9" name="Image 1" descr="preencoded.png">    </p:cNvPr>
          <p:cNvPicPr>
            <a:picLocks noChangeAspect="1"/>
          </p:cNvPicPr>
          <p:nvPr/>
        </p:nvPicPr>
        <p:blipFill>
          <a:blip r:embed="rId2"/>
          <a:stretch>
            <a:fillRect/>
          </a:stretch>
        </p:blipFill>
        <p:spPr>
          <a:xfrm>
            <a:off x="1135856" y="3445073"/>
            <a:ext cx="128588" cy="128588"/>
          </a:xfrm>
          <a:prstGeom prst="rect">
            <a:avLst/>
          </a:prstGeom>
        </p:spPr>
      </p:pic>
      <p:sp>
        <p:nvSpPr>
          <p:cNvPr id="10" name="Text 6"/>
          <p:cNvSpPr/>
          <p:nvPr/>
        </p:nvSpPr>
        <p:spPr>
          <a:xfrm>
            <a:off x="535781" y="3630811"/>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Frontend Developer</a:t>
            </a:r>
            <a:endParaRPr lang="en-US" sz="732" dirty="0"/>
          </a:p>
        </p:txBody>
      </p:sp>
      <p:sp>
        <p:nvSpPr>
          <p:cNvPr id="11" name="Text 7"/>
          <p:cNvSpPr/>
          <p:nvPr/>
        </p:nvSpPr>
        <p:spPr>
          <a:xfrm>
            <a:off x="535781" y="3773686"/>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UI/UX focus</a:t>
            </a:r>
            <a:endParaRPr lang="en-US" sz="628" dirty="0"/>
          </a:p>
        </p:txBody>
      </p:sp>
      <p:sp>
        <p:nvSpPr>
          <p:cNvPr id="12" name="Shape 8"/>
          <p:cNvSpPr/>
          <p:nvPr/>
        </p:nvSpPr>
        <p:spPr>
          <a:xfrm>
            <a:off x="2078831" y="3321844"/>
            <a:ext cx="1543050" cy="673298"/>
          </a:xfrm>
          <a:prstGeom prst="rect">
            <a:avLst/>
          </a:prstGeom>
          <a:solidFill>
            <a:srgbClr val="1E88E5"/>
          </a:solidFill>
          <a:ln/>
        </p:spPr>
      </p:sp>
      <p:pic>
        <p:nvPicPr>
          <p:cNvPr id="13" name="Image 2" descr="preencoded.png">    </p:cNvPr>
          <p:cNvPicPr>
            <a:picLocks noChangeAspect="1"/>
          </p:cNvPicPr>
          <p:nvPr/>
        </p:nvPicPr>
        <p:blipFill>
          <a:blip r:embed="rId3"/>
          <a:stretch>
            <a:fillRect/>
          </a:stretch>
        </p:blipFill>
        <p:spPr>
          <a:xfrm>
            <a:off x="2786063" y="3445073"/>
            <a:ext cx="128588" cy="128588"/>
          </a:xfrm>
          <a:prstGeom prst="rect">
            <a:avLst/>
          </a:prstGeom>
        </p:spPr>
      </p:pic>
      <p:sp>
        <p:nvSpPr>
          <p:cNvPr id="14" name="Text 9"/>
          <p:cNvSpPr/>
          <p:nvPr/>
        </p:nvSpPr>
        <p:spPr>
          <a:xfrm>
            <a:off x="2185988" y="3630811"/>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Backend Developer</a:t>
            </a:r>
            <a:endParaRPr lang="en-US" sz="732" dirty="0"/>
          </a:p>
        </p:txBody>
      </p:sp>
      <p:sp>
        <p:nvSpPr>
          <p:cNvPr id="15" name="Text 10"/>
          <p:cNvSpPr/>
          <p:nvPr/>
        </p:nvSpPr>
        <p:spPr>
          <a:xfrm>
            <a:off x="2185988" y="3773686"/>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Server &amp; database</a:t>
            </a:r>
            <a:endParaRPr lang="en-US" sz="628" dirty="0"/>
          </a:p>
        </p:txBody>
      </p:sp>
      <p:sp>
        <p:nvSpPr>
          <p:cNvPr id="16" name="Shape 11"/>
          <p:cNvSpPr/>
          <p:nvPr/>
        </p:nvSpPr>
        <p:spPr>
          <a:xfrm>
            <a:off x="3729038" y="3321844"/>
            <a:ext cx="1543050" cy="673298"/>
          </a:xfrm>
          <a:prstGeom prst="rect">
            <a:avLst/>
          </a:prstGeom>
          <a:solidFill>
            <a:srgbClr val="1E88E5"/>
          </a:solidFill>
          <a:ln/>
        </p:spPr>
      </p:sp>
      <p:pic>
        <p:nvPicPr>
          <p:cNvPr id="17" name="Image 3" descr="preencoded.png">    </p:cNvPr>
          <p:cNvPicPr>
            <a:picLocks noChangeAspect="1"/>
          </p:cNvPicPr>
          <p:nvPr/>
        </p:nvPicPr>
        <p:blipFill>
          <a:blip r:embed="rId4"/>
          <a:stretch>
            <a:fillRect/>
          </a:stretch>
        </p:blipFill>
        <p:spPr>
          <a:xfrm>
            <a:off x="4436269" y="3445073"/>
            <a:ext cx="128588" cy="128588"/>
          </a:xfrm>
          <a:prstGeom prst="rect">
            <a:avLst/>
          </a:prstGeom>
        </p:spPr>
      </p:pic>
      <p:sp>
        <p:nvSpPr>
          <p:cNvPr id="18" name="Text 12"/>
          <p:cNvSpPr/>
          <p:nvPr/>
        </p:nvSpPr>
        <p:spPr>
          <a:xfrm>
            <a:off x="3836194" y="3630811"/>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Full-Stack Developer</a:t>
            </a:r>
            <a:endParaRPr lang="en-US" sz="732" dirty="0"/>
          </a:p>
        </p:txBody>
      </p:sp>
      <p:sp>
        <p:nvSpPr>
          <p:cNvPr id="19" name="Text 13"/>
          <p:cNvSpPr/>
          <p:nvPr/>
        </p:nvSpPr>
        <p:spPr>
          <a:xfrm>
            <a:off x="3836194" y="3773686"/>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End-to-end solutions</a:t>
            </a:r>
            <a:endParaRPr lang="en-US" sz="628" dirty="0"/>
          </a:p>
        </p:txBody>
      </p:sp>
      <p:sp>
        <p:nvSpPr>
          <p:cNvPr id="20" name="Shape 14"/>
          <p:cNvSpPr/>
          <p:nvPr/>
        </p:nvSpPr>
        <p:spPr>
          <a:xfrm>
            <a:off x="428625" y="4102298"/>
            <a:ext cx="1543050" cy="673298"/>
          </a:xfrm>
          <a:prstGeom prst="rect">
            <a:avLst/>
          </a:prstGeom>
          <a:solidFill>
            <a:srgbClr val="1E88E5"/>
          </a:solidFill>
          <a:ln/>
        </p:spPr>
      </p:sp>
      <p:pic>
        <p:nvPicPr>
          <p:cNvPr id="21" name="Image 4" descr="preencoded.png">    </p:cNvPr>
          <p:cNvPicPr>
            <a:picLocks noChangeAspect="1"/>
          </p:cNvPicPr>
          <p:nvPr/>
        </p:nvPicPr>
        <p:blipFill>
          <a:blip r:embed="rId5"/>
          <a:stretch>
            <a:fillRect/>
          </a:stretch>
        </p:blipFill>
        <p:spPr>
          <a:xfrm>
            <a:off x="1151930" y="4225528"/>
            <a:ext cx="96441" cy="128588"/>
          </a:xfrm>
          <a:prstGeom prst="rect">
            <a:avLst/>
          </a:prstGeom>
        </p:spPr>
      </p:pic>
      <p:sp>
        <p:nvSpPr>
          <p:cNvPr id="22" name="Text 15"/>
          <p:cNvSpPr/>
          <p:nvPr/>
        </p:nvSpPr>
        <p:spPr>
          <a:xfrm>
            <a:off x="535781" y="4411266"/>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Mobile Developer</a:t>
            </a:r>
            <a:endParaRPr lang="en-US" sz="732" dirty="0"/>
          </a:p>
        </p:txBody>
      </p:sp>
      <p:sp>
        <p:nvSpPr>
          <p:cNvPr id="23" name="Text 16"/>
          <p:cNvSpPr/>
          <p:nvPr/>
        </p:nvSpPr>
        <p:spPr>
          <a:xfrm>
            <a:off x="535781" y="4554141"/>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App development</a:t>
            </a:r>
            <a:endParaRPr lang="en-US" sz="628" dirty="0"/>
          </a:p>
        </p:txBody>
      </p:sp>
      <p:sp>
        <p:nvSpPr>
          <p:cNvPr id="24" name="Shape 17"/>
          <p:cNvSpPr/>
          <p:nvPr/>
        </p:nvSpPr>
        <p:spPr>
          <a:xfrm>
            <a:off x="2078831" y="4102298"/>
            <a:ext cx="1543050" cy="673298"/>
          </a:xfrm>
          <a:prstGeom prst="rect">
            <a:avLst/>
          </a:prstGeom>
          <a:solidFill>
            <a:srgbClr val="1E88E5"/>
          </a:solidFill>
          <a:ln/>
        </p:spPr>
      </p:sp>
      <p:pic>
        <p:nvPicPr>
          <p:cNvPr id="25" name="Image 5" descr="preencoded.png">    </p:cNvPr>
          <p:cNvPicPr>
            <a:picLocks noChangeAspect="1"/>
          </p:cNvPicPr>
          <p:nvPr/>
        </p:nvPicPr>
        <p:blipFill>
          <a:blip r:embed="rId6"/>
          <a:stretch>
            <a:fillRect/>
          </a:stretch>
        </p:blipFill>
        <p:spPr>
          <a:xfrm>
            <a:off x="2769989" y="4225528"/>
            <a:ext cx="160734" cy="128588"/>
          </a:xfrm>
          <a:prstGeom prst="rect">
            <a:avLst/>
          </a:prstGeom>
        </p:spPr>
      </p:pic>
      <p:sp>
        <p:nvSpPr>
          <p:cNvPr id="26" name="Text 18"/>
          <p:cNvSpPr/>
          <p:nvPr/>
        </p:nvSpPr>
        <p:spPr>
          <a:xfrm>
            <a:off x="2185988" y="4411266"/>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DevOps Engineer</a:t>
            </a:r>
            <a:endParaRPr lang="en-US" sz="732" dirty="0"/>
          </a:p>
        </p:txBody>
      </p:sp>
      <p:sp>
        <p:nvSpPr>
          <p:cNvPr id="27" name="Text 19"/>
          <p:cNvSpPr/>
          <p:nvPr/>
        </p:nvSpPr>
        <p:spPr>
          <a:xfrm>
            <a:off x="2185988" y="4554141"/>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Deployment &amp; scaling</a:t>
            </a:r>
            <a:endParaRPr lang="en-US" sz="628" dirty="0"/>
          </a:p>
        </p:txBody>
      </p:sp>
      <p:sp>
        <p:nvSpPr>
          <p:cNvPr id="28" name="Shape 20"/>
          <p:cNvSpPr/>
          <p:nvPr/>
        </p:nvSpPr>
        <p:spPr>
          <a:xfrm>
            <a:off x="3729038" y="4102298"/>
            <a:ext cx="1543050" cy="673298"/>
          </a:xfrm>
          <a:prstGeom prst="rect">
            <a:avLst/>
          </a:prstGeom>
          <a:solidFill>
            <a:srgbClr val="1E88E5"/>
          </a:solidFill>
          <a:ln/>
        </p:spPr>
      </p:sp>
      <p:pic>
        <p:nvPicPr>
          <p:cNvPr id="29" name="Image 6" descr="preencoded.png">    </p:cNvPr>
          <p:cNvPicPr>
            <a:picLocks noChangeAspect="1"/>
          </p:cNvPicPr>
          <p:nvPr/>
        </p:nvPicPr>
        <p:blipFill>
          <a:blip r:embed="rId7"/>
          <a:stretch>
            <a:fillRect/>
          </a:stretch>
        </p:blipFill>
        <p:spPr>
          <a:xfrm>
            <a:off x="4444305" y="4225528"/>
            <a:ext cx="112514" cy="128588"/>
          </a:xfrm>
          <a:prstGeom prst="rect">
            <a:avLst/>
          </a:prstGeom>
        </p:spPr>
      </p:pic>
      <p:sp>
        <p:nvSpPr>
          <p:cNvPr id="30" name="Text 21"/>
          <p:cNvSpPr/>
          <p:nvPr/>
        </p:nvSpPr>
        <p:spPr>
          <a:xfrm>
            <a:off x="3836194" y="4411266"/>
            <a:ext cx="1328738" cy="142875"/>
          </a:xfrm>
          <a:prstGeom prst="rect">
            <a:avLst/>
          </a:prstGeom>
          <a:noFill/>
          <a:ln/>
        </p:spPr>
        <p:txBody>
          <a:bodyPr wrap="none" lIns="0" tIns="0" rIns="0" bIns="0" rtlCol="0" anchor="ctr">
            <a:spAutoFit/>
          </a:bodyPr>
          <a:lstStyle/>
          <a:p>
            <a:pPr algn="ctr" indent="0" marL="0">
              <a:buNone/>
            </a:pPr>
            <a:r>
              <a:rPr lang="en-US" sz="732" b="1" dirty="0">
                <a:solidFill>
                  <a:srgbClr val="FFFFFF"/>
                </a:solidFill>
                <a:latin typeface="Noto Sans" pitchFamily="34" charset="0"/>
                <a:ea typeface="Noto Sans" pitchFamily="34" charset="-122"/>
                <a:cs typeface="Noto Sans" pitchFamily="34" charset="-120"/>
              </a:rPr>
              <a:t>Tech Lead</a:t>
            </a:r>
            <a:endParaRPr lang="en-US" sz="732" dirty="0"/>
          </a:p>
        </p:txBody>
      </p:sp>
      <p:sp>
        <p:nvSpPr>
          <p:cNvPr id="31" name="Text 22"/>
          <p:cNvSpPr/>
          <p:nvPr/>
        </p:nvSpPr>
        <p:spPr>
          <a:xfrm>
            <a:off x="3836194" y="4554141"/>
            <a:ext cx="1328738" cy="114300"/>
          </a:xfrm>
          <a:prstGeom prst="rect">
            <a:avLst/>
          </a:prstGeom>
          <a:noFill/>
          <a:ln/>
        </p:spPr>
        <p:txBody>
          <a:bodyPr wrap="none" lIns="0" tIns="0" rIns="0" bIns="0" rtlCol="0" anchor="ctr">
            <a:spAutoFit/>
          </a:bodyPr>
          <a:lstStyle/>
          <a:p>
            <a:pPr algn="ctr" indent="0" marL="0">
              <a:buNone/>
            </a:pPr>
            <a:r>
              <a:rPr lang="en-US" sz="628" dirty="0">
                <a:solidFill>
                  <a:srgbClr val="FFFFFF"/>
                </a:solidFill>
                <a:latin typeface="Noto Sans" pitchFamily="34" charset="0"/>
                <a:ea typeface="Noto Sans" pitchFamily="34" charset="-122"/>
                <a:cs typeface="Noto Sans" pitchFamily="34" charset="-120"/>
              </a:rPr>
              <a:t>Team leadership</a:t>
            </a:r>
            <a:endParaRPr lang="en-US" sz="628" dirty="0"/>
          </a:p>
        </p:txBody>
      </p:sp>
      <p:sp>
        <p:nvSpPr>
          <p:cNvPr id="32" name="Text 23"/>
          <p:cNvSpPr/>
          <p:nvPr/>
        </p:nvSpPr>
        <p:spPr>
          <a:xfrm>
            <a:off x="428625" y="4954191"/>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The field offers flexibility in work arrangements, from remote opportunities to freelancing, making it accessible to diverse lifestyles and career goals. </a:t>
            </a:r>
            <a:endParaRPr lang="en-US" sz="1046" dirty="0"/>
          </a:p>
        </p:txBody>
      </p:sp>
      <p:pic>
        <p:nvPicPr>
          <p:cNvPr id="33" name="Image 7" descr="preencoded.png">    </p:cNvPr>
          <p:cNvPicPr>
            <a:picLocks noChangeAspect="1"/>
          </p:cNvPicPr>
          <p:nvPr/>
        </p:nvPicPr>
        <p:blipFill>
          <a:blip r:embed="rId8"/>
          <a:stretch>
            <a:fillRect/>
          </a:stretch>
        </p:blipFill>
        <p:spPr>
          <a:xfrm>
            <a:off x="5500688" y="428625"/>
            <a:ext cx="3214688" cy="20002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722144"/>
          </a:xfrm>
          <a:prstGeom prst="rect">
            <a:avLst/>
          </a:prstGeom>
        </p:spPr>
      </p:pic>
      <p:sp>
        <p:nvSpPr>
          <p:cNvPr id="3" name="Text 0"/>
          <p:cNvSpPr/>
          <p:nvPr/>
        </p:nvSpPr>
        <p:spPr>
          <a:xfrm>
            <a:off x="428625" y="428625"/>
            <a:ext cx="4843463" cy="771525"/>
          </a:xfrm>
          <a:prstGeom prst="rect">
            <a:avLst/>
          </a:prstGeom>
          <a:noFill/>
          <a:ln/>
        </p:spPr>
        <p:txBody>
          <a:bodyPr wrap="square" lIns="0" tIns="0" rIns="0" bIns="0" rtlCol="0" anchor="ctr">
            <a:spAutoFit/>
          </a:bodyPr>
          <a:lstStyle/>
          <a:p>
            <a:pPr indent="0" marL="0">
              <a:buNone/>
            </a:pPr>
            <a:r>
              <a:rPr lang="en-US" sz="2025" b="1" dirty="0">
                <a:solidFill>
                  <a:srgbClr val="1E88E5"/>
                </a:solidFill>
                <a:latin typeface="Noto Sans" pitchFamily="34" charset="0"/>
                <a:ea typeface="Noto Sans" pitchFamily="34" charset="-122"/>
                <a:cs typeface="Noto Sans" pitchFamily="34" charset="-120"/>
              </a:rPr>
              <a:t>The Tangible Rewards: Seeing Your Work Live</a:t>
            </a:r>
            <a:endParaRPr lang="en-US" sz="2025" dirty="0"/>
          </a:p>
        </p:txBody>
      </p:sp>
      <p:sp>
        <p:nvSpPr>
          <p:cNvPr id="4" name="Text 1"/>
          <p:cNvSpPr/>
          <p:nvPr/>
        </p:nvSpPr>
        <p:spPr>
          <a:xfrm>
            <a:off x="428625" y="1485900"/>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Unlike many professions, web development offers immediate, visible results. Every project deployed is a testament to creativity, problem-solving, and technical skill that can be shared with the world. </a:t>
            </a:r>
            <a:endParaRPr lang="en-US" sz="1046" dirty="0"/>
          </a:p>
        </p:txBody>
      </p:sp>
      <p:sp>
        <p:nvSpPr>
          <p:cNvPr id="5" name="Shape 2"/>
          <p:cNvSpPr/>
          <p:nvPr/>
        </p:nvSpPr>
        <p:spPr>
          <a:xfrm>
            <a:off x="428625" y="2350294"/>
            <a:ext cx="4843463" cy="928688"/>
          </a:xfrm>
          <a:prstGeom prst="rect">
            <a:avLst/>
          </a:prstGeom>
          <a:solidFill>
            <a:srgbClr val="FFC107"/>
          </a:solidFill>
          <a:ln/>
        </p:spPr>
      </p:sp>
      <p:sp>
        <p:nvSpPr>
          <p:cNvPr id="6" name="Text 3"/>
          <p:cNvSpPr/>
          <p:nvPr/>
        </p:nvSpPr>
        <p:spPr>
          <a:xfrm>
            <a:off x="607219" y="2528888"/>
            <a:ext cx="4486275" cy="200025"/>
          </a:xfrm>
          <a:prstGeom prst="rect">
            <a:avLst/>
          </a:prstGeom>
          <a:noFill/>
          <a:ln/>
        </p:spPr>
        <p:txBody>
          <a:bodyPr wrap="none" lIns="0" tIns="0" rIns="0" bIns="0" rtlCol="0" anchor="ctr">
            <a:spAutoFit/>
          </a:bodyPr>
          <a:lstStyle/>
          <a:p>
            <a:pPr algn="ctr" indent="0" marL="0">
              <a:buNone/>
            </a:pPr>
            <a:r>
              <a:rPr lang="en-US" sz="1046" b="1" dirty="0">
                <a:solidFill>
                  <a:srgbClr val="FFFFFF"/>
                </a:solidFill>
                <a:latin typeface="Noto Sans" pitchFamily="34" charset="0"/>
                <a:ea typeface="Noto Sans" pitchFamily="34" charset="-122"/>
                <a:cs typeface="Noto Sans" pitchFamily="34" charset="-120"/>
              </a:rPr>
              <a:t>From Code to Reality</a:t>
            </a:r>
            <a:endParaRPr lang="en-US" sz="1046" dirty="0"/>
          </a:p>
        </p:txBody>
      </p:sp>
      <p:sp>
        <p:nvSpPr>
          <p:cNvPr id="7" name="Text 4"/>
          <p:cNvSpPr/>
          <p:nvPr/>
        </p:nvSpPr>
        <p:spPr>
          <a:xfrm>
            <a:off x="607219" y="2814638"/>
            <a:ext cx="4486275" cy="285750"/>
          </a:xfrm>
          <a:prstGeom prst="rect">
            <a:avLst/>
          </a:prstGeom>
          <a:noFill/>
          <a:ln/>
        </p:spPr>
        <p:txBody>
          <a:bodyPr wrap="squar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Watch your ideas transform from lines of code into living, breathing applications that users interact with daily.</a:t>
            </a:r>
            <a:endParaRPr lang="en-US" sz="732" dirty="0"/>
          </a:p>
        </p:txBody>
      </p:sp>
      <p:sp>
        <p:nvSpPr>
          <p:cNvPr id="8" name="Shape 5"/>
          <p:cNvSpPr/>
          <p:nvPr/>
        </p:nvSpPr>
        <p:spPr>
          <a:xfrm>
            <a:off x="1021556" y="3493294"/>
            <a:ext cx="428625" cy="428625"/>
          </a:xfrm>
          <a:prstGeom prst="ellipse">
            <a:avLst/>
          </a:prstGeom>
          <a:solidFill>
            <a:srgbClr val="1E88E5"/>
          </a:solidFill>
          <a:ln/>
        </p:spPr>
      </p:sp>
      <p:pic>
        <p:nvPicPr>
          <p:cNvPr id="9" name="Image 1" descr="preencoded.png">    </p:cNvPr>
          <p:cNvPicPr>
            <a:picLocks noChangeAspect="1"/>
          </p:cNvPicPr>
          <p:nvPr/>
        </p:nvPicPr>
        <p:blipFill>
          <a:blip r:embed="rId2"/>
          <a:stretch>
            <a:fillRect/>
          </a:stretch>
        </p:blipFill>
        <p:spPr>
          <a:xfrm>
            <a:off x="1164431" y="3636169"/>
            <a:ext cx="142875" cy="142875"/>
          </a:xfrm>
          <a:prstGeom prst="rect">
            <a:avLst/>
          </a:prstGeom>
        </p:spPr>
      </p:pic>
      <p:sp>
        <p:nvSpPr>
          <p:cNvPr id="10" name="Text 6"/>
          <p:cNvSpPr/>
          <p:nvPr/>
        </p:nvSpPr>
        <p:spPr>
          <a:xfrm>
            <a:off x="428625" y="3993356"/>
            <a:ext cx="1614488"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Instant Deployment</a:t>
            </a:r>
            <a:endParaRPr lang="en-US" sz="732" dirty="0"/>
          </a:p>
        </p:txBody>
      </p:sp>
      <p:sp>
        <p:nvSpPr>
          <p:cNvPr id="11" name="Text 7"/>
          <p:cNvSpPr/>
          <p:nvPr/>
        </p:nvSpPr>
        <p:spPr>
          <a:xfrm>
            <a:off x="428625" y="4136231"/>
            <a:ext cx="1614488" cy="114300"/>
          </a:xfrm>
          <a:prstGeom prst="rect">
            <a:avLst/>
          </a:prstGeom>
          <a:noFill/>
          <a:ln/>
        </p:spPr>
        <p:txBody>
          <a:bodyPr wrap="none" lIns="0" tIns="0" rIns="0" bIns="0" rtlCol="0" anchor="ctr">
            <a:spAutoFit/>
          </a:bodyPr>
          <a:lstStyle/>
          <a:p>
            <a:pPr algn="ctr" indent="0" marL="0">
              <a:buNone/>
            </a:pPr>
            <a:r>
              <a:rPr lang="en-US" sz="628" dirty="0">
                <a:solidFill>
                  <a:srgbClr val="4B5563"/>
                </a:solidFill>
                <a:latin typeface="Noto Sans" pitchFamily="34" charset="0"/>
                <a:ea typeface="Noto Sans" pitchFamily="34" charset="-122"/>
                <a:cs typeface="Noto Sans" pitchFamily="34" charset="-120"/>
              </a:rPr>
              <a:t>See changes live immediately</a:t>
            </a:r>
            <a:endParaRPr lang="en-US" sz="628" dirty="0"/>
          </a:p>
        </p:txBody>
      </p:sp>
      <p:sp>
        <p:nvSpPr>
          <p:cNvPr id="12" name="Shape 8"/>
          <p:cNvSpPr/>
          <p:nvPr/>
        </p:nvSpPr>
        <p:spPr>
          <a:xfrm>
            <a:off x="2636044" y="3493294"/>
            <a:ext cx="428625" cy="428625"/>
          </a:xfrm>
          <a:prstGeom prst="ellipse">
            <a:avLst/>
          </a:prstGeom>
          <a:solidFill>
            <a:srgbClr val="1E88E5"/>
          </a:solidFill>
          <a:ln/>
        </p:spPr>
      </p:sp>
      <p:pic>
        <p:nvPicPr>
          <p:cNvPr id="13" name="Image 2" descr="preencoded.png">    </p:cNvPr>
          <p:cNvPicPr>
            <a:picLocks noChangeAspect="1"/>
          </p:cNvPicPr>
          <p:nvPr/>
        </p:nvPicPr>
        <p:blipFill>
          <a:blip r:embed="rId3"/>
          <a:stretch>
            <a:fillRect/>
          </a:stretch>
        </p:blipFill>
        <p:spPr>
          <a:xfrm>
            <a:off x="2761059" y="3636169"/>
            <a:ext cx="178594" cy="142875"/>
          </a:xfrm>
          <a:prstGeom prst="rect">
            <a:avLst/>
          </a:prstGeom>
        </p:spPr>
      </p:pic>
      <p:sp>
        <p:nvSpPr>
          <p:cNvPr id="14" name="Text 9"/>
          <p:cNvSpPr/>
          <p:nvPr/>
        </p:nvSpPr>
        <p:spPr>
          <a:xfrm>
            <a:off x="2043113" y="3993356"/>
            <a:ext cx="1614488"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User Feedback</a:t>
            </a:r>
            <a:endParaRPr lang="en-US" sz="732" dirty="0"/>
          </a:p>
        </p:txBody>
      </p:sp>
      <p:sp>
        <p:nvSpPr>
          <p:cNvPr id="15" name="Text 10"/>
          <p:cNvSpPr/>
          <p:nvPr/>
        </p:nvSpPr>
        <p:spPr>
          <a:xfrm>
            <a:off x="2043113" y="4136231"/>
            <a:ext cx="1614488" cy="114300"/>
          </a:xfrm>
          <a:prstGeom prst="rect">
            <a:avLst/>
          </a:prstGeom>
          <a:noFill/>
          <a:ln/>
        </p:spPr>
        <p:txBody>
          <a:bodyPr wrap="none" lIns="0" tIns="0" rIns="0" bIns="0" rtlCol="0" anchor="ctr">
            <a:spAutoFit/>
          </a:bodyPr>
          <a:lstStyle/>
          <a:p>
            <a:pPr algn="ctr" indent="0" marL="0">
              <a:buNone/>
            </a:pPr>
            <a:r>
              <a:rPr lang="en-US" sz="628" dirty="0">
                <a:solidFill>
                  <a:srgbClr val="4B5563"/>
                </a:solidFill>
                <a:latin typeface="Noto Sans" pitchFamily="34" charset="0"/>
                <a:ea typeface="Noto Sans" pitchFamily="34" charset="-122"/>
                <a:cs typeface="Noto Sans" pitchFamily="34" charset="-120"/>
              </a:rPr>
              <a:t>Direct impact on user experience</a:t>
            </a:r>
            <a:endParaRPr lang="en-US" sz="628" dirty="0"/>
          </a:p>
        </p:txBody>
      </p:sp>
      <p:sp>
        <p:nvSpPr>
          <p:cNvPr id="16" name="Shape 11"/>
          <p:cNvSpPr/>
          <p:nvPr/>
        </p:nvSpPr>
        <p:spPr>
          <a:xfrm>
            <a:off x="4250531" y="3493294"/>
            <a:ext cx="428625" cy="428625"/>
          </a:xfrm>
          <a:prstGeom prst="ellipse">
            <a:avLst/>
          </a:prstGeom>
          <a:solidFill>
            <a:srgbClr val="1E88E5"/>
          </a:solidFill>
          <a:ln/>
        </p:spPr>
      </p:sp>
      <p:pic>
        <p:nvPicPr>
          <p:cNvPr id="17" name="Image 3" descr="preencoded.png">    </p:cNvPr>
          <p:cNvPicPr>
            <a:picLocks noChangeAspect="1"/>
          </p:cNvPicPr>
          <p:nvPr/>
        </p:nvPicPr>
        <p:blipFill>
          <a:blip r:embed="rId4"/>
          <a:stretch>
            <a:fillRect/>
          </a:stretch>
        </p:blipFill>
        <p:spPr>
          <a:xfrm>
            <a:off x="4393406" y="3636169"/>
            <a:ext cx="142875" cy="142875"/>
          </a:xfrm>
          <a:prstGeom prst="rect">
            <a:avLst/>
          </a:prstGeom>
        </p:spPr>
      </p:pic>
      <p:sp>
        <p:nvSpPr>
          <p:cNvPr id="18" name="Text 12"/>
          <p:cNvSpPr/>
          <p:nvPr/>
        </p:nvSpPr>
        <p:spPr>
          <a:xfrm>
            <a:off x="3657600" y="3993356"/>
            <a:ext cx="1614488" cy="142875"/>
          </a:xfrm>
          <a:prstGeom prst="rect">
            <a:avLst/>
          </a:prstGeom>
          <a:noFill/>
          <a:ln/>
        </p:spPr>
        <p:txBody>
          <a:bodyPr wrap="none" lIns="0" tIns="0" rIns="0" bIns="0" rtlCol="0" anchor="ctr">
            <a:spAutoFit/>
          </a:bodyPr>
          <a:lstStyle/>
          <a:p>
            <a:pPr algn="ctr" indent="0" marL="0">
              <a:buNone/>
            </a:pPr>
            <a:r>
              <a:rPr lang="en-US" sz="732" b="1" dirty="0">
                <a:solidFill>
                  <a:srgbClr val="000000"/>
                </a:solidFill>
                <a:latin typeface="Noto Sans" pitchFamily="34" charset="0"/>
                <a:ea typeface="Noto Sans" pitchFamily="34" charset="-122"/>
                <a:cs typeface="Noto Sans" pitchFamily="34" charset="-120"/>
              </a:rPr>
              <a:t>Measurable Impact</a:t>
            </a:r>
            <a:endParaRPr lang="en-US" sz="732" dirty="0"/>
          </a:p>
        </p:txBody>
      </p:sp>
      <p:sp>
        <p:nvSpPr>
          <p:cNvPr id="19" name="Text 13"/>
          <p:cNvSpPr/>
          <p:nvPr/>
        </p:nvSpPr>
        <p:spPr>
          <a:xfrm>
            <a:off x="3657600" y="4136231"/>
            <a:ext cx="1614488" cy="114300"/>
          </a:xfrm>
          <a:prstGeom prst="rect">
            <a:avLst/>
          </a:prstGeom>
          <a:noFill/>
          <a:ln/>
        </p:spPr>
        <p:txBody>
          <a:bodyPr wrap="none" lIns="0" tIns="0" rIns="0" bIns="0" rtlCol="0" anchor="ctr">
            <a:spAutoFit/>
          </a:bodyPr>
          <a:lstStyle/>
          <a:p>
            <a:pPr algn="ctr" indent="0" marL="0">
              <a:buNone/>
            </a:pPr>
            <a:r>
              <a:rPr lang="en-US" sz="628" dirty="0">
                <a:solidFill>
                  <a:srgbClr val="4B5563"/>
                </a:solidFill>
                <a:latin typeface="Noto Sans" pitchFamily="34" charset="0"/>
                <a:ea typeface="Noto Sans" pitchFamily="34" charset="-122"/>
                <a:cs typeface="Noto Sans" pitchFamily="34" charset="-120"/>
              </a:rPr>
              <a:t>Analytics and performance metrics</a:t>
            </a:r>
            <a:endParaRPr lang="en-US" sz="628" dirty="0"/>
          </a:p>
        </p:txBody>
      </p:sp>
      <p:sp>
        <p:nvSpPr>
          <p:cNvPr id="20" name="Text 14"/>
          <p:cNvSpPr/>
          <p:nvPr/>
        </p:nvSpPr>
        <p:spPr>
          <a:xfrm>
            <a:off x="428625" y="4464844"/>
            <a:ext cx="4843463" cy="685800"/>
          </a:xfrm>
          <a:prstGeom prst="rect">
            <a:avLst/>
          </a:prstGeom>
          <a:noFill/>
          <a:ln/>
        </p:spPr>
        <p:txBody>
          <a:bodyPr wrap="square" lIns="0" tIns="0" rIns="0" bIns="0" rtlCol="0" anchor="ctr">
            <a:spAutoFit/>
          </a:bodyPr>
          <a:lstStyle/>
          <a:p>
            <a:pPr indent="0" marL="0">
              <a:buNone/>
            </a:pPr>
            <a:r>
              <a:rPr lang="en-US" sz="1046" dirty="0">
                <a:solidFill>
                  <a:srgbClr val="212121"/>
                </a:solidFill>
                <a:latin typeface="Noto Sans" pitchFamily="34" charset="0"/>
                <a:ea typeface="Noto Sans" pitchFamily="34" charset="-122"/>
                <a:cs typeface="Noto Sans" pitchFamily="34" charset="-120"/>
              </a:rPr>
              <a:t> The satisfaction of building something from scratch, solving complex challenges, and seeing real people benefit from your work makes web development uniquely rewarding. </a:t>
            </a:r>
            <a:endParaRPr lang="en-US" sz="1046" dirty="0"/>
          </a:p>
        </p:txBody>
      </p:sp>
      <p:pic>
        <p:nvPicPr>
          <p:cNvPr id="21" name="Image 4" descr="preencoded.png">    </p:cNvPr>
          <p:cNvPicPr>
            <a:picLocks noChangeAspect="1"/>
          </p:cNvPicPr>
          <p:nvPr/>
        </p:nvPicPr>
        <p:blipFill>
          <a:blip r:embed="rId5"/>
          <a:stretch>
            <a:fillRect/>
          </a:stretch>
        </p:blipFill>
        <p:spPr>
          <a:xfrm>
            <a:off x="5500688" y="428625"/>
            <a:ext cx="3214688" cy="2000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272088"/>
          </a:xfrm>
          <a:prstGeom prst="rect">
            <a:avLst/>
          </a:prstGeom>
        </p:spPr>
      </p:pic>
      <p:pic>
        <p:nvPicPr>
          <p:cNvPr id="3" name="Image 1" descr="preencoded.png">    </p:cNvPr>
          <p:cNvPicPr>
            <a:picLocks noChangeAspect="1"/>
          </p:cNvPicPr>
          <p:nvPr/>
        </p:nvPicPr>
        <p:blipFill>
          <a:blip r:embed="rId2">
            <a:alphaModFix amt="10000"/>
          </a:blip>
          <a:stretch>
            <a:fillRect/>
          </a:stretch>
        </p:blipFill>
        <p:spPr>
          <a:xfrm>
            <a:off x="6286500" y="0"/>
            <a:ext cx="2857500" cy="1785938"/>
          </a:xfrm>
          <a:prstGeom prst="rect">
            <a:avLst/>
          </a:prstGeom>
        </p:spPr>
      </p:pic>
      <p:sp>
        <p:nvSpPr>
          <p:cNvPr id="4"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b="1" dirty="0">
                <a:solidFill>
                  <a:srgbClr val="FFFFFF"/>
                </a:solidFill>
                <a:latin typeface="Noto Sans" pitchFamily="34" charset="0"/>
                <a:ea typeface="Noto Sans" pitchFamily="34" charset="-122"/>
                <a:cs typeface="Noto Sans" pitchFamily="34" charset="-120"/>
              </a:rPr>
              <a:t>The Enduring Beauty of Web Development</a:t>
            </a:r>
            <a:endParaRPr lang="en-US" sz="2025" dirty="0"/>
          </a:p>
        </p:txBody>
      </p:sp>
      <p:sp>
        <p:nvSpPr>
          <p:cNvPr id="5" name="Text 1"/>
          <p:cNvSpPr/>
          <p:nvPr/>
        </p:nvSpPr>
        <p:spPr>
          <a:xfrm>
            <a:off x="428625" y="1100138"/>
            <a:ext cx="8286750" cy="457200"/>
          </a:xfrm>
          <a:prstGeom prst="rect">
            <a:avLst/>
          </a:prstGeom>
          <a:noFill/>
          <a:ln/>
        </p:spPr>
        <p:txBody>
          <a:bodyPr wrap="squar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Web development represents the perfect fusion of creativity, logic, and impact. It's a field where artistic vision meets technical precision, where individual creativity can reach global audiences. </a:t>
            </a:r>
            <a:endParaRPr lang="en-US" sz="1046" dirty="0"/>
          </a:p>
        </p:txBody>
      </p:sp>
      <p:sp>
        <p:nvSpPr>
          <p:cNvPr id="6" name="Shape 2"/>
          <p:cNvSpPr/>
          <p:nvPr/>
        </p:nvSpPr>
        <p:spPr>
          <a:xfrm>
            <a:off x="428625" y="1771650"/>
            <a:ext cx="4071938" cy="871538"/>
          </a:xfrm>
          <a:prstGeom prst="rect">
            <a:avLst/>
          </a:prstGeom>
          <a:solidFill>
            <a:srgbClr val="FFFFFF">
              <a:alpha val="20000"/>
            </a:srgbClr>
          </a:solidFill>
          <a:ln w="99">
            <a:solidFill>
              <a:srgbClr val="FFFFFF">
                <a:alpha val="30000"/>
              </a:srgbClr>
            </a:solidFill>
            <a:prstDash val="solid"/>
          </a:ln>
        </p:spPr>
      </p:sp>
      <p:pic>
        <p:nvPicPr>
          <p:cNvPr id="7" name="Image 2" descr="preencoded.png">    </p:cNvPr>
          <p:cNvPicPr>
            <a:picLocks noChangeAspect="1"/>
          </p:cNvPicPr>
          <p:nvPr/>
        </p:nvPicPr>
        <p:blipFill>
          <a:blip r:embed="rId3"/>
          <a:stretch>
            <a:fillRect/>
          </a:stretch>
        </p:blipFill>
        <p:spPr>
          <a:xfrm>
            <a:off x="2400300" y="1914525"/>
            <a:ext cx="128588" cy="171450"/>
          </a:xfrm>
          <a:prstGeom prst="rect">
            <a:avLst/>
          </a:prstGeom>
        </p:spPr>
      </p:pic>
      <p:sp>
        <p:nvSpPr>
          <p:cNvPr id="8" name="Text 3"/>
          <p:cNvSpPr/>
          <p:nvPr/>
        </p:nvSpPr>
        <p:spPr>
          <a:xfrm>
            <a:off x="571500" y="2171700"/>
            <a:ext cx="3786188"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Creative Expression</a:t>
            </a:r>
            <a:endParaRPr lang="en-US" sz="837" dirty="0"/>
          </a:p>
        </p:txBody>
      </p:sp>
      <p:sp>
        <p:nvSpPr>
          <p:cNvPr id="9" name="Text 4"/>
          <p:cNvSpPr/>
          <p:nvPr/>
        </p:nvSpPr>
        <p:spPr>
          <a:xfrm>
            <a:off x="571500" y="2343150"/>
            <a:ext cx="3786188"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Transforming ideas into reality</a:t>
            </a:r>
            <a:endParaRPr lang="en-US" sz="732" dirty="0"/>
          </a:p>
        </p:txBody>
      </p:sp>
      <p:sp>
        <p:nvSpPr>
          <p:cNvPr id="10" name="Shape 5"/>
          <p:cNvSpPr/>
          <p:nvPr/>
        </p:nvSpPr>
        <p:spPr>
          <a:xfrm>
            <a:off x="4643438" y="1771650"/>
            <a:ext cx="4071938" cy="871538"/>
          </a:xfrm>
          <a:prstGeom prst="rect">
            <a:avLst/>
          </a:prstGeom>
          <a:solidFill>
            <a:srgbClr val="FFFFFF">
              <a:alpha val="20000"/>
            </a:srgbClr>
          </a:solidFill>
          <a:ln w="99">
            <a:solidFill>
              <a:srgbClr val="FFFFFF">
                <a:alpha val="30000"/>
              </a:srgbClr>
            </a:solidFill>
            <a:prstDash val="solid"/>
          </a:ln>
        </p:spPr>
      </p:sp>
      <p:pic>
        <p:nvPicPr>
          <p:cNvPr id="11" name="Image 3" descr="preencoded.png">    </p:cNvPr>
          <p:cNvPicPr>
            <a:picLocks noChangeAspect="1"/>
          </p:cNvPicPr>
          <p:nvPr/>
        </p:nvPicPr>
        <p:blipFill>
          <a:blip r:embed="rId4"/>
          <a:stretch>
            <a:fillRect/>
          </a:stretch>
        </p:blipFill>
        <p:spPr>
          <a:xfrm>
            <a:off x="6593681" y="1914525"/>
            <a:ext cx="171450" cy="171450"/>
          </a:xfrm>
          <a:prstGeom prst="rect">
            <a:avLst/>
          </a:prstGeom>
        </p:spPr>
      </p:pic>
      <p:sp>
        <p:nvSpPr>
          <p:cNvPr id="12" name="Text 6"/>
          <p:cNvSpPr/>
          <p:nvPr/>
        </p:nvSpPr>
        <p:spPr>
          <a:xfrm>
            <a:off x="4786313" y="2171700"/>
            <a:ext cx="3786188"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Global Impact</a:t>
            </a:r>
            <a:endParaRPr lang="en-US" sz="837" dirty="0"/>
          </a:p>
        </p:txBody>
      </p:sp>
      <p:sp>
        <p:nvSpPr>
          <p:cNvPr id="13" name="Text 7"/>
          <p:cNvSpPr/>
          <p:nvPr/>
        </p:nvSpPr>
        <p:spPr>
          <a:xfrm>
            <a:off x="4786313" y="2343150"/>
            <a:ext cx="3786188"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Connecting and empowering people</a:t>
            </a:r>
            <a:endParaRPr lang="en-US" sz="732" dirty="0"/>
          </a:p>
        </p:txBody>
      </p:sp>
      <p:sp>
        <p:nvSpPr>
          <p:cNvPr id="14" name="Shape 8"/>
          <p:cNvSpPr/>
          <p:nvPr/>
        </p:nvSpPr>
        <p:spPr>
          <a:xfrm>
            <a:off x="428625" y="2771775"/>
            <a:ext cx="4071938" cy="871538"/>
          </a:xfrm>
          <a:prstGeom prst="rect">
            <a:avLst/>
          </a:prstGeom>
          <a:solidFill>
            <a:srgbClr val="FFFFFF">
              <a:alpha val="20000"/>
            </a:srgbClr>
          </a:solidFill>
          <a:ln w="99">
            <a:solidFill>
              <a:srgbClr val="FFFFFF">
                <a:alpha val="30000"/>
              </a:srgbClr>
            </a:solidFill>
            <a:prstDash val="solid"/>
          </a:ln>
        </p:spPr>
      </p:sp>
      <p:pic>
        <p:nvPicPr>
          <p:cNvPr id="15" name="Image 4" descr="preencoded.png">    </p:cNvPr>
          <p:cNvPicPr>
            <a:picLocks noChangeAspect="1"/>
          </p:cNvPicPr>
          <p:nvPr/>
        </p:nvPicPr>
        <p:blipFill>
          <a:blip r:embed="rId5"/>
          <a:stretch>
            <a:fillRect/>
          </a:stretch>
        </p:blipFill>
        <p:spPr>
          <a:xfrm>
            <a:off x="2378869" y="2914650"/>
            <a:ext cx="171450" cy="171450"/>
          </a:xfrm>
          <a:prstGeom prst="rect">
            <a:avLst/>
          </a:prstGeom>
        </p:spPr>
      </p:pic>
      <p:sp>
        <p:nvSpPr>
          <p:cNvPr id="16" name="Text 9"/>
          <p:cNvSpPr/>
          <p:nvPr/>
        </p:nvSpPr>
        <p:spPr>
          <a:xfrm>
            <a:off x="571500" y="3171825"/>
            <a:ext cx="3786188"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Continuous Growth</a:t>
            </a:r>
            <a:endParaRPr lang="en-US" sz="837" dirty="0"/>
          </a:p>
        </p:txBody>
      </p:sp>
      <p:sp>
        <p:nvSpPr>
          <p:cNvPr id="17" name="Text 10"/>
          <p:cNvSpPr/>
          <p:nvPr/>
        </p:nvSpPr>
        <p:spPr>
          <a:xfrm>
            <a:off x="571500" y="3343275"/>
            <a:ext cx="3786188"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Ever-evolving opportunities</a:t>
            </a:r>
            <a:endParaRPr lang="en-US" sz="732" dirty="0"/>
          </a:p>
        </p:txBody>
      </p:sp>
      <p:sp>
        <p:nvSpPr>
          <p:cNvPr id="18" name="Shape 11"/>
          <p:cNvSpPr/>
          <p:nvPr/>
        </p:nvSpPr>
        <p:spPr>
          <a:xfrm>
            <a:off x="4643438" y="2771775"/>
            <a:ext cx="4071938" cy="871538"/>
          </a:xfrm>
          <a:prstGeom prst="rect">
            <a:avLst/>
          </a:prstGeom>
          <a:solidFill>
            <a:srgbClr val="FFFFFF">
              <a:alpha val="20000"/>
            </a:srgbClr>
          </a:solidFill>
          <a:ln w="99">
            <a:solidFill>
              <a:srgbClr val="FFFFFF">
                <a:alpha val="30000"/>
              </a:srgbClr>
            </a:solidFill>
            <a:prstDash val="solid"/>
          </a:ln>
        </p:spPr>
      </p:sp>
      <p:pic>
        <p:nvPicPr>
          <p:cNvPr id="19" name="Image 5" descr="preencoded.png">    </p:cNvPr>
          <p:cNvPicPr>
            <a:picLocks noChangeAspect="1"/>
          </p:cNvPicPr>
          <p:nvPr/>
        </p:nvPicPr>
        <p:blipFill>
          <a:blip r:embed="rId6"/>
          <a:stretch>
            <a:fillRect/>
          </a:stretch>
        </p:blipFill>
        <p:spPr>
          <a:xfrm>
            <a:off x="6593681" y="2914650"/>
            <a:ext cx="171450" cy="171450"/>
          </a:xfrm>
          <a:prstGeom prst="rect">
            <a:avLst/>
          </a:prstGeom>
        </p:spPr>
      </p:pic>
      <p:sp>
        <p:nvSpPr>
          <p:cNvPr id="20" name="Text 12"/>
          <p:cNvSpPr/>
          <p:nvPr/>
        </p:nvSpPr>
        <p:spPr>
          <a:xfrm>
            <a:off x="4786313" y="3171825"/>
            <a:ext cx="3786188" cy="171450"/>
          </a:xfrm>
          <a:prstGeom prst="rect">
            <a:avLst/>
          </a:prstGeom>
          <a:noFill/>
          <a:ln/>
        </p:spPr>
        <p:txBody>
          <a:bodyPr wrap="none" lIns="0" tIns="0" rIns="0" bIns="0" rtlCol="0" anchor="ctr">
            <a:spAutoFit/>
          </a:bodyPr>
          <a:lstStyle/>
          <a:p>
            <a:pPr algn="ctr" indent="0" marL="0">
              <a:buNone/>
            </a:pPr>
            <a:r>
              <a:rPr lang="en-US" sz="837" b="1" dirty="0">
                <a:solidFill>
                  <a:srgbClr val="FFFFFF"/>
                </a:solidFill>
                <a:latin typeface="Noto Sans" pitchFamily="34" charset="0"/>
                <a:ea typeface="Noto Sans" pitchFamily="34" charset="-122"/>
                <a:cs typeface="Noto Sans" pitchFamily="34" charset="-120"/>
              </a:rPr>
              <a:t>Personal Fulfillment</a:t>
            </a:r>
            <a:endParaRPr lang="en-US" sz="837" dirty="0"/>
          </a:p>
        </p:txBody>
      </p:sp>
      <p:sp>
        <p:nvSpPr>
          <p:cNvPr id="21" name="Text 13"/>
          <p:cNvSpPr/>
          <p:nvPr/>
        </p:nvSpPr>
        <p:spPr>
          <a:xfrm>
            <a:off x="4786313" y="3343275"/>
            <a:ext cx="3786188" cy="142875"/>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Meaningful, rewarding work</a:t>
            </a:r>
            <a:endParaRPr lang="en-US" sz="732" dirty="0"/>
          </a:p>
        </p:txBody>
      </p:sp>
      <p:sp>
        <p:nvSpPr>
          <p:cNvPr id="22" name="Shape 14"/>
          <p:cNvSpPr/>
          <p:nvPr/>
        </p:nvSpPr>
        <p:spPr>
          <a:xfrm>
            <a:off x="428625" y="3843338"/>
            <a:ext cx="8286750" cy="757238"/>
          </a:xfrm>
          <a:prstGeom prst="rect">
            <a:avLst/>
          </a:prstGeom>
          <a:solidFill>
            <a:srgbClr val="FFC107">
              <a:alpha val="90000"/>
            </a:srgbClr>
          </a:solidFill>
          <a:ln/>
        </p:spPr>
      </p:sp>
      <p:sp>
        <p:nvSpPr>
          <p:cNvPr id="23" name="Text 15"/>
          <p:cNvSpPr/>
          <p:nvPr/>
        </p:nvSpPr>
        <p:spPr>
          <a:xfrm>
            <a:off x="607219" y="4021931"/>
            <a:ext cx="7929563" cy="400050"/>
          </a:xfrm>
          <a:prstGeom prst="rect">
            <a:avLst/>
          </a:prstGeom>
          <a:noFill/>
          <a:ln/>
        </p:spPr>
        <p:txBody>
          <a:bodyPr wrap="square" lIns="0" tIns="0" rIns="0" bIns="0" rtlCol="0" anchor="ctr">
            <a:spAutoFit/>
          </a:bodyPr>
          <a:lstStyle/>
          <a:p>
            <a:pPr algn="ctr" indent="0" marL="0">
              <a:buNone/>
            </a:pPr>
            <a:r>
              <a:rPr lang="en-US" sz="942" b="1" dirty="0">
                <a:solidFill>
                  <a:srgbClr val="212121"/>
                </a:solidFill>
                <a:latin typeface="Noto Sans" pitchFamily="34" charset="0"/>
                <a:ea typeface="Noto Sans" pitchFamily="34" charset="-122"/>
                <a:cs typeface="Noto Sans" pitchFamily="34" charset="-120"/>
              </a:rPr>
              <a:t>The beauty of web development lies not just in the code we write, but in the lives we touch, the problems we solve, and the future we help create—one website, one application, one line of code at a time.</a:t>
            </a:r>
            <a:endParaRPr lang="en-US" sz="94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2025-09-23T12:48:36Z</dcterms:created>
  <dcterms:modified xsi:type="dcterms:W3CDTF">2025-09-23T12:48:36Z</dcterms:modified>
</cp:coreProperties>
</file>