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3" r:id="rId6"/>
    <p:sldId id="278" r:id="rId7"/>
    <p:sldId id="286" r:id="rId8"/>
    <p:sldId id="279" r:id="rId9"/>
    <p:sldId id="282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A62"/>
    <a:srgbClr val="F3A091"/>
    <a:srgbClr val="7ABAC5"/>
    <a:srgbClr val="CDDC85"/>
    <a:srgbClr val="2A4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0601" y="92231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9041" y="44522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63" y="3203891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Analysis of US Business Loans for Covid-19 Relief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79303" y="207838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9C8E5E-CFDB-0FF0-B812-7DAA07041FF3}"/>
              </a:ext>
            </a:extLst>
          </p:cNvPr>
          <p:cNvSpPr txBox="1"/>
          <p:nvPr/>
        </p:nvSpPr>
        <p:spPr>
          <a:xfrm>
            <a:off x="4720601" y="5262283"/>
            <a:ext cx="265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Grammenos Konstantinos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Kalatzi Marilena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Tsadimas Anargyros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82335" y="382939"/>
            <a:ext cx="1909665" cy="1904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US Business Loans for Covid-19 Relief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2939"/>
            <a:ext cx="19407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+mj-lt"/>
              </a:rPr>
              <a:t>Paycheck Protection Program (PPP)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+mj-lt"/>
              </a:rPr>
              <a:t>Economic Injury Disaster Loan (EIDL)</a:t>
            </a:r>
            <a:endParaRPr lang="en-US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72744" y="3724462"/>
            <a:ext cx="4078515" cy="8387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CHARACHTERISTICS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720167"/>
            <a:ext cx="4162870" cy="22467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COVID-19 specific loan program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Forgivable loans for small businesses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Aims to maintain payroll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8" y="2504622"/>
            <a:ext cx="4162870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Arial" panose="020B0604020202020204" pitchFamily="34" charset="0"/>
              </a:rPr>
              <a:t>Long-standing loan assistance program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GB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Arial" panose="020B0604020202020204" pitchFamily="34" charset="0"/>
              </a:rPr>
              <a:t>Provides low-interest loans to businesses suffering economic injury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endParaRPr lang="en-GB" sz="1600" dirty="0">
              <a:latin typeface="+mj-lt"/>
              <a:cs typeface="Arial" panose="020B0604020202020204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  <a:cs typeface="Arial" panose="020B0604020202020204" pitchFamily="34" charset="0"/>
              </a:rPr>
              <a:t> Aims to help businesses recover from economic losses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3309C3-04F8-F8D2-85F6-69B65F28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97" y="5137266"/>
            <a:ext cx="1216152" cy="1216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09663C-55C2-460B-64EE-45220DA3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12" y="4966936"/>
            <a:ext cx="1216152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6CB5CA-AAD4-3624-7EF5-A09561C4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4" y="427195"/>
            <a:ext cx="4528060" cy="3386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222177-F788-ED50-70B1-3ED3BB0C2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91" y="453121"/>
            <a:ext cx="4819261" cy="3522881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48550" y="522898"/>
            <a:ext cx="44834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607" y="31408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Per State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607" y="522898"/>
            <a:ext cx="43148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633" y="3481736"/>
            <a:ext cx="1908993" cy="16149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5436" y="4500512"/>
            <a:ext cx="1589892" cy="1334821"/>
          </a:xfrm>
          <a:prstGeom prst="ellipse">
            <a:avLst/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1845" y="4503367"/>
            <a:ext cx="1589892" cy="1249589"/>
          </a:xfrm>
          <a:prstGeom prst="ellipse">
            <a:avLst/>
          </a:prstGeom>
          <a:solidFill>
            <a:srgbClr val="CDD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67017" y="3481736"/>
            <a:ext cx="1831556" cy="16149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900709" y="3742370"/>
            <a:ext cx="1518536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Mississippi (MS) and North Dakota (ND) the </a:t>
            </a:r>
            <a:r>
              <a:rPr lang="en-GB" sz="1600" b="1" dirty="0">
                <a:solidFill>
                  <a:srgbClr val="2A49E5"/>
                </a:solidFill>
                <a:latin typeface="+mj-lt"/>
                <a:cs typeface="Arial" panose="020B0604020202020204" pitchFamily="34" charset="0"/>
              </a:rPr>
              <a:t>highest</a:t>
            </a:r>
            <a:endParaRPr lang="en-US" b="1" dirty="0">
              <a:solidFill>
                <a:srgbClr val="2A49E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193427" y="5835333"/>
            <a:ext cx="1225818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936327" y="4775900"/>
            <a:ext cx="1225818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Number of Loans Per Firms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326499" y="4728885"/>
            <a:ext cx="1373667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Total Loan Amount By Payroll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309927" y="3756664"/>
            <a:ext cx="1501937" cy="98488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600" b="1" dirty="0">
                <a:latin typeface="+mj-lt"/>
                <a:cs typeface="Arial" panose="020B0604020202020204" pitchFamily="34" charset="0"/>
              </a:rPr>
              <a:t>Florida (FL), and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Maryland (MD) </a:t>
            </a:r>
            <a:r>
              <a:rPr lang="en-GB" sz="1600" b="1" dirty="0">
                <a:latin typeface="+mj-lt"/>
                <a:cs typeface="Arial" panose="020B0604020202020204" pitchFamily="34" charset="0"/>
              </a:rPr>
              <a:t>the </a:t>
            </a:r>
            <a:r>
              <a:rPr lang="en-GB" sz="1600" b="1" dirty="0">
                <a:solidFill>
                  <a:srgbClr val="2A49E5"/>
                </a:solidFill>
                <a:latin typeface="+mj-lt"/>
                <a:cs typeface="Arial" panose="020B0604020202020204" pitchFamily="34" charset="0"/>
              </a:rPr>
              <a:t>highest</a:t>
            </a:r>
            <a:endParaRPr lang="en-US" sz="1600" b="1" dirty="0">
              <a:solidFill>
                <a:srgbClr val="2A49E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50145E-96E3-9202-7943-EBD6CFB4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245" y="5225941"/>
            <a:ext cx="1908992" cy="16149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A9D3B-EE13-911A-AACE-E0891DEE7A28}"/>
              </a:ext>
            </a:extLst>
          </p:cNvPr>
          <p:cNvSpPr/>
          <p:nvPr/>
        </p:nvSpPr>
        <p:spPr>
          <a:xfrm>
            <a:off x="944693" y="5527986"/>
            <a:ext cx="1474551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Minnesota (MN) and Wisconsin (WI) the </a:t>
            </a:r>
            <a:r>
              <a:rPr lang="en-GB" sz="1600" b="1" dirty="0">
                <a:solidFill>
                  <a:srgbClr val="E52A62"/>
                </a:solidFill>
                <a:latin typeface="+mj-lt"/>
                <a:cs typeface="Arial" panose="020B0604020202020204" pitchFamily="34" charset="0"/>
              </a:rPr>
              <a:t>lowest</a:t>
            </a:r>
            <a:endParaRPr lang="en-US" sz="1600" b="1" dirty="0">
              <a:solidFill>
                <a:srgbClr val="E52A62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56086C-1EEB-8C43-CC95-B951541411F0}"/>
              </a:ext>
            </a:extLst>
          </p:cNvPr>
          <p:cNvCxnSpPr>
            <a:cxnSpLocks/>
          </p:cNvCxnSpPr>
          <p:nvPr/>
        </p:nvCxnSpPr>
        <p:spPr>
          <a:xfrm>
            <a:off x="2690212" y="4289203"/>
            <a:ext cx="831121" cy="682834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53A0B14-0BFD-5266-3E7E-BE5659D97A95}"/>
              </a:ext>
            </a:extLst>
          </p:cNvPr>
          <p:cNvCxnSpPr>
            <a:cxnSpLocks/>
          </p:cNvCxnSpPr>
          <p:nvPr/>
        </p:nvCxnSpPr>
        <p:spPr>
          <a:xfrm flipV="1">
            <a:off x="2679872" y="5351351"/>
            <a:ext cx="859873" cy="730203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FE1AAC-CD1D-E4F6-07B6-47F93492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67017" y="5244135"/>
            <a:ext cx="1831556" cy="1556358"/>
          </a:xfrm>
          <a:prstGeom prst="ellipse">
            <a:avLst/>
          </a:prstGeom>
          <a:solidFill>
            <a:srgbClr val="CDD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03EE00-0B17-FCCC-F07D-7924431D841E}"/>
              </a:ext>
            </a:extLst>
          </p:cNvPr>
          <p:cNvSpPr/>
          <p:nvPr/>
        </p:nvSpPr>
        <p:spPr>
          <a:xfrm>
            <a:off x="9387281" y="5540966"/>
            <a:ext cx="1459092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fi-FI" sz="1600" b="1" dirty="0">
                <a:latin typeface="+mj-lt"/>
              </a:rPr>
              <a:t>Wisconsin (WI) and Arkansas (AR) the </a:t>
            </a:r>
            <a:r>
              <a:rPr lang="fi-FI" sz="1600" b="1" dirty="0">
                <a:solidFill>
                  <a:srgbClr val="E52A62"/>
                </a:solidFill>
                <a:latin typeface="+mj-lt"/>
              </a:rPr>
              <a:t>lowest</a:t>
            </a:r>
            <a:endParaRPr lang="en-US" sz="1600" b="1" dirty="0">
              <a:solidFill>
                <a:srgbClr val="E52A62"/>
              </a:solidFill>
              <a:latin typeface="+mj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1A400EA-4AF4-75CD-77ED-4804802384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7016" y="4294402"/>
            <a:ext cx="1002388" cy="682834"/>
          </a:xfrm>
          <a:prstGeom prst="bentConnector3">
            <a:avLst>
              <a:gd name="adj1" fmla="val 50000"/>
            </a:avLst>
          </a:prstGeom>
          <a:ln w="44450">
            <a:solidFill>
              <a:srgbClr val="CDDC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02F2A26-33A7-F799-E916-4C8265C065D8}"/>
              </a:ext>
            </a:extLst>
          </p:cNvPr>
          <p:cNvCxnSpPr>
            <a:cxnSpLocks/>
          </p:cNvCxnSpPr>
          <p:nvPr/>
        </p:nvCxnSpPr>
        <p:spPr>
          <a:xfrm rot="10800000">
            <a:off x="7957016" y="5395905"/>
            <a:ext cx="1085939" cy="714101"/>
          </a:xfrm>
          <a:prstGeom prst="bentConnector3">
            <a:avLst>
              <a:gd name="adj1" fmla="val 50000"/>
            </a:avLst>
          </a:prstGeom>
          <a:ln w="44450">
            <a:solidFill>
              <a:srgbClr val="CDDC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8963B09-56D8-F3E0-2006-2FA8A979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17600" y="3052112"/>
            <a:ext cx="2089698" cy="661752"/>
          </a:xfrm>
          <a:prstGeom prst="roundRect">
            <a:avLst>
              <a:gd name="adj" fmla="val 50000"/>
            </a:avLst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Management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of companies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4B8445-31EE-9E04-C352-B899E0A31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75459" y="3003426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D521A45-7488-BEA3-D19E-DF21B884B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0412" y="5475626"/>
            <a:ext cx="2391728" cy="661752"/>
          </a:xfrm>
          <a:prstGeom prst="roundRect">
            <a:avLst>
              <a:gd name="adj" fmla="val 50000"/>
            </a:avLst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Utilities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8F00950-0C04-8D9D-9CB7-051A714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06466" y="5358806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00166" y="522898"/>
            <a:ext cx="417867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607" y="31408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Per Industry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326791" y="-691502"/>
            <a:ext cx="4009511" cy="1332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EE272D-0D15-37D2-1147-10C0C8399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883" y="862043"/>
            <a:ext cx="3660775" cy="333721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652F4E-9F09-A240-33D2-26D957B6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14641" y="1659465"/>
            <a:ext cx="1851772" cy="15999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Most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Helped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Industries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AD1EDA-C95B-7573-8931-D1C68F83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663" y="1089901"/>
            <a:ext cx="2144116" cy="58124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Non-classifiable Establishments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C3494-B7FA-B7A6-1730-5D1B84B8F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7228" y="945166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E870F7-2B75-94FF-547F-D83DB1BB1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45" y="3114093"/>
            <a:ext cx="2391728" cy="661752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Arts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C13D72-6E56-955B-FA15-0A153EA98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32526" y="3009859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075F524-43BC-E0E7-E6C2-487ED27E0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58" y="969713"/>
            <a:ext cx="763739" cy="76373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E2AF0F-5120-C7BC-442E-EFA9D8B78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22" y="2966743"/>
            <a:ext cx="813940" cy="81394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F0D8958D-560F-44B3-CC51-08012123E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5907" y="3083140"/>
            <a:ext cx="3660775" cy="373685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92D2DA-F4B1-F3ED-AF37-E192F582A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4665" y="4088596"/>
            <a:ext cx="1851772" cy="1791597"/>
          </a:xfrm>
          <a:prstGeom prst="ellipse">
            <a:avLst/>
          </a:prstGeom>
          <a:solidFill>
            <a:srgbClr val="F3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Least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Helped</a:t>
            </a:r>
            <a:br>
              <a:rPr lang="en-US" b="1" dirty="0">
                <a:solidFill>
                  <a:schemeClr val="tx1"/>
                </a:solidFill>
                <a:latin typeface="+mj-lt"/>
              </a:rPr>
            </a:br>
            <a:r>
              <a:rPr lang="en-US" b="1" dirty="0">
                <a:solidFill>
                  <a:schemeClr val="tx1"/>
                </a:solidFill>
                <a:latin typeface="+mj-lt"/>
              </a:rPr>
              <a:t>Industries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F5A99D-29E7-A4CF-6FF9-9E035BD5B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1152" y="1153367"/>
            <a:ext cx="2151449" cy="661752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Entertainment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01528AF-CC4F-1202-5711-6D26EE89D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0772" y="1089901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793C7D-580C-0449-2463-3FE457A7F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29337" y="3249149"/>
            <a:ext cx="2234311" cy="661752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Recreation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93C20A-6D92-A4F9-947E-AC5F3BF0A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9316" y="3157870"/>
            <a:ext cx="939800" cy="8392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C5C92F7-9047-8A3F-33A2-85BF621CA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13" y="3239619"/>
            <a:ext cx="702609" cy="70260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0572A82-47D1-8448-AD2F-BB10F8E73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57" y="1144603"/>
            <a:ext cx="703268" cy="703268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E86B30-1F9E-122F-17F4-0BC5FC4B6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607" y="50798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85E3B11A-AE0A-26CD-362A-BFD39CD89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847" y="5458717"/>
            <a:ext cx="679539" cy="67953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8415CDA-43CC-2287-2329-421E2F461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63690" y="3080629"/>
            <a:ext cx="604718" cy="6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54751" y="420261"/>
            <a:ext cx="33372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 on consumer spending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989" y="420261"/>
            <a:ext cx="33690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FEE8EA-AE6D-E311-E8DB-744C2BC8E9BD}"/>
              </a:ext>
            </a:extLst>
          </p:cNvPr>
          <p:cNvGrpSpPr/>
          <p:nvPr/>
        </p:nvGrpSpPr>
        <p:grpSpPr>
          <a:xfrm>
            <a:off x="5843484" y="1365250"/>
            <a:ext cx="304587" cy="4940660"/>
            <a:chOff x="5759311" y="1474755"/>
            <a:chExt cx="406116" cy="48311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8C9EF27-5E76-0208-6981-053C6DC559CA}"/>
                </a:ext>
              </a:extLst>
            </p:cNvPr>
            <p:cNvSpPr/>
            <p:nvPr/>
          </p:nvSpPr>
          <p:spPr>
            <a:xfrm>
              <a:off x="5759311" y="1474755"/>
              <a:ext cx="406116" cy="4831156"/>
            </a:xfrm>
            <a:custGeom>
              <a:avLst/>
              <a:gdLst>
                <a:gd name="connsiteX0" fmla="*/ 21478 w 406116"/>
                <a:gd name="connsiteY0" fmla="*/ 0 h 4831156"/>
                <a:gd name="connsiteX1" fmla="*/ 250471 w 406116"/>
                <a:gd name="connsiteY1" fmla="*/ 0 h 4831156"/>
                <a:gd name="connsiteX2" fmla="*/ 406116 w 406116"/>
                <a:gd name="connsiteY2" fmla="*/ 4831156 h 4831156"/>
                <a:gd name="connsiteX3" fmla="*/ 0 w 406116"/>
                <a:gd name="connsiteY3" fmla="*/ 4831156 h 483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16" h="4831156">
                  <a:moveTo>
                    <a:pt x="21478" y="0"/>
                  </a:moveTo>
                  <a:lnTo>
                    <a:pt x="250471" y="0"/>
                  </a:lnTo>
                  <a:lnTo>
                    <a:pt x="406116" y="4831156"/>
                  </a:lnTo>
                  <a:lnTo>
                    <a:pt x="0" y="4831156"/>
                  </a:lnTo>
                  <a:close/>
                </a:path>
              </a:pathLst>
            </a:custGeom>
            <a:solidFill>
              <a:srgbClr val="D3D3D3">
                <a:lumMod val="50000"/>
              </a:srgbClr>
            </a:solidFill>
            <a:ln w="65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5D30AF-947B-2F18-0C7D-6B884F05A203}"/>
                </a:ext>
              </a:extLst>
            </p:cNvPr>
            <p:cNvSpPr/>
            <p:nvPr/>
          </p:nvSpPr>
          <p:spPr>
            <a:xfrm>
              <a:off x="5759311" y="1474755"/>
              <a:ext cx="125233" cy="4831156"/>
            </a:xfrm>
            <a:custGeom>
              <a:avLst/>
              <a:gdLst>
                <a:gd name="connsiteX0" fmla="*/ 21478 w 125233"/>
                <a:gd name="connsiteY0" fmla="*/ 0 h 4831156"/>
                <a:gd name="connsiteX1" fmla="*/ 125233 w 125233"/>
                <a:gd name="connsiteY1" fmla="*/ 0 h 4831156"/>
                <a:gd name="connsiteX2" fmla="*/ 125233 w 125233"/>
                <a:gd name="connsiteY2" fmla="*/ 4831156 h 4831156"/>
                <a:gd name="connsiteX3" fmla="*/ 0 w 125233"/>
                <a:gd name="connsiteY3" fmla="*/ 4831156 h 483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233" h="4831156">
                  <a:moveTo>
                    <a:pt x="21478" y="0"/>
                  </a:moveTo>
                  <a:lnTo>
                    <a:pt x="125233" y="0"/>
                  </a:lnTo>
                  <a:lnTo>
                    <a:pt x="125233" y="4831156"/>
                  </a:lnTo>
                  <a:lnTo>
                    <a:pt x="0" y="4831156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6A8059-DB34-A268-2829-D7055900E927}"/>
              </a:ext>
            </a:extLst>
          </p:cNvPr>
          <p:cNvGrpSpPr/>
          <p:nvPr/>
        </p:nvGrpSpPr>
        <p:grpSpPr>
          <a:xfrm>
            <a:off x="4860439" y="1622174"/>
            <a:ext cx="2575262" cy="1083639"/>
            <a:chOff x="4686292" y="1551946"/>
            <a:chExt cx="2963099" cy="1246835"/>
          </a:xfrm>
          <a:solidFill>
            <a:srgbClr val="063951">
              <a:lumMod val="75000"/>
              <a:lumOff val="25000"/>
            </a:srgbClr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2AE07A-6EBE-1485-71F4-314B9BA59F07}"/>
                </a:ext>
              </a:extLst>
            </p:cNvPr>
            <p:cNvGrpSpPr/>
            <p:nvPr/>
          </p:nvGrpSpPr>
          <p:grpSpPr>
            <a:xfrm>
              <a:off x="4686292" y="1551946"/>
              <a:ext cx="2963099" cy="1246835"/>
              <a:chOff x="4686292" y="1551946"/>
              <a:chExt cx="2963099" cy="1246835"/>
            </a:xfrm>
            <a:grp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7224DA3-A28D-06B1-F3AD-E69CCB3A57D4}"/>
                  </a:ext>
                </a:extLst>
              </p:cNvPr>
              <p:cNvSpPr/>
              <p:nvPr/>
            </p:nvSpPr>
            <p:spPr>
              <a:xfrm>
                <a:off x="4686302" y="2581071"/>
                <a:ext cx="2495239" cy="217710"/>
              </a:xfrm>
              <a:custGeom>
                <a:avLst/>
                <a:gdLst>
                  <a:gd name="connsiteX0" fmla="*/ 0 w 1264362"/>
                  <a:gd name="connsiteY0" fmla="*/ 0 h 39114"/>
                  <a:gd name="connsiteX1" fmla="*/ 1264362 w 1264362"/>
                  <a:gd name="connsiteY1" fmla="*/ 0 h 39114"/>
                  <a:gd name="connsiteX2" fmla="*/ 1264362 w 1264362"/>
                  <a:gd name="connsiteY2" fmla="*/ 39114 h 39114"/>
                  <a:gd name="connsiteX3" fmla="*/ 0 w 1264362"/>
                  <a:gd name="connsiteY3" fmla="*/ 39114 h 39114"/>
                  <a:gd name="connsiteX0" fmla="*/ 0 w 1264362"/>
                  <a:gd name="connsiteY0" fmla="*/ 0 h 39114"/>
                  <a:gd name="connsiteX1" fmla="*/ 645300 w 1264362"/>
                  <a:gd name="connsiteY1" fmla="*/ 1092 h 39114"/>
                  <a:gd name="connsiteX2" fmla="*/ 1264362 w 1264362"/>
                  <a:gd name="connsiteY2" fmla="*/ 0 h 39114"/>
                  <a:gd name="connsiteX3" fmla="*/ 1264362 w 1264362"/>
                  <a:gd name="connsiteY3" fmla="*/ 39114 h 39114"/>
                  <a:gd name="connsiteX4" fmla="*/ 0 w 1264362"/>
                  <a:gd name="connsiteY4" fmla="*/ 39114 h 39114"/>
                  <a:gd name="connsiteX5" fmla="*/ 0 w 1264362"/>
                  <a:gd name="connsiteY5" fmla="*/ 0 h 39114"/>
                  <a:gd name="connsiteX0" fmla="*/ 0 w 1264362"/>
                  <a:gd name="connsiteY0" fmla="*/ 71202 h 110316"/>
                  <a:gd name="connsiteX1" fmla="*/ 651872 w 1264362"/>
                  <a:gd name="connsiteY1" fmla="*/ 0 h 110316"/>
                  <a:gd name="connsiteX2" fmla="*/ 1264362 w 1264362"/>
                  <a:gd name="connsiteY2" fmla="*/ 71202 h 110316"/>
                  <a:gd name="connsiteX3" fmla="*/ 1264362 w 1264362"/>
                  <a:gd name="connsiteY3" fmla="*/ 110316 h 110316"/>
                  <a:gd name="connsiteX4" fmla="*/ 0 w 1264362"/>
                  <a:gd name="connsiteY4" fmla="*/ 110316 h 110316"/>
                  <a:gd name="connsiteX5" fmla="*/ 0 w 1264362"/>
                  <a:gd name="connsiteY5" fmla="*/ 71202 h 11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4362" h="110316">
                    <a:moveTo>
                      <a:pt x="0" y="71202"/>
                    </a:moveTo>
                    <a:lnTo>
                      <a:pt x="651872" y="0"/>
                    </a:lnTo>
                    <a:lnTo>
                      <a:pt x="1264362" y="71202"/>
                    </a:lnTo>
                    <a:lnTo>
                      <a:pt x="1264362" y="110316"/>
                    </a:lnTo>
                    <a:lnTo>
                      <a:pt x="0" y="110316"/>
                    </a:lnTo>
                    <a:lnTo>
                      <a:pt x="0" y="71202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E0FF10B-888B-40B5-4FAF-BFB91C24E83D}"/>
                  </a:ext>
                </a:extLst>
              </p:cNvPr>
              <p:cNvSpPr/>
              <p:nvPr/>
            </p:nvSpPr>
            <p:spPr>
              <a:xfrm>
                <a:off x="7181541" y="2071785"/>
                <a:ext cx="467850" cy="726996"/>
              </a:xfrm>
              <a:custGeom>
                <a:avLst/>
                <a:gdLst>
                  <a:gd name="connsiteX0" fmla="*/ 0 w 237063"/>
                  <a:gd name="connsiteY0" fmla="*/ 329262 h 368376"/>
                  <a:gd name="connsiteX1" fmla="*/ 237064 w 237063"/>
                  <a:gd name="connsiteY1" fmla="*/ 0 h 368376"/>
                  <a:gd name="connsiteX2" fmla="*/ 237064 w 237063"/>
                  <a:gd name="connsiteY2" fmla="*/ 39114 h 368376"/>
                  <a:gd name="connsiteX3" fmla="*/ 0 w 237063"/>
                  <a:gd name="connsiteY3" fmla="*/ 368376 h 368376"/>
                  <a:gd name="connsiteX0" fmla="*/ 0 w 237064"/>
                  <a:gd name="connsiteY0" fmla="*/ 329262 h 368376"/>
                  <a:gd name="connsiteX1" fmla="*/ 103873 w 237064"/>
                  <a:gd name="connsiteY1" fmla="*/ 172623 h 368376"/>
                  <a:gd name="connsiteX2" fmla="*/ 237064 w 237064"/>
                  <a:gd name="connsiteY2" fmla="*/ 0 h 368376"/>
                  <a:gd name="connsiteX3" fmla="*/ 237064 w 237064"/>
                  <a:gd name="connsiteY3" fmla="*/ 39114 h 368376"/>
                  <a:gd name="connsiteX4" fmla="*/ 0 w 237064"/>
                  <a:gd name="connsiteY4" fmla="*/ 368376 h 368376"/>
                  <a:gd name="connsiteX5" fmla="*/ 0 w 237064"/>
                  <a:gd name="connsiteY5" fmla="*/ 329262 h 368376"/>
                  <a:gd name="connsiteX0" fmla="*/ 0 w 237064"/>
                  <a:gd name="connsiteY0" fmla="*/ 329262 h 368376"/>
                  <a:gd name="connsiteX1" fmla="*/ 64440 w 237064"/>
                  <a:gd name="connsiteY1" fmla="*/ 149621 h 368376"/>
                  <a:gd name="connsiteX2" fmla="*/ 237064 w 237064"/>
                  <a:gd name="connsiteY2" fmla="*/ 0 h 368376"/>
                  <a:gd name="connsiteX3" fmla="*/ 237064 w 237064"/>
                  <a:gd name="connsiteY3" fmla="*/ 39114 h 368376"/>
                  <a:gd name="connsiteX4" fmla="*/ 0 w 237064"/>
                  <a:gd name="connsiteY4" fmla="*/ 368376 h 368376"/>
                  <a:gd name="connsiteX5" fmla="*/ 0 w 237064"/>
                  <a:gd name="connsiteY5" fmla="*/ 329262 h 36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064" h="368376">
                    <a:moveTo>
                      <a:pt x="0" y="329262"/>
                    </a:moveTo>
                    <a:lnTo>
                      <a:pt x="64440" y="149621"/>
                    </a:lnTo>
                    <a:lnTo>
                      <a:pt x="237064" y="0"/>
                    </a:lnTo>
                    <a:lnTo>
                      <a:pt x="237064" y="39114"/>
                    </a:lnTo>
                    <a:lnTo>
                      <a:pt x="0" y="368376"/>
                    </a:lnTo>
                    <a:lnTo>
                      <a:pt x="0" y="329262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00F8640-E334-0158-309F-34AE6BCCD584}"/>
                  </a:ext>
                </a:extLst>
              </p:cNvPr>
              <p:cNvSpPr/>
              <p:nvPr/>
            </p:nvSpPr>
            <p:spPr>
              <a:xfrm>
                <a:off x="4686292" y="1551946"/>
                <a:ext cx="2963089" cy="1169643"/>
              </a:xfrm>
              <a:custGeom>
                <a:avLst/>
                <a:gdLst>
                  <a:gd name="connsiteX0" fmla="*/ 39512 w 1501425"/>
                  <a:gd name="connsiteY0" fmla="*/ 158047 h 592669"/>
                  <a:gd name="connsiteX1" fmla="*/ 0 w 1501425"/>
                  <a:gd name="connsiteY1" fmla="*/ 592669 h 592669"/>
                  <a:gd name="connsiteX2" fmla="*/ 1264362 w 1501425"/>
                  <a:gd name="connsiteY2" fmla="*/ 592669 h 592669"/>
                  <a:gd name="connsiteX3" fmla="*/ 1501426 w 1501425"/>
                  <a:gd name="connsiteY3" fmla="*/ 263407 h 592669"/>
                  <a:gd name="connsiteX4" fmla="*/ 1501426 w 1501425"/>
                  <a:gd name="connsiteY4" fmla="*/ 263407 h 592669"/>
                  <a:gd name="connsiteX5" fmla="*/ 1145827 w 1501425"/>
                  <a:gd name="connsiteY5" fmla="*/ 0 h 592669"/>
                  <a:gd name="connsiteX0" fmla="*/ 39512 w 1501426"/>
                  <a:gd name="connsiteY0" fmla="*/ 158047 h 592669"/>
                  <a:gd name="connsiteX1" fmla="*/ 0 w 1501426"/>
                  <a:gd name="connsiteY1" fmla="*/ 592669 h 592669"/>
                  <a:gd name="connsiteX2" fmla="*/ 1264362 w 1501426"/>
                  <a:gd name="connsiteY2" fmla="*/ 592669 h 592669"/>
                  <a:gd name="connsiteX3" fmla="*/ 1501426 w 1501426"/>
                  <a:gd name="connsiteY3" fmla="*/ 263407 h 592669"/>
                  <a:gd name="connsiteX4" fmla="*/ 1479995 w 1501426"/>
                  <a:gd name="connsiteY4" fmla="*/ 303888 h 592669"/>
                  <a:gd name="connsiteX5" fmla="*/ 1145827 w 1501426"/>
                  <a:gd name="connsiteY5" fmla="*/ 0 h 592669"/>
                  <a:gd name="connsiteX6" fmla="*/ 39512 w 1501426"/>
                  <a:gd name="connsiteY6" fmla="*/ 158047 h 592669"/>
                  <a:gd name="connsiteX0" fmla="*/ 39512 w 1506189"/>
                  <a:gd name="connsiteY0" fmla="*/ 158047 h 592669"/>
                  <a:gd name="connsiteX1" fmla="*/ 0 w 1506189"/>
                  <a:gd name="connsiteY1" fmla="*/ 592669 h 592669"/>
                  <a:gd name="connsiteX2" fmla="*/ 1264362 w 1506189"/>
                  <a:gd name="connsiteY2" fmla="*/ 592669 h 592669"/>
                  <a:gd name="connsiteX3" fmla="*/ 1501426 w 1506189"/>
                  <a:gd name="connsiteY3" fmla="*/ 263407 h 592669"/>
                  <a:gd name="connsiteX4" fmla="*/ 1506189 w 1506189"/>
                  <a:gd name="connsiteY4" fmla="*/ 270551 h 592669"/>
                  <a:gd name="connsiteX5" fmla="*/ 1145827 w 1506189"/>
                  <a:gd name="connsiteY5" fmla="*/ 0 h 592669"/>
                  <a:gd name="connsiteX6" fmla="*/ 39512 w 1506189"/>
                  <a:gd name="connsiteY6" fmla="*/ 158047 h 592669"/>
                  <a:gd name="connsiteX0" fmla="*/ 39512 w 1501426"/>
                  <a:gd name="connsiteY0" fmla="*/ 158047 h 592669"/>
                  <a:gd name="connsiteX1" fmla="*/ 0 w 1501426"/>
                  <a:gd name="connsiteY1" fmla="*/ 592669 h 592669"/>
                  <a:gd name="connsiteX2" fmla="*/ 1264362 w 1501426"/>
                  <a:gd name="connsiteY2" fmla="*/ 592669 h 592669"/>
                  <a:gd name="connsiteX3" fmla="*/ 1501426 w 1501426"/>
                  <a:gd name="connsiteY3" fmla="*/ 263407 h 592669"/>
                  <a:gd name="connsiteX4" fmla="*/ 1145827 w 1501426"/>
                  <a:gd name="connsiteY4" fmla="*/ 0 h 592669"/>
                  <a:gd name="connsiteX5" fmla="*/ 39512 w 1501426"/>
                  <a:gd name="connsiteY5" fmla="*/ 158047 h 59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1426" h="592669">
                    <a:moveTo>
                      <a:pt x="39512" y="158047"/>
                    </a:moveTo>
                    <a:lnTo>
                      <a:pt x="0" y="592669"/>
                    </a:lnTo>
                    <a:lnTo>
                      <a:pt x="1264362" y="592669"/>
                    </a:lnTo>
                    <a:lnTo>
                      <a:pt x="1501426" y="263407"/>
                    </a:lnTo>
                    <a:lnTo>
                      <a:pt x="1145827" y="0"/>
                    </a:lnTo>
                    <a:lnTo>
                      <a:pt x="39512" y="158047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1BF1EC-B49C-653B-4D72-5AF25C03EC0B}"/>
                </a:ext>
              </a:extLst>
            </p:cNvPr>
            <p:cNvSpPr txBox="1"/>
            <p:nvPr/>
          </p:nvSpPr>
          <p:spPr>
            <a:xfrm rot="21441207">
              <a:off x="5033033" y="1912512"/>
              <a:ext cx="2008275" cy="67284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Michigan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31AEE7-7AF0-4DBB-C733-BE1810B71335}"/>
              </a:ext>
            </a:extLst>
          </p:cNvPr>
          <p:cNvGrpSpPr/>
          <p:nvPr/>
        </p:nvGrpSpPr>
        <p:grpSpPr>
          <a:xfrm>
            <a:off x="4371244" y="2963793"/>
            <a:ext cx="2746558" cy="1233089"/>
            <a:chOff x="4014331" y="2967174"/>
            <a:chExt cx="3160191" cy="1418793"/>
          </a:xfrm>
          <a:solidFill>
            <a:srgbClr val="F7931F">
              <a:lumMod val="75000"/>
            </a:srgb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665A7B-BB0F-F4B0-EE52-0BC27EC2C049}"/>
                </a:ext>
              </a:extLst>
            </p:cNvPr>
            <p:cNvGrpSpPr/>
            <p:nvPr/>
          </p:nvGrpSpPr>
          <p:grpSpPr>
            <a:xfrm>
              <a:off x="4014331" y="2967174"/>
              <a:ext cx="3142895" cy="1418793"/>
              <a:chOff x="4014331" y="2967174"/>
              <a:chExt cx="3142895" cy="14187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18A3CF-0D88-1C30-B752-B666E43AB458}"/>
                  </a:ext>
                </a:extLst>
              </p:cNvPr>
              <p:cNvSpPr/>
              <p:nvPr/>
            </p:nvSpPr>
            <p:spPr>
              <a:xfrm>
                <a:off x="4014345" y="3683890"/>
                <a:ext cx="827065" cy="702077"/>
              </a:xfrm>
              <a:custGeom>
                <a:avLst/>
                <a:gdLst>
                  <a:gd name="connsiteX0" fmla="*/ 33 w 419081"/>
                  <a:gd name="connsiteY0" fmla="*/ -8 h 355748"/>
                  <a:gd name="connsiteX1" fmla="*/ 419115 w 419081"/>
                  <a:gd name="connsiteY1" fmla="*/ 316627 h 355748"/>
                  <a:gd name="connsiteX2" fmla="*/ 419115 w 419081"/>
                  <a:gd name="connsiteY2" fmla="*/ 355741 h 355748"/>
                  <a:gd name="connsiteX3" fmla="*/ 33 w 419081"/>
                  <a:gd name="connsiteY3" fmla="*/ 39106 h 355748"/>
                  <a:gd name="connsiteX0" fmla="*/ 0 w 419082"/>
                  <a:gd name="connsiteY0" fmla="*/ 0 h 355749"/>
                  <a:gd name="connsiteX1" fmla="*/ 220134 w 419082"/>
                  <a:gd name="connsiteY1" fmla="*/ 167412 h 355749"/>
                  <a:gd name="connsiteX2" fmla="*/ 419082 w 419082"/>
                  <a:gd name="connsiteY2" fmla="*/ 316635 h 355749"/>
                  <a:gd name="connsiteX3" fmla="*/ 419082 w 419082"/>
                  <a:gd name="connsiteY3" fmla="*/ 355749 h 355749"/>
                  <a:gd name="connsiteX4" fmla="*/ 0 w 419082"/>
                  <a:gd name="connsiteY4" fmla="*/ 39114 h 355749"/>
                  <a:gd name="connsiteX5" fmla="*/ 0 w 419082"/>
                  <a:gd name="connsiteY5" fmla="*/ 0 h 355749"/>
                  <a:gd name="connsiteX0" fmla="*/ 0 w 419082"/>
                  <a:gd name="connsiteY0" fmla="*/ 0 h 355749"/>
                  <a:gd name="connsiteX1" fmla="*/ 269425 w 419082"/>
                  <a:gd name="connsiteY1" fmla="*/ 124693 h 355749"/>
                  <a:gd name="connsiteX2" fmla="*/ 419082 w 419082"/>
                  <a:gd name="connsiteY2" fmla="*/ 316635 h 355749"/>
                  <a:gd name="connsiteX3" fmla="*/ 419082 w 419082"/>
                  <a:gd name="connsiteY3" fmla="*/ 355749 h 355749"/>
                  <a:gd name="connsiteX4" fmla="*/ 0 w 419082"/>
                  <a:gd name="connsiteY4" fmla="*/ 39114 h 355749"/>
                  <a:gd name="connsiteX5" fmla="*/ 0 w 419082"/>
                  <a:gd name="connsiteY5" fmla="*/ 0 h 35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082" h="355749">
                    <a:moveTo>
                      <a:pt x="0" y="0"/>
                    </a:moveTo>
                    <a:lnTo>
                      <a:pt x="269425" y="124693"/>
                    </a:lnTo>
                    <a:lnTo>
                      <a:pt x="419082" y="316635"/>
                    </a:lnTo>
                    <a:lnTo>
                      <a:pt x="419082" y="355749"/>
                    </a:lnTo>
                    <a:lnTo>
                      <a:pt x="0" y="391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6C86AE5-0744-77CE-2DB1-1E94A6DF036A}"/>
                  </a:ext>
                </a:extLst>
              </p:cNvPr>
              <p:cNvSpPr/>
              <p:nvPr/>
            </p:nvSpPr>
            <p:spPr>
              <a:xfrm>
                <a:off x="4841459" y="4098587"/>
                <a:ext cx="2315767" cy="287366"/>
              </a:xfrm>
              <a:custGeom>
                <a:avLst/>
                <a:gdLst>
                  <a:gd name="connsiteX0" fmla="*/ 33 w 1173421"/>
                  <a:gd name="connsiteY0" fmla="*/ 102432 h 141553"/>
                  <a:gd name="connsiteX1" fmla="*/ 1173455 w 1173421"/>
                  <a:gd name="connsiteY1" fmla="*/ -8 h 141553"/>
                  <a:gd name="connsiteX2" fmla="*/ 1173455 w 1173421"/>
                  <a:gd name="connsiteY2" fmla="*/ 39106 h 141553"/>
                  <a:gd name="connsiteX3" fmla="*/ 33 w 1173421"/>
                  <a:gd name="connsiteY3" fmla="*/ 141546 h 141553"/>
                  <a:gd name="connsiteX0" fmla="*/ 0 w 1173422"/>
                  <a:gd name="connsiteY0" fmla="*/ 102440 h 141554"/>
                  <a:gd name="connsiteX1" fmla="*/ 543679 w 1173422"/>
                  <a:gd name="connsiteY1" fmla="*/ 48520 h 141554"/>
                  <a:gd name="connsiteX2" fmla="*/ 1173422 w 1173422"/>
                  <a:gd name="connsiteY2" fmla="*/ 0 h 141554"/>
                  <a:gd name="connsiteX3" fmla="*/ 1173422 w 1173422"/>
                  <a:gd name="connsiteY3" fmla="*/ 39114 h 141554"/>
                  <a:gd name="connsiteX4" fmla="*/ 0 w 1173422"/>
                  <a:gd name="connsiteY4" fmla="*/ 141554 h 141554"/>
                  <a:gd name="connsiteX5" fmla="*/ 0 w 1173422"/>
                  <a:gd name="connsiteY5" fmla="*/ 102440 h 141554"/>
                  <a:gd name="connsiteX0" fmla="*/ 0 w 1173422"/>
                  <a:gd name="connsiteY0" fmla="*/ 106497 h 145611"/>
                  <a:gd name="connsiteX1" fmla="*/ 533821 w 1173422"/>
                  <a:gd name="connsiteY1" fmla="*/ 0 h 145611"/>
                  <a:gd name="connsiteX2" fmla="*/ 1173422 w 1173422"/>
                  <a:gd name="connsiteY2" fmla="*/ 4057 h 145611"/>
                  <a:gd name="connsiteX3" fmla="*/ 1173422 w 1173422"/>
                  <a:gd name="connsiteY3" fmla="*/ 43171 h 145611"/>
                  <a:gd name="connsiteX4" fmla="*/ 0 w 1173422"/>
                  <a:gd name="connsiteY4" fmla="*/ 145611 h 145611"/>
                  <a:gd name="connsiteX5" fmla="*/ 0 w 1173422"/>
                  <a:gd name="connsiteY5" fmla="*/ 106497 h 14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3422" h="145611">
                    <a:moveTo>
                      <a:pt x="0" y="106497"/>
                    </a:moveTo>
                    <a:lnTo>
                      <a:pt x="533821" y="0"/>
                    </a:lnTo>
                    <a:lnTo>
                      <a:pt x="1173422" y="4057"/>
                    </a:lnTo>
                    <a:lnTo>
                      <a:pt x="1173422" y="43171"/>
                    </a:lnTo>
                    <a:lnTo>
                      <a:pt x="0" y="145611"/>
                    </a:lnTo>
                    <a:lnTo>
                      <a:pt x="0" y="106497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A6A329F-AE98-93DF-499C-FC41873E25B2}"/>
                  </a:ext>
                </a:extLst>
              </p:cNvPr>
              <p:cNvSpPr/>
              <p:nvPr/>
            </p:nvSpPr>
            <p:spPr>
              <a:xfrm>
                <a:off x="4014331" y="2967174"/>
                <a:ext cx="3142829" cy="1341666"/>
              </a:xfrm>
              <a:custGeom>
                <a:avLst/>
                <a:gdLst>
                  <a:gd name="connsiteX0" fmla="*/ 1518024 w 1592502"/>
                  <a:gd name="connsiteY0" fmla="*/ 65182 h 679835"/>
                  <a:gd name="connsiteX1" fmla="*/ 353924 w 1592502"/>
                  <a:gd name="connsiteY1" fmla="*/ -8 h 679835"/>
                  <a:gd name="connsiteX2" fmla="*/ 33 w 1592502"/>
                  <a:gd name="connsiteY2" fmla="*/ 363192 h 679835"/>
                  <a:gd name="connsiteX3" fmla="*/ 419115 w 1592502"/>
                  <a:gd name="connsiteY3" fmla="*/ 679827 h 679835"/>
                  <a:gd name="connsiteX4" fmla="*/ 419115 w 1592502"/>
                  <a:gd name="connsiteY4" fmla="*/ 679827 h 679835"/>
                  <a:gd name="connsiteX5" fmla="*/ 1592536 w 1592502"/>
                  <a:gd name="connsiteY5" fmla="*/ 577387 h 679835"/>
                  <a:gd name="connsiteX6" fmla="*/ 1592536 w 1592502"/>
                  <a:gd name="connsiteY6" fmla="*/ 577387 h 6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2502" h="679835">
                    <a:moveTo>
                      <a:pt x="1518024" y="65182"/>
                    </a:moveTo>
                    <a:lnTo>
                      <a:pt x="353924" y="-8"/>
                    </a:lnTo>
                    <a:lnTo>
                      <a:pt x="33" y="363192"/>
                    </a:lnTo>
                    <a:lnTo>
                      <a:pt x="419115" y="679827"/>
                    </a:lnTo>
                    <a:lnTo>
                      <a:pt x="419115" y="679827"/>
                    </a:lnTo>
                    <a:lnTo>
                      <a:pt x="1592536" y="577387"/>
                    </a:lnTo>
                    <a:lnTo>
                      <a:pt x="1592536" y="577387"/>
                    </a:lnTo>
                    <a:close/>
                  </a:path>
                </a:pathLst>
              </a:custGeom>
              <a:grpFill/>
              <a:ln w="65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00663-114D-A0E8-696A-D30A5FA6BD6A}"/>
                </a:ext>
              </a:extLst>
            </p:cNvPr>
            <p:cNvSpPr txBox="1"/>
            <p:nvPr/>
          </p:nvSpPr>
          <p:spPr>
            <a:xfrm rot="21441207">
              <a:off x="4086822" y="3297915"/>
              <a:ext cx="3087700" cy="6728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North Carolina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5B5B-510A-7680-9AD1-8B4546471A54}"/>
              </a:ext>
            </a:extLst>
          </p:cNvPr>
          <p:cNvSpPr txBox="1"/>
          <p:nvPr/>
        </p:nvSpPr>
        <p:spPr>
          <a:xfrm>
            <a:off x="8609876" y="4701853"/>
            <a:ext cx="3089261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noProof="1">
                <a:latin typeface="+mj-lt"/>
                <a:cs typeface="Arial" panose="020B0604020202020204" pitchFamily="34" charset="0"/>
              </a:rPr>
              <a:t>Smaller workforce (250,132 employees)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55A62-7EB3-33CE-1A7A-232CD6ED7C55}"/>
              </a:ext>
            </a:extLst>
          </p:cNvPr>
          <p:cNvSpPr txBox="1"/>
          <p:nvPr/>
        </p:nvSpPr>
        <p:spPr>
          <a:xfrm>
            <a:off x="1050747" y="1821643"/>
            <a:ext cx="31021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Number of loans (7508) and total loan amount ($165.88M) are comparable to Michigan</a:t>
            </a:r>
            <a:endParaRPr lang="en-US" sz="1400" b="1" noProof="1">
              <a:solidFill>
                <a:prstClr val="black">
                  <a:lumMod val="65000"/>
                  <a:lumOff val="35000"/>
                </a:prst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FD94752-FF35-2081-1B6F-252F5826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053" y="1930701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5195B1B-7C2D-4A60-3D88-5396B86A2A24}"/>
              </a:ext>
            </a:extLst>
          </p:cNvPr>
          <p:cNvSpPr txBox="1"/>
          <p:nvPr/>
        </p:nvSpPr>
        <p:spPr>
          <a:xfrm>
            <a:off x="8696404" y="1821643"/>
            <a:ext cx="3002733" cy="73866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Number of loans (8.006), total loan amount (($196.68M) and number of firms similar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40FA50C-FD75-9902-0239-BE9A98C8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75" y="2861659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46188C1-7FD3-FFA0-EF7F-DCF1C1042E61}"/>
              </a:ext>
            </a:extLst>
          </p:cNvPr>
          <p:cNvSpPr txBox="1"/>
          <p:nvPr/>
        </p:nvSpPr>
        <p:spPr>
          <a:xfrm>
            <a:off x="8672090" y="2806360"/>
            <a:ext cx="2707695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Almost triple loan amount per payroll ($24.07) than this of NC</a:t>
            </a:r>
            <a:endParaRPr lang="en-GB" sz="1400" b="1" cap="all" noProof="1">
              <a:solidFill>
                <a:srgbClr val="A2B969">
                  <a:lumMod val="5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55DA16A-8BDB-DFE8-B4F7-5CA9B125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628" y="3865250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B030DCA-A3C8-5018-BB1A-1D1FAB16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75" y="4826303"/>
            <a:ext cx="274320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0704C00-4B75-1CDA-703B-CAF2A5DD9D85}"/>
              </a:ext>
            </a:extLst>
          </p:cNvPr>
          <p:cNvSpPr/>
          <p:nvPr/>
        </p:nvSpPr>
        <p:spPr>
          <a:xfrm>
            <a:off x="548835" y="1928223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2AA0747-9583-D206-0788-C894EE822C15}"/>
              </a:ext>
            </a:extLst>
          </p:cNvPr>
          <p:cNvSpPr/>
          <p:nvPr/>
        </p:nvSpPr>
        <p:spPr>
          <a:xfrm>
            <a:off x="548835" y="2816278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19DD4057-2A80-D476-22D6-F3A54F40441B}"/>
              </a:ext>
            </a:extLst>
          </p:cNvPr>
          <p:cNvSpPr/>
          <p:nvPr/>
        </p:nvSpPr>
        <p:spPr>
          <a:xfrm>
            <a:off x="532225" y="3662124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AC98F89A-A98C-9358-4029-E99763C399B9}"/>
              </a:ext>
            </a:extLst>
          </p:cNvPr>
          <p:cNvSpPr/>
          <p:nvPr/>
        </p:nvSpPr>
        <p:spPr>
          <a:xfrm>
            <a:off x="530269" y="4589224"/>
            <a:ext cx="274320" cy="27432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7DB2A1-952F-F551-F91C-65A57AF7F0DD}"/>
              </a:ext>
            </a:extLst>
          </p:cNvPr>
          <p:cNvSpPr txBox="1"/>
          <p:nvPr/>
        </p:nvSpPr>
        <p:spPr>
          <a:xfrm>
            <a:off x="990432" y="2708618"/>
            <a:ext cx="310211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Number of firms (59,317) is slightly higher than Michigan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27A602-0D8E-D62A-E34D-63975AC65F83}"/>
              </a:ext>
            </a:extLst>
          </p:cNvPr>
          <p:cNvSpPr txBox="1"/>
          <p:nvPr/>
        </p:nvSpPr>
        <p:spPr>
          <a:xfrm>
            <a:off x="939499" y="3581847"/>
            <a:ext cx="31021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Much lower loan amount per payroll ($7.45) compared to Michigan.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76AB48-0C41-63FD-B51A-0109493210BF}"/>
              </a:ext>
            </a:extLst>
          </p:cNvPr>
          <p:cNvSpPr txBox="1"/>
          <p:nvPr/>
        </p:nvSpPr>
        <p:spPr>
          <a:xfrm>
            <a:off x="964742" y="4547964"/>
            <a:ext cx="310211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1400" b="1" dirty="0">
                <a:latin typeface="+mj-lt"/>
                <a:cs typeface="Arial" panose="020B0604020202020204" pitchFamily="34" charset="0"/>
              </a:rPr>
              <a:t>Significantly lower loan amount per employee ($370.96).</a:t>
            </a:r>
            <a:endParaRPr lang="en-US" sz="1400" b="1" noProof="1">
              <a:solidFill>
                <a:prstClr val="black">
                  <a:lumMod val="65000"/>
                  <a:lumOff val="35000"/>
                </a:prst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1BC99E-DD2A-28FD-67EF-51F9DA825607}"/>
              </a:ext>
            </a:extLst>
          </p:cNvPr>
          <p:cNvSpPr txBox="1"/>
          <p:nvPr/>
        </p:nvSpPr>
        <p:spPr>
          <a:xfrm>
            <a:off x="8653139" y="3754106"/>
            <a:ext cx="3089261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b="1" noProof="1">
                <a:latin typeface="+mj-lt"/>
                <a:cs typeface="Arial" panose="020B0604020202020204" pitchFamily="34" charset="0"/>
              </a:rPr>
              <a:t>Significantly higher loan amount per employee ($786.29).</a:t>
            </a:r>
            <a:endParaRPr lang="en-US" sz="1400" b="1" noProof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29989" y="30704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D7E00E3F-CFD2-06E4-D8C2-F014A25DD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154" y="1188198"/>
            <a:ext cx="429287" cy="400271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A1FB0-4E67-B1B7-5C9C-A90E04569BF4}"/>
              </a:ext>
            </a:extLst>
          </p:cNvPr>
          <p:cNvSpPr txBox="1"/>
          <p:nvPr/>
        </p:nvSpPr>
        <p:spPr>
          <a:xfrm>
            <a:off x="1184091" y="5379564"/>
            <a:ext cx="868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Importance of tailored financial assistance to address the varied impacts of the pandemic across different regions and sectors.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B4E0E-E739-FAF7-A12E-D09E9D5FC490}"/>
              </a:ext>
            </a:extLst>
          </p:cNvPr>
          <p:cNvSpPr txBox="1"/>
          <p:nvPr/>
        </p:nvSpPr>
        <p:spPr>
          <a:xfrm>
            <a:off x="1121097" y="1088458"/>
            <a:ext cx="754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Mississippi, North Dakota, Florida and Maryland: </a:t>
            </a:r>
          </a:p>
          <a:p>
            <a:pPr algn="ctr"/>
            <a:r>
              <a:rPr lang="en-US" dirty="0">
                <a:latin typeface="+mj-lt"/>
              </a:rPr>
              <a:t>substantial financial support relative to their business populations   </a:t>
            </a:r>
          </a:p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D19A9B2-9C44-0B6C-575F-EF2E470A1AA6}"/>
              </a:ext>
            </a:extLst>
          </p:cNvPr>
          <p:cNvSpPr/>
          <p:nvPr/>
        </p:nvSpPr>
        <p:spPr>
          <a:xfrm>
            <a:off x="8738908" y="1235166"/>
            <a:ext cx="467845" cy="306336"/>
          </a:xfrm>
          <a:prstGeom prst="rightArrow">
            <a:avLst/>
          </a:prstGeom>
          <a:solidFill>
            <a:srgbClr val="7ABA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E9EE0-B049-336D-9441-C6EC0692457D}"/>
              </a:ext>
            </a:extLst>
          </p:cNvPr>
          <p:cNvSpPr txBox="1"/>
          <p:nvPr/>
        </p:nvSpPr>
        <p:spPr>
          <a:xfrm>
            <a:off x="9444049" y="107992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effective outreach</a:t>
            </a:r>
          </a:p>
          <a:p>
            <a:r>
              <a:rPr lang="en-US" dirty="0">
                <a:latin typeface="+mj-lt"/>
              </a:rPr>
              <a:t>high demand</a:t>
            </a: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38BCCBAA-F38A-C393-3AF4-0C4D078D4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155" y="2319792"/>
            <a:ext cx="429287" cy="400271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8E14F-4E9E-D0B0-16C6-7B711B5A8DC8}"/>
              </a:ext>
            </a:extLst>
          </p:cNvPr>
          <p:cNvSpPr txBox="1"/>
          <p:nvPr/>
        </p:nvSpPr>
        <p:spPr>
          <a:xfrm>
            <a:off x="1121096" y="2266122"/>
            <a:ext cx="754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Wisconsin, Arkansas and Minnesota: </a:t>
            </a:r>
          </a:p>
          <a:p>
            <a:pPr algn="ctr"/>
            <a:r>
              <a:rPr lang="en-US" dirty="0">
                <a:latin typeface="+mj-lt"/>
              </a:rPr>
              <a:t>lower support</a:t>
            </a:r>
          </a:p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32CF8A2-9407-6C34-0F4F-67459A364BE6}"/>
              </a:ext>
            </a:extLst>
          </p:cNvPr>
          <p:cNvSpPr/>
          <p:nvPr/>
        </p:nvSpPr>
        <p:spPr>
          <a:xfrm>
            <a:off x="8761560" y="2357296"/>
            <a:ext cx="467845" cy="306336"/>
          </a:xfrm>
          <a:prstGeom prst="rightArrow">
            <a:avLst/>
          </a:prstGeom>
          <a:solidFill>
            <a:srgbClr val="7ABA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2BC581-B6BF-ACCA-B9A9-25BCE563BFC2}"/>
              </a:ext>
            </a:extLst>
          </p:cNvPr>
          <p:cNvSpPr txBox="1"/>
          <p:nvPr/>
        </p:nvSpPr>
        <p:spPr>
          <a:xfrm>
            <a:off x="9466701" y="2343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access challenges</a:t>
            </a: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F2169535-BA7B-E295-924C-187E287B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482" y="3451385"/>
            <a:ext cx="429287" cy="400271"/>
          </a:xfrm>
          <a:prstGeom prst="donut">
            <a:avLst>
              <a:gd name="adj" fmla="val 12255"/>
            </a:avLst>
          </a:prstGeom>
          <a:solidFill>
            <a:srgbClr val="F3A0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24693-D161-3807-C116-B1221422B0C2}"/>
              </a:ext>
            </a:extLst>
          </p:cNvPr>
          <p:cNvSpPr txBox="1"/>
          <p:nvPr/>
        </p:nvSpPr>
        <p:spPr>
          <a:xfrm>
            <a:off x="1121096" y="3359441"/>
            <a:ext cx="7543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Arts, entertainment, and recreation industries, diverse non classifiable establishment: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benefited significantly</a:t>
            </a:r>
          </a:p>
          <a:p>
            <a:pPr algn="ctr"/>
            <a:endParaRPr lang="en-US" dirty="0"/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117BB0A0-7FB6-0ABA-46BF-9B51EFA0F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498" y="4577650"/>
            <a:ext cx="429287" cy="400271"/>
          </a:xfrm>
          <a:prstGeom prst="donut">
            <a:avLst>
              <a:gd name="adj" fmla="val 12255"/>
            </a:avLst>
          </a:prstGeom>
          <a:solidFill>
            <a:srgbClr val="F3A09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156F32-1BE2-73EA-7F71-D10D70386E03}"/>
              </a:ext>
            </a:extLst>
          </p:cNvPr>
          <p:cNvSpPr txBox="1"/>
          <p:nvPr/>
        </p:nvSpPr>
        <p:spPr>
          <a:xfrm>
            <a:off x="1349455" y="4574909"/>
            <a:ext cx="754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Utilities and administrative sectors: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comparatively less assistance.</a:t>
            </a:r>
          </a:p>
          <a:p>
            <a:pPr algn="ctr"/>
            <a:endParaRPr lang="en-US" dirty="0"/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EF614B61-DC0C-3B2F-3BA5-3FB944D0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156" y="5714572"/>
            <a:ext cx="429287" cy="400271"/>
          </a:xfrm>
          <a:prstGeom prst="donut">
            <a:avLst>
              <a:gd name="adj" fmla="val 12255"/>
            </a:avLst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182</TotalTime>
  <Words>371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Segoe UI Light</vt:lpstr>
      <vt:lpstr>Office Theme</vt:lpstr>
      <vt:lpstr>Analysis of US Business Loans for Covid-19 Relief</vt:lpstr>
      <vt:lpstr>Project analysis slide 8</vt:lpstr>
      <vt:lpstr>Project analysis slide 4</vt:lpstr>
      <vt:lpstr>Project analysis slide 4</vt:lpstr>
      <vt:lpstr>Project analysis slide 5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KONSTANTINOS GRAMMENOS</dc:creator>
  <cp:lastModifiedBy>MARILENA KALATZI</cp:lastModifiedBy>
  <cp:revision>33</cp:revision>
  <dcterms:created xsi:type="dcterms:W3CDTF">2024-06-18T17:30:30Z</dcterms:created>
  <dcterms:modified xsi:type="dcterms:W3CDTF">2024-06-18T22:08:58Z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