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554764"/>
            <a:ext cx="10993549" cy="147501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Engineering Homework 2</a:t>
            </a:r>
            <a:br>
              <a:rPr lang="en-US" dirty="0"/>
            </a:br>
            <a:r>
              <a:rPr lang="en-US" dirty="0"/>
              <a:t>(Paycheck Protection Program)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4723" y="1961343"/>
            <a:ext cx="8052434" cy="103277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Tsadimas Anargyros</a:t>
            </a:r>
          </a:p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May 2024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1">
            <a:extLst>
              <a:ext uri="{FF2B5EF4-FFF2-40B4-BE49-F238E27FC236}">
                <a16:creationId xmlns:a16="http://schemas.microsoft.com/office/drawing/2014/main" id="{E92849B9-5EE1-65C5-77E5-13DA2EF45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37" y="858838"/>
            <a:ext cx="11058525" cy="6397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Loading the Data</a:t>
            </a:r>
            <a:endParaRPr lang="el-GR" sz="3600" dirty="0"/>
          </a:p>
        </p:txBody>
      </p:sp>
      <p:sp>
        <p:nvSpPr>
          <p:cNvPr id="6" name="Θέση κειμένου 2">
            <a:extLst>
              <a:ext uri="{FF2B5EF4-FFF2-40B4-BE49-F238E27FC236}">
                <a16:creationId xmlns:a16="http://schemas.microsoft.com/office/drawing/2014/main" id="{8B2698C7-26AC-1B98-51AF-74E87CF11FBC}"/>
              </a:ext>
            </a:extLst>
          </p:cNvPr>
          <p:cNvSpPr txBox="1">
            <a:spLocks/>
          </p:cNvSpPr>
          <p:nvPr/>
        </p:nvSpPr>
        <p:spPr>
          <a:xfrm>
            <a:off x="1316037" y="1639093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Difficulties</a:t>
            </a:r>
            <a:endParaRPr lang="el-GR" dirty="0"/>
          </a:p>
        </p:txBody>
      </p:sp>
      <p:sp>
        <p:nvSpPr>
          <p:cNvPr id="7" name="Θέση περιεχομένου 3">
            <a:extLst>
              <a:ext uri="{FF2B5EF4-FFF2-40B4-BE49-F238E27FC236}">
                <a16:creationId xmlns:a16="http://schemas.microsoft.com/office/drawing/2014/main" id="{204250B8-99D9-C75F-55C7-2F4AEE14749D}"/>
              </a:ext>
            </a:extLst>
          </p:cNvPr>
          <p:cNvSpPr txBox="1">
            <a:spLocks/>
          </p:cNvSpPr>
          <p:nvPr/>
        </p:nvSpPr>
        <p:spPr>
          <a:xfrm>
            <a:off x="1233486" y="2138362"/>
            <a:ext cx="4595813" cy="4310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Difficulty in loading and processing large datasets.</a:t>
            </a:r>
            <a:r>
              <a:rPr lang="en-US" sz="19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Find an efficient way to load</a:t>
            </a:r>
            <a:r>
              <a:rPr lang="en-GB" sz="19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Data into Python</a:t>
            </a:r>
            <a:r>
              <a:rPr lang="el-GR" sz="19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 Data Types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number of columns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Concatenate all datasets of all the files into a single </a:t>
            </a:r>
            <a:r>
              <a:rPr lang="en-GB" sz="1900" b="1" dirty="0" err="1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endParaRPr lang="en-IN" sz="19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l-GR" sz="1200" dirty="0"/>
          </a:p>
        </p:txBody>
      </p:sp>
      <p:sp>
        <p:nvSpPr>
          <p:cNvPr id="8" name="Θέση κειμένου 4">
            <a:extLst>
              <a:ext uri="{FF2B5EF4-FFF2-40B4-BE49-F238E27FC236}">
                <a16:creationId xmlns:a16="http://schemas.microsoft.com/office/drawing/2014/main" id="{3AE56026-92E2-318A-6CAA-C016CC61E398}"/>
              </a:ext>
            </a:extLst>
          </p:cNvPr>
          <p:cNvSpPr txBox="1">
            <a:spLocks/>
          </p:cNvSpPr>
          <p:nvPr/>
        </p:nvSpPr>
        <p:spPr>
          <a:xfrm>
            <a:off x="6578600" y="1635918"/>
            <a:ext cx="4041775" cy="639762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Solutions</a:t>
            </a:r>
            <a:endParaRPr lang="el-GR" sz="2000" dirty="0"/>
          </a:p>
        </p:txBody>
      </p:sp>
      <p:sp>
        <p:nvSpPr>
          <p:cNvPr id="9" name="Θέση περιεχομένου 5">
            <a:extLst>
              <a:ext uri="{FF2B5EF4-FFF2-40B4-BE49-F238E27FC236}">
                <a16:creationId xmlns:a16="http://schemas.microsoft.com/office/drawing/2014/main" id="{01748676-8647-F859-C0ED-00DBB6D3BFA0}"/>
              </a:ext>
            </a:extLst>
          </p:cNvPr>
          <p:cNvSpPr txBox="1">
            <a:spLocks/>
          </p:cNvSpPr>
          <p:nvPr/>
        </p:nvSpPr>
        <p:spPr>
          <a:xfrm>
            <a:off x="6095999" y="2412999"/>
            <a:ext cx="5984876" cy="3378201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72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Load just 1 file to see the structure of the dataset  to check the columns and the Data Types</a:t>
            </a: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72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Data Type Mapping to match each column to the correct Data Type</a:t>
            </a: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72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 only the columns that we need into a list.</a:t>
            </a: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72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function and load a random sample of 10 % of each file. Load only those columns and use the data mapping dictionary for memory optimization.</a:t>
            </a: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72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Finally, concatenate all these random samples into one </a:t>
            </a:r>
            <a:r>
              <a:rPr lang="en-GB" sz="7200" b="1" dirty="0" err="1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GB" sz="72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1408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E8370-6AE3-CCEA-F229-6D78A468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70" y="804396"/>
            <a:ext cx="10976860" cy="445690"/>
          </a:xfrm>
        </p:spPr>
        <p:txBody>
          <a:bodyPr>
            <a:no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rapezoid 1">
            <a:extLst>
              <a:ext uri="{FF2B5EF4-FFF2-40B4-BE49-F238E27FC236}">
                <a16:creationId xmlns:a16="http://schemas.microsoft.com/office/drawing/2014/main" id="{25A9D76F-B646-D4AF-99AD-F30B97E4C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82160" y="2917954"/>
            <a:ext cx="4711780" cy="218548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rapezoid 42">
            <a:extLst>
              <a:ext uri="{FF2B5EF4-FFF2-40B4-BE49-F238E27FC236}">
                <a16:creationId xmlns:a16="http://schemas.microsoft.com/office/drawing/2014/main" id="{7C1CBF84-0C6F-6EB1-3AE0-62FD41CF3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409979" y="2724556"/>
            <a:ext cx="4406456" cy="2725223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rapezoid 43">
            <a:extLst>
              <a:ext uri="{FF2B5EF4-FFF2-40B4-BE49-F238E27FC236}">
                <a16:creationId xmlns:a16="http://schemas.microsoft.com/office/drawing/2014/main" id="{161A120D-97A2-9546-E5DE-281F6F3E7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87065" y="3109235"/>
            <a:ext cx="4636008" cy="2185416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apezoid 44">
            <a:extLst>
              <a:ext uri="{FF2B5EF4-FFF2-40B4-BE49-F238E27FC236}">
                <a16:creationId xmlns:a16="http://schemas.microsoft.com/office/drawing/2014/main" id="{57408F04-EE9E-53DE-2FBB-D5D88E39D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77507" y="2724236"/>
            <a:ext cx="4407408" cy="2724912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2E061E8-913F-3316-711B-DFCD4D57CD4A}"/>
              </a:ext>
            </a:extLst>
          </p:cNvPr>
          <p:cNvSpPr/>
          <p:nvPr/>
        </p:nvSpPr>
        <p:spPr>
          <a:xfrm>
            <a:off x="1117532" y="3013736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EDA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ANALYSIS CHALLENGE</a:t>
            </a:r>
          </a:p>
        </p:txBody>
      </p:sp>
      <p:sp>
        <p:nvSpPr>
          <p:cNvPr id="8" name="Rectangle 46">
            <a:extLst>
              <a:ext uri="{FF2B5EF4-FFF2-40B4-BE49-F238E27FC236}">
                <a16:creationId xmlns:a16="http://schemas.microsoft.com/office/drawing/2014/main" id="{01E49FA7-5935-B04A-8116-D5F8030742BE}"/>
              </a:ext>
            </a:extLst>
          </p:cNvPr>
          <p:cNvSpPr/>
          <p:nvPr/>
        </p:nvSpPr>
        <p:spPr>
          <a:xfrm>
            <a:off x="4025927" y="3242871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9" name="Rectangle 47">
            <a:extLst>
              <a:ext uri="{FF2B5EF4-FFF2-40B4-BE49-F238E27FC236}">
                <a16:creationId xmlns:a16="http://schemas.microsoft.com/office/drawing/2014/main" id="{A59171AA-60C3-64B7-D5F8-EC5F2B611396}"/>
              </a:ext>
            </a:extLst>
          </p:cNvPr>
          <p:cNvSpPr/>
          <p:nvPr/>
        </p:nvSpPr>
        <p:spPr>
          <a:xfrm>
            <a:off x="6702097" y="3336983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MAKE THE PLOTS</a:t>
            </a:r>
          </a:p>
        </p:txBody>
      </p:sp>
      <p:sp>
        <p:nvSpPr>
          <p:cNvPr id="10" name="Rectangle 48">
            <a:extLst>
              <a:ext uri="{FF2B5EF4-FFF2-40B4-BE49-F238E27FC236}">
                <a16:creationId xmlns:a16="http://schemas.microsoft.com/office/drawing/2014/main" id="{11C539D9-FC09-8830-2766-A06B189F3FAE}"/>
              </a:ext>
            </a:extLst>
          </p:cNvPr>
          <p:cNvSpPr/>
          <p:nvPr/>
        </p:nvSpPr>
        <p:spPr>
          <a:xfrm>
            <a:off x="9575923" y="3275306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11" name="Rectangle 50">
            <a:extLst>
              <a:ext uri="{FF2B5EF4-FFF2-40B4-BE49-F238E27FC236}">
                <a16:creationId xmlns:a16="http://schemas.microsoft.com/office/drawing/2014/main" id="{38D55CE7-410B-062D-55EC-743D8FFBF75B}"/>
              </a:ext>
            </a:extLst>
          </p:cNvPr>
          <p:cNvSpPr/>
          <p:nvPr/>
        </p:nvSpPr>
        <p:spPr>
          <a:xfrm>
            <a:off x="925151" y="4019606"/>
            <a:ext cx="1752042" cy="12182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Examine and deciding what plots should I make in the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Expolaroty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Analysis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2" name="Rectangle 51">
            <a:extLst>
              <a:ext uri="{FF2B5EF4-FFF2-40B4-BE49-F238E27FC236}">
                <a16:creationId xmlns:a16="http://schemas.microsoft.com/office/drawing/2014/main" id="{B9B19248-DFB9-E2E8-297E-F0F44E89982B}"/>
              </a:ext>
            </a:extLst>
          </p:cNvPr>
          <p:cNvSpPr/>
          <p:nvPr/>
        </p:nvSpPr>
        <p:spPr>
          <a:xfrm>
            <a:off x="3129721" y="3785311"/>
            <a:ext cx="2725223" cy="17055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again the assignment and the purpose of my analysis. Focus on some specific variables like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BorrowerState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InitialApprovalAmount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others. </a:t>
            </a:r>
          </a:p>
        </p:txBody>
      </p:sp>
      <p:sp>
        <p:nvSpPr>
          <p:cNvPr id="13" name="Rectangle 52">
            <a:extLst>
              <a:ext uri="{FF2B5EF4-FFF2-40B4-BE49-F238E27FC236}">
                <a16:creationId xmlns:a16="http://schemas.microsoft.com/office/drawing/2014/main" id="{456AAD4E-727F-9B47-EDB6-3580CE2E06CB}"/>
              </a:ext>
            </a:extLst>
          </p:cNvPr>
          <p:cNvSpPr/>
          <p:nvPr/>
        </p:nvSpPr>
        <p:spPr>
          <a:xfrm>
            <a:off x="6445156" y="4052556"/>
            <a:ext cx="1752042" cy="14619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 the appropriate commands and libraries in order to construct those plots.</a:t>
            </a:r>
          </a:p>
        </p:txBody>
      </p:sp>
      <p:sp>
        <p:nvSpPr>
          <p:cNvPr id="14" name="Freeform 4344" descr="Icon of wrench. ">
            <a:extLst>
              <a:ext uri="{FF2B5EF4-FFF2-40B4-BE49-F238E27FC236}">
                <a16:creationId xmlns:a16="http://schemas.microsoft.com/office/drawing/2014/main" id="{24924127-7E35-7113-0EA7-18AF8A3B6A24}"/>
              </a:ext>
            </a:extLst>
          </p:cNvPr>
          <p:cNvSpPr>
            <a:spLocks/>
          </p:cNvSpPr>
          <p:nvPr/>
        </p:nvSpPr>
        <p:spPr bwMode="auto">
          <a:xfrm>
            <a:off x="4524729" y="2656654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5" name="Graphic 4" descr="Research outline">
            <a:extLst>
              <a:ext uri="{FF2B5EF4-FFF2-40B4-BE49-F238E27FC236}">
                <a16:creationId xmlns:a16="http://schemas.microsoft.com/office/drawing/2014/main" id="{575E2027-2AF0-BDB5-A3F5-84119F876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5054" y="2071790"/>
            <a:ext cx="914400" cy="914400"/>
          </a:xfrm>
          <a:prstGeom prst="rect">
            <a:avLst/>
          </a:prstGeom>
        </p:spPr>
      </p:pic>
      <p:pic>
        <p:nvPicPr>
          <p:cNvPr id="16" name="Graphic 11" descr="Statistics with solid fill">
            <a:extLst>
              <a:ext uri="{FF2B5EF4-FFF2-40B4-BE49-F238E27FC236}">
                <a16:creationId xmlns:a16="http://schemas.microsoft.com/office/drawing/2014/main" id="{F3CD282C-557C-5F28-8A6F-A15EE61E1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3977" y="2199453"/>
            <a:ext cx="914400" cy="914400"/>
          </a:xfrm>
          <a:prstGeom prst="rect">
            <a:avLst/>
          </a:prstGeom>
        </p:spPr>
      </p:pic>
      <p:sp>
        <p:nvSpPr>
          <p:cNvPr id="17" name="Freeform 4344" descr="Icon of wrench. ">
            <a:extLst>
              <a:ext uri="{FF2B5EF4-FFF2-40B4-BE49-F238E27FC236}">
                <a16:creationId xmlns:a16="http://schemas.microsoft.com/office/drawing/2014/main" id="{FC77FCCC-2060-EC34-A6C9-8A062AC32B1F}"/>
              </a:ext>
            </a:extLst>
          </p:cNvPr>
          <p:cNvSpPr>
            <a:spLocks/>
          </p:cNvSpPr>
          <p:nvPr/>
        </p:nvSpPr>
        <p:spPr bwMode="auto">
          <a:xfrm>
            <a:off x="10087907" y="2680624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267929CB-D97C-B9D7-1F1C-BCED5804FA3E}"/>
              </a:ext>
            </a:extLst>
          </p:cNvPr>
          <p:cNvSpPr/>
          <p:nvPr/>
        </p:nvSpPr>
        <p:spPr>
          <a:xfrm>
            <a:off x="9519758" y="3853597"/>
            <a:ext cx="1752042" cy="194925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</a:p>
          <a:p>
            <a:pPr algn="ctr">
              <a:lnSpc>
                <a:spcPts val="1900"/>
              </a:lnSpc>
            </a:pP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seaborn libraries, consult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genAI</a:t>
            </a: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tools and google and finally construct the plots.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6228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{E726790B-73FF-4FEE-8BEF-87EEA3BD1647}tf33552983_win32</Template>
  <TotalTime>8</TotalTime>
  <Words>222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Franklin Gothic Book</vt:lpstr>
      <vt:lpstr>Franklin Gothic Demi</vt:lpstr>
      <vt:lpstr>Segoe UI</vt:lpstr>
      <vt:lpstr>Wingdings 2</vt:lpstr>
      <vt:lpstr>DividendVTI</vt:lpstr>
      <vt:lpstr>Data Engineering Homework 2 (Paycheck Protection Program)</vt:lpstr>
      <vt:lpstr>Loading the Data</vt:lpstr>
      <vt:lpstr>EXPLORATORY DATA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MARILENA KALATZI</dc:creator>
  <cp:lastModifiedBy>MARILENA KALATZI</cp:lastModifiedBy>
  <cp:revision>2</cp:revision>
  <dcterms:created xsi:type="dcterms:W3CDTF">2024-05-30T14:08:55Z</dcterms:created>
  <dcterms:modified xsi:type="dcterms:W3CDTF">2024-05-30T17:19:49Z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