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71" r:id="rId4"/>
    <p:sldId id="260" r:id="rId5"/>
    <p:sldId id="261" r:id="rId6"/>
    <p:sldId id="262" r:id="rId7"/>
    <p:sldId id="263" r:id="rId8"/>
    <p:sldId id="264" r:id="rId9"/>
    <p:sldId id="269" r:id="rId10"/>
    <p:sldId id="270" r:id="rId11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>
        <p:guide orient="horz" pos="2184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33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4CE4DA-22AE-442E-AC9C-92F214E4916F}" type="datetime1">
              <a:rPr lang="el-GR" smtClean="0"/>
              <a:t>11/2/2024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1765FF-9287-4A7A-B1E0-3A22CE3F062E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l-GR" smtClean="0"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029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l-GR" dirty="0"/>
              <a:t>Με ποιο τρόπο η παρουσίαση θα ωφελήσει το ακροατήριο: Οι ενήλικες εκπαιδευόμενοι ενδιαφέρονται περισσότερο για ένα θέμα εάν γνωρίζουν με ποιο τρόπο ή γιατί αυτό είναι σημαντικό για τους ίδιους.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l-GR" dirty="0"/>
              <a:t>Το επίπεδο εξειδίκευσης του παρουσιαστή σε σχέση με το θέμα. Αναφέρετε εν συντομία τα διαπιστευτήριά σας στον τομέα ή εξηγήστε στους συμμετέχοντες γιατί πρέπει να σας ακούσουν.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l-GR" dirty="0"/>
              <a:t>Οι περιγραφές των μαθημάτων πρέπει να είναι σύντομες.</a:t>
            </a:r>
          </a:p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l-GR" b="1" dirty="0"/>
              <a:t>Παραδείγματα στόχων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l-GR" dirty="0"/>
              <a:t>Στο τέλος αυτού του μαθήματος, θα μπορείτε να: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l-GR" dirty="0"/>
              <a:t>Αποθηκεύετε αρχεία στο διακομιστή Web ομάδας.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l-GR" dirty="0"/>
              <a:t>Μεταφέρετε αρχεία σε διαφορετικές θέσεις στο διακομιστή Web ομάδας.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l-GR" dirty="0"/>
              <a:t>Κάνετε κοινή χρήση αρχείων στο διακομιστή Web ομάδας.</a:t>
            </a:r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323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939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4137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32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23" name="Ορθογώνιο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24" name="Ορθογώνιο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25" name="Ορθογώνιο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26" name="Ορθογώνιο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27" name="Ορθογώνιο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 useBgFill="1">
        <p:nvSpPr>
          <p:cNvPr id="30" name="Στρογγυλεμένο ορθογώνιο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 useBgFill="1">
        <p:nvSpPr>
          <p:cNvPr id="31" name="Στρογγυλεμένο ορθογώνιο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7" name="Ορθογώνιο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10" name="Ορθογώνιο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11" name="Ορθογώνιο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8" name="Τίτλος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9" name="Υπότιτλος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  <a:endParaRPr lang="el-GR" noProof="0" dirty="0"/>
          </a:p>
        </p:txBody>
      </p:sp>
      <p:sp>
        <p:nvSpPr>
          <p:cNvPr id="17" name="Θέση υποσέλιδου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28" name="Θέση ημερομηνίας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AFCCDD6-6E69-4DAB-AA9C-FB54F783E5B5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29" name="Θέση αριθμού διαφάνειας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  <a:p>
            <a:pPr lvl="1" rtl="0" eaLnBrk="1" latinLnBrk="0" hangingPunct="1"/>
            <a:r>
              <a:rPr lang="el-GR" noProof="0"/>
              <a:t>Δεύτερο επίπεδο</a:t>
            </a:r>
          </a:p>
          <a:p>
            <a:pPr lvl="2" rtl="0" eaLnBrk="1" latinLnBrk="0" hangingPunct="1"/>
            <a:r>
              <a:rPr lang="el-GR" noProof="0"/>
              <a:t>Τρίτο επίπεδο</a:t>
            </a:r>
          </a:p>
          <a:p>
            <a:pPr lvl="3" rtl="0" eaLnBrk="1" latinLnBrk="0" hangingPunct="1"/>
            <a:r>
              <a:rPr lang="el-GR" noProof="0"/>
              <a:t>Τέταρτο επίπεδο</a:t>
            </a:r>
          </a:p>
          <a:p>
            <a:pPr lvl="4" rtl="0" eaLnBrk="1" latinLnBrk="0" hangingPunct="1"/>
            <a:r>
              <a:rPr lang="el-GR" noProof="0"/>
              <a:t>Πέμπτο επίπεδο</a:t>
            </a:r>
            <a:endParaRPr kumimoji="0"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5E136-2F10-47AC-8682-8F7CB1AACCE2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l-GR" noProof="0" dirty="0"/>
              <a:t>Επεξεργασία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l-GR" noProof="0" dirty="0"/>
              <a:t>Στυλ υποδείγματος κειμένου</a:t>
            </a:r>
          </a:p>
          <a:p>
            <a:pPr lvl="1" rtl="0" eaLnBrk="1" latinLnBrk="0" hangingPunct="1"/>
            <a:r>
              <a:rPr lang="el-GR" noProof="0" dirty="0"/>
              <a:t>Δεύτερου επιπέδου</a:t>
            </a:r>
          </a:p>
          <a:p>
            <a:pPr lvl="2" rtl="0" eaLnBrk="1" latinLnBrk="0" hangingPunct="1"/>
            <a:r>
              <a:rPr lang="el-GR" noProof="0" dirty="0"/>
              <a:t>Τρίτου επιπέδου</a:t>
            </a:r>
          </a:p>
          <a:p>
            <a:pPr lvl="3" rtl="0" eaLnBrk="1" latinLnBrk="0" hangingPunct="1"/>
            <a:r>
              <a:rPr lang="el-GR" noProof="0" dirty="0"/>
              <a:t>Τέταρτου επιπέδου</a:t>
            </a:r>
          </a:p>
          <a:p>
            <a:pPr lvl="4" rtl="0" eaLnBrk="1" latinLnBrk="0" hangingPunct="1"/>
            <a:r>
              <a:rPr lang="el-GR" noProof="0" dirty="0"/>
              <a:t>Πέμπτου επιπέδου</a:t>
            </a:r>
            <a:endParaRPr kumimoji="0"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DBA1BE-D632-4B0C-BCAC-F358D3723F44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  <a:p>
            <a:pPr lvl="1" rtl="0" eaLnBrk="1" latinLnBrk="0" hangingPunct="1"/>
            <a:r>
              <a:rPr lang="el-GR" noProof="0"/>
              <a:t>Δεύτερο επίπεδο</a:t>
            </a:r>
          </a:p>
          <a:p>
            <a:pPr lvl="2" rtl="0" eaLnBrk="1" latinLnBrk="0" hangingPunct="1"/>
            <a:r>
              <a:rPr lang="el-GR" noProof="0"/>
              <a:t>Τρίτο επίπεδο</a:t>
            </a:r>
          </a:p>
          <a:p>
            <a:pPr lvl="3" rtl="0" eaLnBrk="1" latinLnBrk="0" hangingPunct="1"/>
            <a:r>
              <a:rPr lang="el-GR" noProof="0"/>
              <a:t>Τέταρτο επίπεδο</a:t>
            </a:r>
          </a:p>
          <a:p>
            <a:pPr lvl="4" rtl="0" eaLnBrk="1" latinLnBrk="0" hangingPunct="1"/>
            <a:r>
              <a:rPr lang="el-GR" noProof="0"/>
              <a:t>Πέμπτο επίπεδο</a:t>
            </a:r>
            <a:endParaRPr kumimoji="0"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987BD-D86C-4F90-840D-029B5B0D5166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kumimoji="0"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08FD8B-C90A-4814-933D-82CA745BBBCB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  <a:p>
            <a:pPr lvl="1" rtl="0" eaLnBrk="1" latinLnBrk="0" hangingPunct="1"/>
            <a:r>
              <a:rPr lang="el-GR" noProof="0"/>
              <a:t>Δεύτερο επίπεδο</a:t>
            </a:r>
          </a:p>
          <a:p>
            <a:pPr lvl="2" rtl="0" eaLnBrk="1" latinLnBrk="0" hangingPunct="1"/>
            <a:r>
              <a:rPr lang="el-GR" noProof="0"/>
              <a:t>Τρίτο επίπεδο</a:t>
            </a:r>
          </a:p>
          <a:p>
            <a:pPr lvl="3" rtl="0" eaLnBrk="1" latinLnBrk="0" hangingPunct="1"/>
            <a:r>
              <a:rPr lang="el-GR" noProof="0"/>
              <a:t>Τέταρτο επίπεδο</a:t>
            </a:r>
          </a:p>
          <a:p>
            <a:pPr lvl="4" rtl="0" eaLnBrk="1" latinLnBrk="0" hangingPunct="1"/>
            <a:r>
              <a:rPr lang="el-GR" noProof="0"/>
              <a:t>Πέμπτο επίπεδο</a:t>
            </a:r>
            <a:endParaRPr kumimoji="0" lang="el-GR" noProof="0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  <a:p>
            <a:pPr lvl="1" rtl="0" eaLnBrk="1" latinLnBrk="0" hangingPunct="1"/>
            <a:r>
              <a:rPr lang="el-GR" noProof="0"/>
              <a:t>Δεύτερο επίπεδο</a:t>
            </a:r>
          </a:p>
          <a:p>
            <a:pPr lvl="2" rtl="0" eaLnBrk="1" latinLnBrk="0" hangingPunct="1"/>
            <a:r>
              <a:rPr lang="el-GR" noProof="0"/>
              <a:t>Τρίτο επίπεδο</a:t>
            </a:r>
          </a:p>
          <a:p>
            <a:pPr lvl="3" rtl="0" eaLnBrk="1" latinLnBrk="0" hangingPunct="1"/>
            <a:r>
              <a:rPr lang="el-GR" noProof="0"/>
              <a:t>Τέταρτο επίπεδο</a:t>
            </a:r>
          </a:p>
          <a:p>
            <a:pPr lvl="4" rtl="0" eaLnBrk="1" latinLnBrk="0" hangingPunct="1"/>
            <a:r>
              <a:rPr lang="el-GR" noProof="0"/>
              <a:t>Πέμπτο επίπεδο</a:t>
            </a:r>
            <a:endParaRPr kumimoji="0"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718ADF-E857-4F21-A81D-97F68CD96C68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  <a:p>
            <a:pPr lvl="1" rtl="0" eaLnBrk="1" latinLnBrk="0" hangingPunct="1"/>
            <a:r>
              <a:rPr lang="el-GR" noProof="0"/>
              <a:t>Δεύτερο επίπεδο</a:t>
            </a:r>
          </a:p>
          <a:p>
            <a:pPr lvl="2" rtl="0" eaLnBrk="1" latinLnBrk="0" hangingPunct="1"/>
            <a:r>
              <a:rPr lang="el-GR" noProof="0"/>
              <a:t>Τρίτο επίπεδο</a:t>
            </a:r>
          </a:p>
          <a:p>
            <a:pPr lvl="3" rtl="0" eaLnBrk="1" latinLnBrk="0" hangingPunct="1"/>
            <a:r>
              <a:rPr lang="el-GR" noProof="0"/>
              <a:t>Τέταρτο επίπεδο</a:t>
            </a:r>
          </a:p>
          <a:p>
            <a:pPr lvl="4" rtl="0" eaLnBrk="1" latinLnBrk="0" hangingPunct="1"/>
            <a:r>
              <a:rPr lang="el-GR" noProof="0"/>
              <a:t>Πέμπτο επίπεδο</a:t>
            </a:r>
            <a:endParaRPr kumimoji="0"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  <a:p>
            <a:pPr lvl="1" rtl="0" eaLnBrk="1" latinLnBrk="0" hangingPunct="1"/>
            <a:r>
              <a:rPr lang="el-GR" noProof="0"/>
              <a:t>Δεύτερο επίπεδο</a:t>
            </a:r>
          </a:p>
          <a:p>
            <a:pPr lvl="2" rtl="0" eaLnBrk="1" latinLnBrk="0" hangingPunct="1"/>
            <a:r>
              <a:rPr lang="el-GR" noProof="0"/>
              <a:t>Τρίτο επίπεδο</a:t>
            </a:r>
          </a:p>
          <a:p>
            <a:pPr lvl="3" rtl="0" eaLnBrk="1" latinLnBrk="0" hangingPunct="1"/>
            <a:r>
              <a:rPr lang="el-GR" noProof="0"/>
              <a:t>Τέταρτο επίπεδο</a:t>
            </a:r>
          </a:p>
          <a:p>
            <a:pPr lvl="4" rtl="0" eaLnBrk="1" latinLnBrk="0" hangingPunct="1"/>
            <a:r>
              <a:rPr lang="el-GR" noProof="0"/>
              <a:t>Πέμπτο επίπεδο</a:t>
            </a:r>
            <a:endParaRPr kumimoji="0" lang="el-GR" noProof="0" dirty="0"/>
          </a:p>
        </p:txBody>
      </p:sp>
      <p:sp>
        <p:nvSpPr>
          <p:cNvPr id="28" name="Θέση υποσέλιδου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26" name="Θέση ημερομηνίας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3F185-359C-4B85-9499-787CBA1D5A75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27" name="Θέση αριθμού διαφάνειας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092AA6E9-5537-4F6B-AF24-CE87CFABB2FE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96F4DC-7CA3-4BB1-A0B7-D6BFD97F0CE4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l-GR" noProof="0" dirty="0"/>
              <a:t>Επεξεργασία στυλ κύριου τίτλου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  <a:p>
            <a:pPr lvl="1" rtl="0" eaLnBrk="1" latinLnBrk="0" hangingPunct="1"/>
            <a:r>
              <a:rPr lang="el-GR" noProof="0"/>
              <a:t>Δεύτερο επίπεδο</a:t>
            </a:r>
          </a:p>
          <a:p>
            <a:pPr lvl="2" rtl="0" eaLnBrk="1" latinLnBrk="0" hangingPunct="1"/>
            <a:r>
              <a:rPr lang="el-GR" noProof="0"/>
              <a:t>Τρίτο επίπεδο</a:t>
            </a:r>
          </a:p>
          <a:p>
            <a:pPr lvl="3" rtl="0" eaLnBrk="1" latinLnBrk="0" hangingPunct="1"/>
            <a:r>
              <a:rPr lang="el-GR" noProof="0"/>
              <a:t>Τέταρτο επίπεδο</a:t>
            </a:r>
          </a:p>
          <a:p>
            <a:pPr lvl="4" rtl="0" eaLnBrk="1" latinLnBrk="0" hangingPunct="1"/>
            <a:r>
              <a:rPr lang="el-GR" noProof="0"/>
              <a:t>Πέμπτο επίπεδο</a:t>
            </a:r>
            <a:endParaRPr kumimoji="0"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EF394-60AA-42E5-BBA6-785914B12B3E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kumimoji="0"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9933F-5606-408E-9CA3-40EE5E1D4EDD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Ορθογώνιο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29" name="Ορθογώνιο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30" name="Ορθογώνιο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31" name="Ορθογώνιο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32" name="Ορθογώνιο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 useBgFill="1">
        <p:nvSpPr>
          <p:cNvPr id="33" name="Στρογγυλεμένο ορθογώνιο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 useBgFill="1">
        <p:nvSpPr>
          <p:cNvPr id="34" name="Στρογγυλεμένο ορθογώνιο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35" name="Ορθογώνιο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36" name="Ορθογώνιο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37" name="Ορθογώνιο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38" name="Ορθογώνιο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39" name="Ορθογώνιο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40" name="Ορθογώνιο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l-GR" sz="1800" noProof="0" dirty="0"/>
          </a:p>
        </p:txBody>
      </p:sp>
      <p:sp>
        <p:nvSpPr>
          <p:cNvPr id="22" name="Θέση τίτλου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13" name="Θέση κειμένου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l-GR" noProof="0" dirty="0"/>
              <a:t>Επεξεργασία στυλ κειμένου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14" name="Θέση ημερομηνίας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765B0B5-24AB-4F94-A830-10E885314E42}" type="datetime1">
              <a:rPr lang="el-GR" noProof="0" smtClean="0"/>
              <a:t>11/2/2024</a:t>
            </a:fld>
            <a:endParaRPr lang="el-GR" noProof="0" dirty="0"/>
          </a:p>
        </p:txBody>
      </p:sp>
      <p:sp>
        <p:nvSpPr>
          <p:cNvPr id="23" name="Θέση αριθμού διαφάνειας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6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 dynamics Hackathon Phase 1</a:t>
            </a:r>
            <a:endParaRPr lang="el-GR" sz="60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ADVANCED DATA ANALYSIS ASSIGNMENT 2</a:t>
            </a:r>
            <a:endParaRPr lang="el-GR" dirty="0"/>
          </a:p>
          <a:p>
            <a:r>
              <a:rPr lang="en-US" dirty="0"/>
              <a:t>AUEB-12/02/2024</a:t>
            </a:r>
          </a:p>
          <a:p>
            <a:r>
              <a:rPr lang="en-US" dirty="0"/>
              <a:t>TSADIMAS ANARGYROS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vortex dir="r"/>
      </p:transition>
    </mc:Choice>
    <mc:Fallback>
      <p:transition spd="slow" advTm="6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78426" y="769374"/>
            <a:ext cx="10972800" cy="1066800"/>
          </a:xfrm>
        </p:spPr>
        <p:txBody>
          <a:bodyPr rtlCol="0" anchor="ctr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n-US" sz="3400" dirty="0" err="1"/>
              <a:t>Motodynamics</a:t>
            </a:r>
            <a:r>
              <a:rPr lang="en-US" sz="3400" dirty="0"/>
              <a:t> Presentation End</a:t>
            </a:r>
            <a:br>
              <a:rPr lang="en-US" sz="3400" dirty="0"/>
            </a:br>
            <a:r>
              <a:rPr lang="en-US" sz="3400" dirty="0"/>
              <a:t>Thank you for </a:t>
            </a:r>
            <a:r>
              <a:rPr lang="en-US" sz="3400"/>
              <a:t>your attention !</a:t>
            </a:r>
            <a:endParaRPr lang="el-GR" sz="3400" dirty="0"/>
          </a:p>
        </p:txBody>
      </p:sp>
      <p:pic>
        <p:nvPicPr>
          <p:cNvPr id="4" name="Θέση περιεχομένου 3" descr="Εικόνα που περιέχει κύκλος, γραφικ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D7FFC01-9353-F0B3-5B49-CF7C625A22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6174"/>
            <a:ext cx="10972800" cy="4755126"/>
          </a:xfrm>
        </p:spPr>
      </p:pic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60000">
        <p15:prstTrans prst="curtains"/>
      </p:transition>
    </mc:Choice>
    <mc:Fallback>
      <p:transition spd="slow" advTm="6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algn="l">
              <a:lnSpc>
                <a:spcPct val="150000"/>
              </a:lnSpc>
              <a:buNone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interested in :</a:t>
            </a:r>
          </a:p>
          <a:p>
            <a:pPr algn="l">
              <a:lnSpc>
                <a:spcPct val="150000"/>
              </a:lnSpc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customer profiles </a:t>
            </a:r>
          </a:p>
          <a:p>
            <a:pPr algn="l">
              <a:lnSpc>
                <a:spcPct val="150000"/>
              </a:lnSpc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predicting  the on-desk total revenue</a:t>
            </a:r>
          </a:p>
          <a:p>
            <a:pPr algn="l">
              <a:lnSpc>
                <a:spcPct val="150000"/>
              </a:lnSpc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competitive prices and offers/discounts</a:t>
            </a:r>
          </a:p>
          <a:p>
            <a:pPr algn="l">
              <a:lnSpc>
                <a:spcPct val="150000"/>
              </a:lnSpc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probability of a customer buying </a:t>
            </a:r>
            <a:endParaRPr lang="el-G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oogle Shape;192;p14">
            <a:extLst>
              <a:ext uri="{FF2B5EF4-FFF2-40B4-BE49-F238E27FC236}">
                <a16:creationId xmlns:a16="http://schemas.microsoft.com/office/drawing/2014/main" id="{5FD574DB-ACD2-7D6E-34B8-2871CC9CB1B7}"/>
              </a:ext>
            </a:extLst>
          </p:cNvPr>
          <p:cNvSpPr/>
          <p:nvPr/>
        </p:nvSpPr>
        <p:spPr>
          <a:xfrm>
            <a:off x="754602" y="1055873"/>
            <a:ext cx="4515409" cy="1003007"/>
          </a:xfrm>
          <a:custGeom>
            <a:avLst/>
            <a:gdLst/>
            <a:ahLst/>
            <a:cxnLst/>
            <a:rect l="l" t="t" r="r" b="b"/>
            <a:pathLst>
              <a:path w="107169" h="16698" extrusionOk="0">
                <a:moveTo>
                  <a:pt x="1425" y="8716"/>
                </a:moveTo>
                <a:lnTo>
                  <a:pt x="1425" y="8716"/>
                </a:lnTo>
                <a:cubicBezTo>
                  <a:pt x="1520" y="9698"/>
                  <a:pt x="1394" y="10553"/>
                  <a:pt x="1520" y="11376"/>
                </a:cubicBezTo>
                <a:cubicBezTo>
                  <a:pt x="1647" y="12168"/>
                  <a:pt x="2090" y="12833"/>
                  <a:pt x="2502" y="13625"/>
                </a:cubicBezTo>
                <a:cubicBezTo>
                  <a:pt x="1109" y="12611"/>
                  <a:pt x="665" y="10774"/>
                  <a:pt x="1425" y="8716"/>
                </a:cubicBezTo>
                <a:close/>
                <a:moveTo>
                  <a:pt x="82687" y="1196"/>
                </a:moveTo>
                <a:cubicBezTo>
                  <a:pt x="82963" y="1196"/>
                  <a:pt x="83237" y="1200"/>
                  <a:pt x="83512" y="1210"/>
                </a:cubicBezTo>
                <a:cubicBezTo>
                  <a:pt x="86235" y="1337"/>
                  <a:pt x="88990" y="1432"/>
                  <a:pt x="91746" y="1495"/>
                </a:cubicBezTo>
                <a:cubicBezTo>
                  <a:pt x="94057" y="1559"/>
                  <a:pt x="96369" y="2034"/>
                  <a:pt x="98649" y="2477"/>
                </a:cubicBezTo>
                <a:cubicBezTo>
                  <a:pt x="98966" y="2540"/>
                  <a:pt x="99283" y="2572"/>
                  <a:pt x="99599" y="2604"/>
                </a:cubicBezTo>
                <a:cubicBezTo>
                  <a:pt x="102545" y="2762"/>
                  <a:pt x="104508" y="6214"/>
                  <a:pt x="103241" y="8811"/>
                </a:cubicBezTo>
                <a:cubicBezTo>
                  <a:pt x="102861" y="9634"/>
                  <a:pt x="102735" y="10553"/>
                  <a:pt x="102165" y="11281"/>
                </a:cubicBezTo>
                <a:cubicBezTo>
                  <a:pt x="100708" y="13181"/>
                  <a:pt x="98649" y="13783"/>
                  <a:pt x="96496" y="14036"/>
                </a:cubicBezTo>
                <a:cubicBezTo>
                  <a:pt x="87629" y="15050"/>
                  <a:pt x="32936" y="14828"/>
                  <a:pt x="24037" y="14891"/>
                </a:cubicBezTo>
                <a:cubicBezTo>
                  <a:pt x="19431" y="14891"/>
                  <a:pt x="14824" y="15022"/>
                  <a:pt x="10194" y="15022"/>
                </a:cubicBezTo>
                <a:cubicBezTo>
                  <a:pt x="9731" y="15022"/>
                  <a:pt x="9268" y="15021"/>
                  <a:pt x="8804" y="15018"/>
                </a:cubicBezTo>
                <a:cubicBezTo>
                  <a:pt x="7601" y="15018"/>
                  <a:pt x="6429" y="14955"/>
                  <a:pt x="5226" y="14701"/>
                </a:cubicBezTo>
                <a:cubicBezTo>
                  <a:pt x="3642" y="14353"/>
                  <a:pt x="2312" y="12801"/>
                  <a:pt x="2090" y="11091"/>
                </a:cubicBezTo>
                <a:cubicBezTo>
                  <a:pt x="1774" y="8526"/>
                  <a:pt x="2692" y="6341"/>
                  <a:pt x="4022" y="4314"/>
                </a:cubicBezTo>
                <a:cubicBezTo>
                  <a:pt x="4846" y="3079"/>
                  <a:pt x="6239" y="2794"/>
                  <a:pt x="7569" y="2572"/>
                </a:cubicBezTo>
                <a:cubicBezTo>
                  <a:pt x="8994" y="2319"/>
                  <a:pt x="10419" y="2224"/>
                  <a:pt x="11876" y="2097"/>
                </a:cubicBezTo>
                <a:lnTo>
                  <a:pt x="11876" y="2097"/>
                </a:lnTo>
                <a:cubicBezTo>
                  <a:pt x="11306" y="2509"/>
                  <a:pt x="10609" y="2509"/>
                  <a:pt x="10039" y="3015"/>
                </a:cubicBezTo>
                <a:cubicBezTo>
                  <a:pt x="10187" y="3180"/>
                  <a:pt x="10344" y="3233"/>
                  <a:pt x="10505" y="3233"/>
                </a:cubicBezTo>
                <a:cubicBezTo>
                  <a:pt x="10653" y="3233"/>
                  <a:pt x="10806" y="3188"/>
                  <a:pt x="10958" y="3142"/>
                </a:cubicBezTo>
                <a:cubicBezTo>
                  <a:pt x="15771" y="1654"/>
                  <a:pt x="20743" y="1590"/>
                  <a:pt x="25715" y="1274"/>
                </a:cubicBezTo>
                <a:cubicBezTo>
                  <a:pt x="26265" y="1242"/>
                  <a:pt x="28115" y="1228"/>
                  <a:pt x="30826" y="1228"/>
                </a:cubicBezTo>
                <a:cubicBezTo>
                  <a:pt x="44214" y="1228"/>
                  <a:pt x="78614" y="1570"/>
                  <a:pt x="81326" y="1780"/>
                </a:cubicBezTo>
                <a:cubicBezTo>
                  <a:pt x="81374" y="1792"/>
                  <a:pt x="81422" y="1804"/>
                  <a:pt x="81467" y="1804"/>
                </a:cubicBezTo>
                <a:cubicBezTo>
                  <a:pt x="81540" y="1804"/>
                  <a:pt x="81604" y="1772"/>
                  <a:pt x="81643" y="1654"/>
                </a:cubicBezTo>
                <a:cubicBezTo>
                  <a:pt x="81580" y="1337"/>
                  <a:pt x="81200" y="1527"/>
                  <a:pt x="81010" y="1210"/>
                </a:cubicBezTo>
                <a:cubicBezTo>
                  <a:pt x="81580" y="1210"/>
                  <a:pt x="82136" y="1196"/>
                  <a:pt x="82687" y="1196"/>
                </a:cubicBezTo>
                <a:close/>
                <a:moveTo>
                  <a:pt x="31034" y="0"/>
                </a:moveTo>
                <a:cubicBezTo>
                  <a:pt x="27143" y="0"/>
                  <a:pt x="23278" y="392"/>
                  <a:pt x="19413" y="894"/>
                </a:cubicBezTo>
                <a:cubicBezTo>
                  <a:pt x="15645" y="1400"/>
                  <a:pt x="11844" y="1369"/>
                  <a:pt x="8076" y="1844"/>
                </a:cubicBezTo>
                <a:cubicBezTo>
                  <a:pt x="6492" y="2065"/>
                  <a:pt x="4941" y="2414"/>
                  <a:pt x="3769" y="3617"/>
                </a:cubicBezTo>
                <a:cubicBezTo>
                  <a:pt x="3674" y="3712"/>
                  <a:pt x="3547" y="3807"/>
                  <a:pt x="3515" y="3807"/>
                </a:cubicBezTo>
                <a:cubicBezTo>
                  <a:pt x="3352" y="3683"/>
                  <a:pt x="3224" y="3633"/>
                  <a:pt x="3120" y="3633"/>
                </a:cubicBezTo>
                <a:cubicBezTo>
                  <a:pt x="2800" y="3633"/>
                  <a:pt x="2717" y="4107"/>
                  <a:pt x="2597" y="4346"/>
                </a:cubicBezTo>
                <a:cubicBezTo>
                  <a:pt x="1679" y="5897"/>
                  <a:pt x="1014" y="7576"/>
                  <a:pt x="602" y="9349"/>
                </a:cubicBezTo>
                <a:cubicBezTo>
                  <a:pt x="0" y="12104"/>
                  <a:pt x="1235" y="14226"/>
                  <a:pt x="3832" y="15081"/>
                </a:cubicBezTo>
                <a:cubicBezTo>
                  <a:pt x="4782" y="15398"/>
                  <a:pt x="5764" y="15588"/>
                  <a:pt x="6777" y="15588"/>
                </a:cubicBezTo>
                <a:cubicBezTo>
                  <a:pt x="12193" y="15588"/>
                  <a:pt x="17608" y="15588"/>
                  <a:pt x="23055" y="15461"/>
                </a:cubicBezTo>
                <a:cubicBezTo>
                  <a:pt x="23638" y="15449"/>
                  <a:pt x="24667" y="15443"/>
                  <a:pt x="26056" y="15443"/>
                </a:cubicBezTo>
                <a:cubicBezTo>
                  <a:pt x="34819" y="15443"/>
                  <a:pt x="57875" y="15659"/>
                  <a:pt x="73000" y="15659"/>
                </a:cubicBezTo>
                <a:cubicBezTo>
                  <a:pt x="79727" y="15659"/>
                  <a:pt x="84886" y="15616"/>
                  <a:pt x="86520" y="15493"/>
                </a:cubicBezTo>
                <a:cubicBezTo>
                  <a:pt x="90067" y="15208"/>
                  <a:pt x="93614" y="15113"/>
                  <a:pt x="97129" y="14543"/>
                </a:cubicBezTo>
                <a:cubicBezTo>
                  <a:pt x="101785" y="13751"/>
                  <a:pt x="104033" y="11218"/>
                  <a:pt x="104191" y="6404"/>
                </a:cubicBezTo>
                <a:cubicBezTo>
                  <a:pt x="104223" y="5739"/>
                  <a:pt x="103875" y="5169"/>
                  <a:pt x="103685" y="4567"/>
                </a:cubicBezTo>
                <a:lnTo>
                  <a:pt x="103685" y="4567"/>
                </a:lnTo>
                <a:cubicBezTo>
                  <a:pt x="103843" y="4694"/>
                  <a:pt x="103970" y="4821"/>
                  <a:pt x="104065" y="4947"/>
                </a:cubicBezTo>
                <a:cubicBezTo>
                  <a:pt x="104191" y="5106"/>
                  <a:pt x="104286" y="5264"/>
                  <a:pt x="104350" y="5422"/>
                </a:cubicBezTo>
                <a:cubicBezTo>
                  <a:pt x="105363" y="8178"/>
                  <a:pt x="105458" y="10869"/>
                  <a:pt x="103716" y="13403"/>
                </a:cubicBezTo>
                <a:cubicBezTo>
                  <a:pt x="102956" y="14480"/>
                  <a:pt x="101975" y="15145"/>
                  <a:pt x="100708" y="15240"/>
                </a:cubicBezTo>
                <a:cubicBezTo>
                  <a:pt x="98427" y="15453"/>
                  <a:pt x="96175" y="15812"/>
                  <a:pt x="93896" y="15812"/>
                </a:cubicBezTo>
                <a:cubicBezTo>
                  <a:pt x="93802" y="15812"/>
                  <a:pt x="93708" y="15811"/>
                  <a:pt x="93614" y="15810"/>
                </a:cubicBezTo>
                <a:cubicBezTo>
                  <a:pt x="93456" y="15808"/>
                  <a:pt x="93297" y="15808"/>
                  <a:pt x="93139" y="15808"/>
                </a:cubicBezTo>
                <a:cubicBezTo>
                  <a:pt x="89307" y="15808"/>
                  <a:pt x="85474" y="16164"/>
                  <a:pt x="81611" y="16316"/>
                </a:cubicBezTo>
                <a:cubicBezTo>
                  <a:pt x="80463" y="16373"/>
                  <a:pt x="76325" y="16397"/>
                  <a:pt x="70727" y="16397"/>
                </a:cubicBezTo>
                <a:cubicBezTo>
                  <a:pt x="54409" y="16397"/>
                  <a:pt x="25675" y="16196"/>
                  <a:pt x="22327" y="16031"/>
                </a:cubicBezTo>
                <a:cubicBezTo>
                  <a:pt x="19081" y="15899"/>
                  <a:pt x="15820" y="15843"/>
                  <a:pt x="12565" y="15843"/>
                </a:cubicBezTo>
                <a:cubicBezTo>
                  <a:pt x="11151" y="15843"/>
                  <a:pt x="9739" y="15854"/>
                  <a:pt x="8329" y="15873"/>
                </a:cubicBezTo>
                <a:cubicBezTo>
                  <a:pt x="8168" y="15873"/>
                  <a:pt x="8003" y="15864"/>
                  <a:pt x="7836" y="15864"/>
                </a:cubicBezTo>
                <a:cubicBezTo>
                  <a:pt x="7446" y="15864"/>
                  <a:pt x="7040" y="15911"/>
                  <a:pt x="6619" y="16221"/>
                </a:cubicBezTo>
                <a:cubicBezTo>
                  <a:pt x="6988" y="16365"/>
                  <a:pt x="7316" y="16402"/>
                  <a:pt x="7614" y="16402"/>
                </a:cubicBezTo>
                <a:cubicBezTo>
                  <a:pt x="7777" y="16402"/>
                  <a:pt x="7930" y="16391"/>
                  <a:pt x="8076" y="16380"/>
                </a:cubicBezTo>
                <a:cubicBezTo>
                  <a:pt x="8994" y="16373"/>
                  <a:pt x="9912" y="16369"/>
                  <a:pt x="10830" y="16369"/>
                </a:cubicBezTo>
                <a:cubicBezTo>
                  <a:pt x="13996" y="16369"/>
                  <a:pt x="17157" y="16415"/>
                  <a:pt x="20300" y="16538"/>
                </a:cubicBezTo>
                <a:cubicBezTo>
                  <a:pt x="22375" y="16641"/>
                  <a:pt x="24449" y="16697"/>
                  <a:pt x="26519" y="16697"/>
                </a:cubicBezTo>
                <a:cubicBezTo>
                  <a:pt x="28272" y="16697"/>
                  <a:pt x="30021" y="16657"/>
                  <a:pt x="31764" y="16570"/>
                </a:cubicBezTo>
                <a:cubicBezTo>
                  <a:pt x="33488" y="16489"/>
                  <a:pt x="41241" y="16467"/>
                  <a:pt x="50648" y="16467"/>
                </a:cubicBezTo>
                <a:cubicBezTo>
                  <a:pt x="62079" y="16467"/>
                  <a:pt x="75953" y="16500"/>
                  <a:pt x="84417" y="16500"/>
                </a:cubicBezTo>
                <a:cubicBezTo>
                  <a:pt x="88182" y="16500"/>
                  <a:pt x="90877" y="16493"/>
                  <a:pt x="91809" y="16475"/>
                </a:cubicBezTo>
                <a:cubicBezTo>
                  <a:pt x="94659" y="16411"/>
                  <a:pt x="97509" y="16190"/>
                  <a:pt x="100328" y="15905"/>
                </a:cubicBezTo>
                <a:cubicBezTo>
                  <a:pt x="101373" y="15810"/>
                  <a:pt x="102323" y="15588"/>
                  <a:pt x="103178" y="14891"/>
                </a:cubicBezTo>
                <a:cubicBezTo>
                  <a:pt x="106408" y="12231"/>
                  <a:pt x="107168" y="4504"/>
                  <a:pt x="101246" y="2382"/>
                </a:cubicBezTo>
                <a:cubicBezTo>
                  <a:pt x="100328" y="2034"/>
                  <a:pt x="99378" y="2034"/>
                  <a:pt x="98459" y="1812"/>
                </a:cubicBezTo>
                <a:cubicBezTo>
                  <a:pt x="96369" y="1337"/>
                  <a:pt x="94247" y="989"/>
                  <a:pt x="92157" y="894"/>
                </a:cubicBezTo>
                <a:cubicBezTo>
                  <a:pt x="87344" y="672"/>
                  <a:pt x="36705" y="102"/>
                  <a:pt x="31891" y="7"/>
                </a:cubicBezTo>
                <a:cubicBezTo>
                  <a:pt x="31605" y="3"/>
                  <a:pt x="31319" y="0"/>
                  <a:pt x="31034" y="0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Introduction</a:t>
            </a:r>
            <a:endParaRPr sz="21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p:transition spd="slow" advTm="60000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90;p14">
            <a:extLst>
              <a:ext uri="{FF2B5EF4-FFF2-40B4-BE49-F238E27FC236}">
                <a16:creationId xmlns:a16="http://schemas.microsoft.com/office/drawing/2014/main" id="{05CBC003-45EE-C82B-361A-C46FB86A700B}"/>
              </a:ext>
            </a:extLst>
          </p:cNvPr>
          <p:cNvSpPr/>
          <p:nvPr/>
        </p:nvSpPr>
        <p:spPr>
          <a:xfrm>
            <a:off x="6293160" y="2993344"/>
            <a:ext cx="45792" cy="618358"/>
          </a:xfrm>
          <a:custGeom>
            <a:avLst/>
            <a:gdLst/>
            <a:ahLst/>
            <a:cxnLst/>
            <a:rect l="l" t="t" r="r" b="b"/>
            <a:pathLst>
              <a:path w="1426" h="19256" extrusionOk="0">
                <a:moveTo>
                  <a:pt x="1" y="1"/>
                </a:moveTo>
                <a:lnTo>
                  <a:pt x="1" y="1"/>
                </a:lnTo>
                <a:cubicBezTo>
                  <a:pt x="286" y="6461"/>
                  <a:pt x="412" y="12890"/>
                  <a:pt x="1426" y="19256"/>
                </a:cubicBezTo>
                <a:cubicBezTo>
                  <a:pt x="761" y="12858"/>
                  <a:pt x="666" y="639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99;p14">
            <a:extLst>
              <a:ext uri="{FF2B5EF4-FFF2-40B4-BE49-F238E27FC236}">
                <a16:creationId xmlns:a16="http://schemas.microsoft.com/office/drawing/2014/main" id="{6334B854-D3D6-1BE7-4EEE-8CCFD1F75BAF}"/>
              </a:ext>
            </a:extLst>
          </p:cNvPr>
          <p:cNvSpPr/>
          <p:nvPr/>
        </p:nvSpPr>
        <p:spPr>
          <a:xfrm>
            <a:off x="5388294" y="5556114"/>
            <a:ext cx="48618" cy="56325"/>
          </a:xfrm>
          <a:custGeom>
            <a:avLst/>
            <a:gdLst/>
            <a:ahLst/>
            <a:cxnLst/>
            <a:rect l="l" t="t" r="r" b="b"/>
            <a:pathLst>
              <a:path w="1514" h="1754" extrusionOk="0">
                <a:moveTo>
                  <a:pt x="1387" y="0"/>
                </a:moveTo>
                <a:cubicBezTo>
                  <a:pt x="627" y="254"/>
                  <a:pt x="246" y="729"/>
                  <a:pt x="56" y="1394"/>
                </a:cubicBezTo>
                <a:cubicBezTo>
                  <a:pt x="1" y="1561"/>
                  <a:pt x="142" y="1753"/>
                  <a:pt x="284" y="1753"/>
                </a:cubicBezTo>
                <a:cubicBezTo>
                  <a:pt x="303" y="1753"/>
                  <a:pt x="323" y="1750"/>
                  <a:pt x="341" y="1742"/>
                </a:cubicBezTo>
                <a:cubicBezTo>
                  <a:pt x="975" y="1647"/>
                  <a:pt x="1260" y="1077"/>
                  <a:pt x="1482" y="539"/>
                </a:cubicBezTo>
                <a:cubicBezTo>
                  <a:pt x="1513" y="475"/>
                  <a:pt x="1450" y="349"/>
                  <a:pt x="13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99;p14">
            <a:extLst>
              <a:ext uri="{FF2B5EF4-FFF2-40B4-BE49-F238E27FC236}">
                <a16:creationId xmlns:a16="http://schemas.microsoft.com/office/drawing/2014/main" id="{3B543CC7-EB1D-6700-6D58-9C3CC475CE1A}"/>
              </a:ext>
            </a:extLst>
          </p:cNvPr>
          <p:cNvSpPr/>
          <p:nvPr/>
        </p:nvSpPr>
        <p:spPr>
          <a:xfrm>
            <a:off x="5087044" y="5417427"/>
            <a:ext cx="48618" cy="56325"/>
          </a:xfrm>
          <a:custGeom>
            <a:avLst/>
            <a:gdLst/>
            <a:ahLst/>
            <a:cxnLst/>
            <a:rect l="l" t="t" r="r" b="b"/>
            <a:pathLst>
              <a:path w="1514" h="1754" extrusionOk="0">
                <a:moveTo>
                  <a:pt x="1387" y="0"/>
                </a:moveTo>
                <a:cubicBezTo>
                  <a:pt x="627" y="254"/>
                  <a:pt x="246" y="729"/>
                  <a:pt x="56" y="1394"/>
                </a:cubicBezTo>
                <a:cubicBezTo>
                  <a:pt x="1" y="1561"/>
                  <a:pt x="142" y="1753"/>
                  <a:pt x="284" y="1753"/>
                </a:cubicBezTo>
                <a:cubicBezTo>
                  <a:pt x="303" y="1753"/>
                  <a:pt x="323" y="1750"/>
                  <a:pt x="341" y="1742"/>
                </a:cubicBezTo>
                <a:cubicBezTo>
                  <a:pt x="975" y="1647"/>
                  <a:pt x="1260" y="1077"/>
                  <a:pt x="1482" y="539"/>
                </a:cubicBezTo>
                <a:cubicBezTo>
                  <a:pt x="1513" y="475"/>
                  <a:pt x="1450" y="349"/>
                  <a:pt x="13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25414E4-621D-C411-2CE9-27DBE8416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E49C5D-40F9-0432-DA1C-48EB5AD99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+mj-lt"/>
              </a:rPr>
              <a:t>THE PROCESS</a:t>
            </a:r>
            <a:endParaRPr lang="en-US" b="1" dirty="0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91A97-FD8C-E9CC-6EB4-2E6DECC5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Statistical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A984E-C64C-F044-2A64-1EB0263D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7DA3E-A1D5-20D8-DE08-36D45F826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Choosing final model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DAF8CC-1E2E-BDFE-25AB-B2E76154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D96B52-E7F4-7428-2B8C-74153C441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0E0807-A985-1159-E6B1-58BA4296E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D3620D-F88B-7E03-3E19-604FCCD86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Clean the dataset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F67440-01BE-77B5-1BD0-B990AA1BF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473C9F-F7F9-B268-48E4-7B8419656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Exploratory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Analysis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46D9C4-9741-8DC7-4B77-D2F76A57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89E6FF-C610-8D3C-6598-BA48E8C0F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Pairwise comparisons</a:t>
            </a:r>
          </a:p>
          <a:p>
            <a:pPr algn="ctr"/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F87AAE-0719-5D6E-E7B6-1F8B51540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 descr="Icons of bar chart and line graph.">
            <a:extLst>
              <a:ext uri="{FF2B5EF4-FFF2-40B4-BE49-F238E27FC236}">
                <a16:creationId xmlns:a16="http://schemas.microsoft.com/office/drawing/2014/main" id="{64BB9013-9FDB-09B4-C2D5-28387816DC12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7" name="Freeform 372">
              <a:extLst>
                <a:ext uri="{FF2B5EF4-FFF2-40B4-BE49-F238E27FC236}">
                  <a16:creationId xmlns:a16="http://schemas.microsoft.com/office/drawing/2014/main" id="{9F8CB183-9005-5D59-587B-8C752183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373">
              <a:extLst>
                <a:ext uri="{FF2B5EF4-FFF2-40B4-BE49-F238E27FC236}">
                  <a16:creationId xmlns:a16="http://schemas.microsoft.com/office/drawing/2014/main" id="{A1134747-D00A-9420-96D7-31CDEFAF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Freeform 1676" descr="Icon of check box. ">
            <a:extLst>
              <a:ext uri="{FF2B5EF4-FFF2-40B4-BE49-F238E27FC236}">
                <a16:creationId xmlns:a16="http://schemas.microsoft.com/office/drawing/2014/main" id="{559F02D4-F182-42CA-B3AC-7E65938C93F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4665" descr="Icon of graph. ">
            <a:extLst>
              <a:ext uri="{FF2B5EF4-FFF2-40B4-BE49-F238E27FC236}">
                <a16:creationId xmlns:a16="http://schemas.microsoft.com/office/drawing/2014/main" id="{F8971013-DBAE-E0B4-27C3-5E851644A994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1" name="Group 20" descr="Icon of human being and gear. ">
            <a:extLst>
              <a:ext uri="{FF2B5EF4-FFF2-40B4-BE49-F238E27FC236}">
                <a16:creationId xmlns:a16="http://schemas.microsoft.com/office/drawing/2014/main" id="{52F15E3A-CB1D-542C-BBF9-D7C164529039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2" name="Freeform 3673">
              <a:extLst>
                <a:ext uri="{FF2B5EF4-FFF2-40B4-BE49-F238E27FC236}">
                  <a16:creationId xmlns:a16="http://schemas.microsoft.com/office/drawing/2014/main" id="{D81003BA-44AB-8E35-9147-E7BDC6E1E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674">
              <a:extLst>
                <a:ext uri="{FF2B5EF4-FFF2-40B4-BE49-F238E27FC236}">
                  <a16:creationId xmlns:a16="http://schemas.microsoft.com/office/drawing/2014/main" id="{80875CCC-7ABB-A649-90F6-632536545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" name="Group 23" descr="Icon of gears. ">
            <a:extLst>
              <a:ext uri="{FF2B5EF4-FFF2-40B4-BE49-F238E27FC236}">
                <a16:creationId xmlns:a16="http://schemas.microsoft.com/office/drawing/2014/main" id="{E62F984F-D444-094C-71B0-4BE8D9373390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5" name="Freeform 4359">
              <a:extLst>
                <a:ext uri="{FF2B5EF4-FFF2-40B4-BE49-F238E27FC236}">
                  <a16:creationId xmlns:a16="http://schemas.microsoft.com/office/drawing/2014/main" id="{018D544E-D099-9505-1A93-2D1BB9F6E5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60">
              <a:extLst>
                <a:ext uri="{FF2B5EF4-FFF2-40B4-BE49-F238E27FC236}">
                  <a16:creationId xmlns:a16="http://schemas.microsoft.com/office/drawing/2014/main" id="{5E2D9CEA-1677-D71A-10E7-0D2B6694A2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Freeform 4346" descr="Icon of box and whisker chart. ">
            <a:extLst>
              <a:ext uri="{FF2B5EF4-FFF2-40B4-BE49-F238E27FC236}">
                <a16:creationId xmlns:a16="http://schemas.microsoft.com/office/drawing/2014/main" id="{0485E447-6B12-08F1-7A8E-9B3D06CCAD68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0000">
        <p:blinds dir="vert"/>
      </p:transition>
    </mc:Choice>
    <mc:Fallback>
      <p:transition spd="slow" advTm="60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  <a:endParaRPr lang="el-G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Θέση περιεχομένου 4" descr="Εικόνα που περιέχει κείμενο, στιγμιότυπο οθόνης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9410CD1-3D4C-3CC5-3E0E-C9203614F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1" y="2156883"/>
            <a:ext cx="10898190" cy="4416955"/>
          </a:xfrm>
        </p:spPr>
      </p:pic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F2A6D8FA-7A97-D071-E0BF-669101379D0F}"/>
              </a:ext>
            </a:extLst>
          </p:cNvPr>
          <p:cNvSpPr txBox="1"/>
          <p:nvPr/>
        </p:nvSpPr>
        <p:spPr>
          <a:xfrm>
            <a:off x="7187380" y="1886634"/>
            <a:ext cx="2330245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NISSAN</a:t>
            </a:r>
            <a:endParaRPr lang="el-G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60000">
        <p15:prstTrans prst="origami"/>
      </p:transition>
    </mc:Choice>
    <mc:Fallback>
      <p:transition spd="slow" advTm="6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Θέση περιεχομένου 12" descr="Εικόνα που περιέχει κείμενο, γράφημα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80F7F2B6-A54D-86CD-BE85-3C2E648DD6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1" y="639716"/>
            <a:ext cx="4744469" cy="3013075"/>
          </a:xfrm>
        </p:spPr>
      </p:pic>
      <p:pic>
        <p:nvPicPr>
          <p:cNvPr id="15" name="Θέση περιεχομένου 14" descr="Εικόνα που περιέχει διάγραμμα, κείμενο, γράφημα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E512057-1984-8625-68B3-6A6657CEE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81" y="514905"/>
            <a:ext cx="4941000" cy="3137886"/>
          </a:xfrm>
        </p:spPr>
      </p:pic>
      <p:pic>
        <p:nvPicPr>
          <p:cNvPr id="17" name="Εικόνα 16" descr="Εικόνα που περιέχει κείμενο, στιγμιότυπο οθόνης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65CC0BCD-AEB6-ECB4-7A6B-AD119B9AC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81" y="3652791"/>
            <a:ext cx="5171346" cy="3137887"/>
          </a:xfrm>
          <a:prstGeom prst="rect">
            <a:avLst/>
          </a:prstGeom>
        </p:spPr>
      </p:pic>
      <p:pic>
        <p:nvPicPr>
          <p:cNvPr id="19" name="Εικόνα 18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A2BAD828-EC48-8767-2C48-2455A3800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36" y="3529244"/>
            <a:ext cx="5366164" cy="3137886"/>
          </a:xfrm>
          <a:prstGeom prst="rect">
            <a:avLst/>
          </a:prstGeom>
        </p:spPr>
      </p:pic>
      <p:sp useBgFill="1">
        <p:nvSpPr>
          <p:cNvPr id="2" name="TextBox 1">
            <a:extLst>
              <a:ext uri="{FF2B5EF4-FFF2-40B4-BE49-F238E27FC236}">
                <a16:creationId xmlns:a16="http://schemas.microsoft.com/office/drawing/2014/main" id="{844558B0-2D5B-2BE8-4BDF-0C020E950760}"/>
              </a:ext>
            </a:extLst>
          </p:cNvPr>
          <p:cNvSpPr txBox="1"/>
          <p:nvPr/>
        </p:nvSpPr>
        <p:spPr>
          <a:xfrm>
            <a:off x="9714271" y="4021405"/>
            <a:ext cx="2387438" cy="120032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Mini/Economy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4/5 doors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Air conditioning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Manual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0000">
        <p15:prstTrans prst="fracture"/>
      </p:transition>
    </mc:Choice>
    <mc:Fallback>
      <p:transition spd="slow" advTm="6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22787" y="651387"/>
            <a:ext cx="10972800" cy="62680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Εικόνα 6" descr="Εικόνα που περιέχει κείμενο, διάγραμμα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6B840FFB-E0CA-1496-3D84-451EEEEF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5" y="3795252"/>
            <a:ext cx="5387785" cy="2959549"/>
          </a:xfrm>
          <a:prstGeom prst="rect">
            <a:avLst/>
          </a:prstGeom>
        </p:spPr>
      </p:pic>
      <p:pic>
        <p:nvPicPr>
          <p:cNvPr id="16" name="Εικόνα 15" descr="Εικόνα που περιέχει κείμενο, στιγμιότυπο οθόνης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7EE94EB-91D9-5BBB-B67D-6EB6472C2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5" y="1199534"/>
            <a:ext cx="5864795" cy="2399071"/>
          </a:xfrm>
          <a:prstGeom prst="rect">
            <a:avLst/>
          </a:prstGeom>
        </p:spPr>
      </p:pic>
      <p:sp>
        <p:nvSpPr>
          <p:cNvPr id="3" name="Google Shape;196;p14">
            <a:extLst>
              <a:ext uri="{FF2B5EF4-FFF2-40B4-BE49-F238E27FC236}">
                <a16:creationId xmlns:a16="http://schemas.microsoft.com/office/drawing/2014/main" id="{514AD8CF-FB69-941C-E402-C063D1E574A3}"/>
              </a:ext>
            </a:extLst>
          </p:cNvPr>
          <p:cNvSpPr/>
          <p:nvPr/>
        </p:nvSpPr>
        <p:spPr>
          <a:xfrm>
            <a:off x="6725265" y="1033706"/>
            <a:ext cx="4591663" cy="2089355"/>
          </a:xfrm>
          <a:custGeom>
            <a:avLst/>
            <a:gdLst/>
            <a:ahLst/>
            <a:cxnLst/>
            <a:rect l="l" t="t" r="r" b="b"/>
            <a:pathLst>
              <a:path w="34299" h="44511" extrusionOk="0">
                <a:moveTo>
                  <a:pt x="16830" y="895"/>
                </a:moveTo>
                <a:cubicBezTo>
                  <a:pt x="17310" y="895"/>
                  <a:pt x="17791" y="908"/>
                  <a:pt x="18274" y="935"/>
                </a:cubicBezTo>
                <a:cubicBezTo>
                  <a:pt x="15962" y="1093"/>
                  <a:pt x="13682" y="1220"/>
                  <a:pt x="11370" y="1378"/>
                </a:cubicBezTo>
                <a:cubicBezTo>
                  <a:pt x="13199" y="1077"/>
                  <a:pt x="15009" y="895"/>
                  <a:pt x="16830" y="895"/>
                </a:cubicBezTo>
                <a:close/>
                <a:moveTo>
                  <a:pt x="2091" y="6160"/>
                </a:moveTo>
                <a:cubicBezTo>
                  <a:pt x="1869" y="7997"/>
                  <a:pt x="1363" y="9770"/>
                  <a:pt x="1173" y="11607"/>
                </a:cubicBezTo>
                <a:cubicBezTo>
                  <a:pt x="1109" y="9675"/>
                  <a:pt x="919" y="7775"/>
                  <a:pt x="2091" y="6160"/>
                </a:cubicBezTo>
                <a:close/>
                <a:moveTo>
                  <a:pt x="26295" y="1751"/>
                </a:moveTo>
                <a:cubicBezTo>
                  <a:pt x="26810" y="1751"/>
                  <a:pt x="27325" y="1762"/>
                  <a:pt x="27838" y="1790"/>
                </a:cubicBezTo>
                <a:cubicBezTo>
                  <a:pt x="28440" y="1821"/>
                  <a:pt x="29041" y="1790"/>
                  <a:pt x="29580" y="1948"/>
                </a:cubicBezTo>
                <a:cubicBezTo>
                  <a:pt x="31417" y="2581"/>
                  <a:pt x="32018" y="3468"/>
                  <a:pt x="32050" y="5558"/>
                </a:cubicBezTo>
                <a:cubicBezTo>
                  <a:pt x="32113" y="11259"/>
                  <a:pt x="32462" y="16959"/>
                  <a:pt x="32367" y="22691"/>
                </a:cubicBezTo>
                <a:cubicBezTo>
                  <a:pt x="32367" y="26238"/>
                  <a:pt x="32335" y="29785"/>
                  <a:pt x="32398" y="33332"/>
                </a:cubicBezTo>
                <a:cubicBezTo>
                  <a:pt x="32430" y="35232"/>
                  <a:pt x="32873" y="37132"/>
                  <a:pt x="32588" y="39064"/>
                </a:cubicBezTo>
                <a:cubicBezTo>
                  <a:pt x="32430" y="40046"/>
                  <a:pt x="32113" y="40552"/>
                  <a:pt x="31100" y="40616"/>
                </a:cubicBezTo>
                <a:cubicBezTo>
                  <a:pt x="26064" y="40964"/>
                  <a:pt x="21029" y="41312"/>
                  <a:pt x="15994" y="41692"/>
                </a:cubicBezTo>
                <a:cubicBezTo>
                  <a:pt x="13935" y="41851"/>
                  <a:pt x="11877" y="42041"/>
                  <a:pt x="9787" y="42326"/>
                </a:cubicBezTo>
                <a:cubicBezTo>
                  <a:pt x="9288" y="42394"/>
                  <a:pt x="8790" y="42421"/>
                  <a:pt x="8292" y="42421"/>
                </a:cubicBezTo>
                <a:cubicBezTo>
                  <a:pt x="6953" y="42421"/>
                  <a:pt x="5615" y="42228"/>
                  <a:pt x="4276" y="42136"/>
                </a:cubicBezTo>
                <a:cubicBezTo>
                  <a:pt x="3611" y="42104"/>
                  <a:pt x="2978" y="41724"/>
                  <a:pt x="2978" y="40774"/>
                </a:cubicBezTo>
                <a:cubicBezTo>
                  <a:pt x="2756" y="31907"/>
                  <a:pt x="1743" y="23103"/>
                  <a:pt x="2028" y="14204"/>
                </a:cubicBezTo>
                <a:cubicBezTo>
                  <a:pt x="2123" y="11354"/>
                  <a:pt x="2503" y="8567"/>
                  <a:pt x="3294" y="5843"/>
                </a:cubicBezTo>
                <a:cubicBezTo>
                  <a:pt x="3706" y="4260"/>
                  <a:pt x="4656" y="3278"/>
                  <a:pt x="6335" y="3025"/>
                </a:cubicBezTo>
                <a:cubicBezTo>
                  <a:pt x="10310" y="2357"/>
                  <a:pt x="14315" y="2009"/>
                  <a:pt x="18320" y="2009"/>
                </a:cubicBezTo>
                <a:cubicBezTo>
                  <a:pt x="18495" y="2009"/>
                  <a:pt x="18669" y="2010"/>
                  <a:pt x="18844" y="2011"/>
                </a:cubicBezTo>
                <a:cubicBezTo>
                  <a:pt x="21334" y="2011"/>
                  <a:pt x="23824" y="1751"/>
                  <a:pt x="26295" y="1751"/>
                </a:cubicBezTo>
                <a:close/>
                <a:moveTo>
                  <a:pt x="19873" y="0"/>
                </a:moveTo>
                <a:cubicBezTo>
                  <a:pt x="16951" y="0"/>
                  <a:pt x="14024" y="121"/>
                  <a:pt x="11085" y="364"/>
                </a:cubicBezTo>
                <a:cubicBezTo>
                  <a:pt x="7760" y="650"/>
                  <a:pt x="4909" y="1790"/>
                  <a:pt x="2534" y="4228"/>
                </a:cubicBezTo>
                <a:cubicBezTo>
                  <a:pt x="1394" y="5400"/>
                  <a:pt x="539" y="6730"/>
                  <a:pt x="317" y="8440"/>
                </a:cubicBezTo>
                <a:cubicBezTo>
                  <a:pt x="1" y="11227"/>
                  <a:pt x="96" y="14045"/>
                  <a:pt x="96" y="16832"/>
                </a:cubicBezTo>
                <a:cubicBezTo>
                  <a:pt x="64" y="25225"/>
                  <a:pt x="381" y="33585"/>
                  <a:pt x="1964" y="41851"/>
                </a:cubicBezTo>
                <a:cubicBezTo>
                  <a:pt x="2281" y="43529"/>
                  <a:pt x="3168" y="44321"/>
                  <a:pt x="4783" y="44479"/>
                </a:cubicBezTo>
                <a:cubicBezTo>
                  <a:pt x="5059" y="44501"/>
                  <a:pt x="5334" y="44510"/>
                  <a:pt x="5608" y="44510"/>
                </a:cubicBezTo>
                <a:cubicBezTo>
                  <a:pt x="6962" y="44510"/>
                  <a:pt x="8284" y="44273"/>
                  <a:pt x="9628" y="44036"/>
                </a:cubicBezTo>
                <a:cubicBezTo>
                  <a:pt x="13017" y="43466"/>
                  <a:pt x="16469" y="43339"/>
                  <a:pt x="19857" y="43307"/>
                </a:cubicBezTo>
                <a:cubicBezTo>
                  <a:pt x="23626" y="43276"/>
                  <a:pt x="27300" y="42991"/>
                  <a:pt x="30941" y="42199"/>
                </a:cubicBezTo>
                <a:cubicBezTo>
                  <a:pt x="32778" y="41787"/>
                  <a:pt x="33317" y="40774"/>
                  <a:pt x="33507" y="38811"/>
                </a:cubicBezTo>
                <a:cubicBezTo>
                  <a:pt x="33855" y="35644"/>
                  <a:pt x="33538" y="32445"/>
                  <a:pt x="33855" y="29247"/>
                </a:cubicBezTo>
                <a:cubicBezTo>
                  <a:pt x="34172" y="26080"/>
                  <a:pt x="34298" y="22881"/>
                  <a:pt x="34203" y="20633"/>
                </a:cubicBezTo>
                <a:cubicBezTo>
                  <a:pt x="34140" y="15629"/>
                  <a:pt x="34298" y="11544"/>
                  <a:pt x="33950" y="7490"/>
                </a:cubicBezTo>
                <a:cubicBezTo>
                  <a:pt x="33887" y="6857"/>
                  <a:pt x="34013" y="6033"/>
                  <a:pt x="33570" y="5653"/>
                </a:cubicBezTo>
                <a:cubicBezTo>
                  <a:pt x="32620" y="4830"/>
                  <a:pt x="32715" y="3721"/>
                  <a:pt x="32557" y="2740"/>
                </a:cubicBezTo>
                <a:cubicBezTo>
                  <a:pt x="32303" y="966"/>
                  <a:pt x="32145" y="681"/>
                  <a:pt x="30466" y="523"/>
                </a:cubicBezTo>
                <a:cubicBezTo>
                  <a:pt x="26931" y="176"/>
                  <a:pt x="23405" y="0"/>
                  <a:pt x="19873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D6CD9-D398-778F-F7D8-CAC1906F1B37}"/>
              </a:ext>
            </a:extLst>
          </p:cNvPr>
          <p:cNvSpPr txBox="1"/>
          <p:nvPr/>
        </p:nvSpPr>
        <p:spPr>
          <a:xfrm>
            <a:off x="7069393" y="1752738"/>
            <a:ext cx="390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On-Desk Revenue does not change across different ages</a:t>
            </a:r>
            <a:endParaRPr lang="el-GR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96;p14">
            <a:extLst>
              <a:ext uri="{FF2B5EF4-FFF2-40B4-BE49-F238E27FC236}">
                <a16:creationId xmlns:a16="http://schemas.microsoft.com/office/drawing/2014/main" id="{3632689D-4DD5-0A77-8BE0-F241B2471496}"/>
              </a:ext>
            </a:extLst>
          </p:cNvPr>
          <p:cNvSpPr/>
          <p:nvPr/>
        </p:nvSpPr>
        <p:spPr>
          <a:xfrm>
            <a:off x="6341807" y="3795252"/>
            <a:ext cx="4975122" cy="2411361"/>
          </a:xfrm>
          <a:custGeom>
            <a:avLst/>
            <a:gdLst/>
            <a:ahLst/>
            <a:cxnLst/>
            <a:rect l="l" t="t" r="r" b="b"/>
            <a:pathLst>
              <a:path w="34299" h="44511" extrusionOk="0">
                <a:moveTo>
                  <a:pt x="16830" y="895"/>
                </a:moveTo>
                <a:cubicBezTo>
                  <a:pt x="17310" y="895"/>
                  <a:pt x="17791" y="908"/>
                  <a:pt x="18274" y="935"/>
                </a:cubicBezTo>
                <a:cubicBezTo>
                  <a:pt x="15962" y="1093"/>
                  <a:pt x="13682" y="1220"/>
                  <a:pt x="11370" y="1378"/>
                </a:cubicBezTo>
                <a:cubicBezTo>
                  <a:pt x="13199" y="1077"/>
                  <a:pt x="15009" y="895"/>
                  <a:pt x="16830" y="895"/>
                </a:cubicBezTo>
                <a:close/>
                <a:moveTo>
                  <a:pt x="2091" y="6160"/>
                </a:moveTo>
                <a:cubicBezTo>
                  <a:pt x="1869" y="7997"/>
                  <a:pt x="1363" y="9770"/>
                  <a:pt x="1173" y="11607"/>
                </a:cubicBezTo>
                <a:cubicBezTo>
                  <a:pt x="1109" y="9675"/>
                  <a:pt x="919" y="7775"/>
                  <a:pt x="2091" y="6160"/>
                </a:cubicBezTo>
                <a:close/>
                <a:moveTo>
                  <a:pt x="26295" y="1751"/>
                </a:moveTo>
                <a:cubicBezTo>
                  <a:pt x="26810" y="1751"/>
                  <a:pt x="27325" y="1762"/>
                  <a:pt x="27838" y="1790"/>
                </a:cubicBezTo>
                <a:cubicBezTo>
                  <a:pt x="28440" y="1821"/>
                  <a:pt x="29041" y="1790"/>
                  <a:pt x="29580" y="1948"/>
                </a:cubicBezTo>
                <a:cubicBezTo>
                  <a:pt x="31417" y="2581"/>
                  <a:pt x="32018" y="3468"/>
                  <a:pt x="32050" y="5558"/>
                </a:cubicBezTo>
                <a:cubicBezTo>
                  <a:pt x="32113" y="11259"/>
                  <a:pt x="32462" y="16959"/>
                  <a:pt x="32367" y="22691"/>
                </a:cubicBezTo>
                <a:cubicBezTo>
                  <a:pt x="32367" y="26238"/>
                  <a:pt x="32335" y="29785"/>
                  <a:pt x="32398" y="33332"/>
                </a:cubicBezTo>
                <a:cubicBezTo>
                  <a:pt x="32430" y="35232"/>
                  <a:pt x="32873" y="37132"/>
                  <a:pt x="32588" y="39064"/>
                </a:cubicBezTo>
                <a:cubicBezTo>
                  <a:pt x="32430" y="40046"/>
                  <a:pt x="32113" y="40552"/>
                  <a:pt x="31100" y="40616"/>
                </a:cubicBezTo>
                <a:cubicBezTo>
                  <a:pt x="26064" y="40964"/>
                  <a:pt x="21029" y="41312"/>
                  <a:pt x="15994" y="41692"/>
                </a:cubicBezTo>
                <a:cubicBezTo>
                  <a:pt x="13935" y="41851"/>
                  <a:pt x="11877" y="42041"/>
                  <a:pt x="9787" y="42326"/>
                </a:cubicBezTo>
                <a:cubicBezTo>
                  <a:pt x="9288" y="42394"/>
                  <a:pt x="8790" y="42421"/>
                  <a:pt x="8292" y="42421"/>
                </a:cubicBezTo>
                <a:cubicBezTo>
                  <a:pt x="6953" y="42421"/>
                  <a:pt x="5615" y="42228"/>
                  <a:pt x="4276" y="42136"/>
                </a:cubicBezTo>
                <a:cubicBezTo>
                  <a:pt x="3611" y="42104"/>
                  <a:pt x="2978" y="41724"/>
                  <a:pt x="2978" y="40774"/>
                </a:cubicBezTo>
                <a:cubicBezTo>
                  <a:pt x="2756" y="31907"/>
                  <a:pt x="1743" y="23103"/>
                  <a:pt x="2028" y="14204"/>
                </a:cubicBezTo>
                <a:cubicBezTo>
                  <a:pt x="2123" y="11354"/>
                  <a:pt x="2503" y="8567"/>
                  <a:pt x="3294" y="5843"/>
                </a:cubicBezTo>
                <a:cubicBezTo>
                  <a:pt x="3706" y="4260"/>
                  <a:pt x="4656" y="3278"/>
                  <a:pt x="6335" y="3025"/>
                </a:cubicBezTo>
                <a:cubicBezTo>
                  <a:pt x="10310" y="2357"/>
                  <a:pt x="14315" y="2009"/>
                  <a:pt x="18320" y="2009"/>
                </a:cubicBezTo>
                <a:cubicBezTo>
                  <a:pt x="18495" y="2009"/>
                  <a:pt x="18669" y="2010"/>
                  <a:pt x="18844" y="2011"/>
                </a:cubicBezTo>
                <a:cubicBezTo>
                  <a:pt x="21334" y="2011"/>
                  <a:pt x="23824" y="1751"/>
                  <a:pt x="26295" y="1751"/>
                </a:cubicBezTo>
                <a:close/>
                <a:moveTo>
                  <a:pt x="19873" y="0"/>
                </a:moveTo>
                <a:cubicBezTo>
                  <a:pt x="16951" y="0"/>
                  <a:pt x="14024" y="121"/>
                  <a:pt x="11085" y="364"/>
                </a:cubicBezTo>
                <a:cubicBezTo>
                  <a:pt x="7760" y="650"/>
                  <a:pt x="4909" y="1790"/>
                  <a:pt x="2534" y="4228"/>
                </a:cubicBezTo>
                <a:cubicBezTo>
                  <a:pt x="1394" y="5400"/>
                  <a:pt x="539" y="6730"/>
                  <a:pt x="317" y="8440"/>
                </a:cubicBezTo>
                <a:cubicBezTo>
                  <a:pt x="1" y="11227"/>
                  <a:pt x="96" y="14045"/>
                  <a:pt x="96" y="16832"/>
                </a:cubicBezTo>
                <a:cubicBezTo>
                  <a:pt x="64" y="25225"/>
                  <a:pt x="381" y="33585"/>
                  <a:pt x="1964" y="41851"/>
                </a:cubicBezTo>
                <a:cubicBezTo>
                  <a:pt x="2281" y="43529"/>
                  <a:pt x="3168" y="44321"/>
                  <a:pt x="4783" y="44479"/>
                </a:cubicBezTo>
                <a:cubicBezTo>
                  <a:pt x="5059" y="44501"/>
                  <a:pt x="5334" y="44510"/>
                  <a:pt x="5608" y="44510"/>
                </a:cubicBezTo>
                <a:cubicBezTo>
                  <a:pt x="6962" y="44510"/>
                  <a:pt x="8284" y="44273"/>
                  <a:pt x="9628" y="44036"/>
                </a:cubicBezTo>
                <a:cubicBezTo>
                  <a:pt x="13017" y="43466"/>
                  <a:pt x="16469" y="43339"/>
                  <a:pt x="19857" y="43307"/>
                </a:cubicBezTo>
                <a:cubicBezTo>
                  <a:pt x="23626" y="43276"/>
                  <a:pt x="27300" y="42991"/>
                  <a:pt x="30941" y="42199"/>
                </a:cubicBezTo>
                <a:cubicBezTo>
                  <a:pt x="32778" y="41787"/>
                  <a:pt x="33317" y="40774"/>
                  <a:pt x="33507" y="38811"/>
                </a:cubicBezTo>
                <a:cubicBezTo>
                  <a:pt x="33855" y="35644"/>
                  <a:pt x="33538" y="32445"/>
                  <a:pt x="33855" y="29247"/>
                </a:cubicBezTo>
                <a:cubicBezTo>
                  <a:pt x="34172" y="26080"/>
                  <a:pt x="34298" y="22881"/>
                  <a:pt x="34203" y="20633"/>
                </a:cubicBezTo>
                <a:cubicBezTo>
                  <a:pt x="34140" y="15629"/>
                  <a:pt x="34298" y="11544"/>
                  <a:pt x="33950" y="7490"/>
                </a:cubicBezTo>
                <a:cubicBezTo>
                  <a:pt x="33887" y="6857"/>
                  <a:pt x="34013" y="6033"/>
                  <a:pt x="33570" y="5653"/>
                </a:cubicBezTo>
                <a:cubicBezTo>
                  <a:pt x="32620" y="4830"/>
                  <a:pt x="32715" y="3721"/>
                  <a:pt x="32557" y="2740"/>
                </a:cubicBezTo>
                <a:cubicBezTo>
                  <a:pt x="32303" y="966"/>
                  <a:pt x="32145" y="681"/>
                  <a:pt x="30466" y="523"/>
                </a:cubicBezTo>
                <a:cubicBezTo>
                  <a:pt x="26931" y="176"/>
                  <a:pt x="23405" y="0"/>
                  <a:pt x="19873" y="0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CA964-EE49-6AAC-08D0-8A9BEAC8ACE1}"/>
              </a:ext>
            </a:extLst>
          </p:cNvPr>
          <p:cNvSpPr txBox="1"/>
          <p:nvPr/>
        </p:nvSpPr>
        <p:spPr>
          <a:xfrm>
            <a:off x="6725265" y="4439791"/>
            <a:ext cx="390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much difference in car brand across ages but Land Rover seems to be a popular choice for customers over 60 years old</a:t>
            </a:r>
            <a:endParaRPr lang="el-GR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0000">
        <p15:prstTrans prst="prestige"/>
      </p:transition>
    </mc:Choice>
    <mc:Fallback>
      <p:transition spd="slow" advTm="6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6980" y="730045"/>
            <a:ext cx="10972800" cy="793955"/>
          </a:xfrm>
        </p:spPr>
        <p:txBody>
          <a:bodyPr rtlCol="0"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1609905" y="3285540"/>
            <a:ext cx="1443216" cy="918425"/>
          </a:xfrm>
          <a:custGeom>
            <a:avLst/>
            <a:gdLst/>
            <a:ahLst/>
            <a:cxnLst/>
            <a:rect l="l" t="t" r="r" b="b"/>
            <a:pathLst>
              <a:path w="44939" h="28598" extrusionOk="0">
                <a:moveTo>
                  <a:pt x="43830" y="0"/>
                </a:moveTo>
                <a:lnTo>
                  <a:pt x="2945" y="11876"/>
                </a:lnTo>
                <a:cubicBezTo>
                  <a:pt x="1204" y="12383"/>
                  <a:pt x="0" y="13998"/>
                  <a:pt x="0" y="15803"/>
                </a:cubicBezTo>
                <a:lnTo>
                  <a:pt x="0" y="28597"/>
                </a:lnTo>
                <a:lnTo>
                  <a:pt x="3991" y="28597"/>
                </a:lnTo>
                <a:lnTo>
                  <a:pt x="3991" y="17767"/>
                </a:lnTo>
                <a:cubicBezTo>
                  <a:pt x="3991" y="16563"/>
                  <a:pt x="4782" y="15487"/>
                  <a:pt x="5922" y="15170"/>
                </a:cubicBezTo>
                <a:lnTo>
                  <a:pt x="44939" y="3832"/>
                </a:lnTo>
                <a:lnTo>
                  <a:pt x="4383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2930024" y="3189934"/>
            <a:ext cx="281777" cy="350921"/>
          </a:xfrm>
          <a:custGeom>
            <a:avLst/>
            <a:gdLst/>
            <a:ahLst/>
            <a:cxnLst/>
            <a:rect l="l" t="t" r="r" b="b"/>
            <a:pathLst>
              <a:path w="8774" h="10927" extrusionOk="0">
                <a:moveTo>
                  <a:pt x="1" y="1"/>
                </a:moveTo>
                <a:lnTo>
                  <a:pt x="3199" y="10926"/>
                </a:lnTo>
                <a:lnTo>
                  <a:pt x="8773" y="3389"/>
                </a:lnTo>
                <a:lnTo>
                  <a:pt x="1" y="1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1545836" y="3630327"/>
            <a:ext cx="1722906" cy="1754442"/>
          </a:xfrm>
          <a:custGeom>
            <a:avLst/>
            <a:gdLst/>
            <a:ahLst/>
            <a:cxnLst/>
            <a:rect l="l" t="t" r="r" b="b"/>
            <a:pathLst>
              <a:path w="53648" h="54630" extrusionOk="0">
                <a:moveTo>
                  <a:pt x="48237" y="1"/>
                </a:moveTo>
                <a:cubicBezTo>
                  <a:pt x="47735" y="1"/>
                  <a:pt x="47223" y="72"/>
                  <a:pt x="46712" y="222"/>
                </a:cubicBezTo>
                <a:lnTo>
                  <a:pt x="3927" y="12668"/>
                </a:lnTo>
                <a:cubicBezTo>
                  <a:pt x="1615" y="13333"/>
                  <a:pt x="0" y="15455"/>
                  <a:pt x="0" y="17861"/>
                </a:cubicBezTo>
                <a:lnTo>
                  <a:pt x="0" y="48929"/>
                </a:lnTo>
                <a:cubicBezTo>
                  <a:pt x="0" y="52064"/>
                  <a:pt x="2565" y="54629"/>
                  <a:pt x="5701" y="54629"/>
                </a:cubicBezTo>
                <a:lnTo>
                  <a:pt x="47947" y="54629"/>
                </a:lnTo>
                <a:cubicBezTo>
                  <a:pt x="51082" y="54629"/>
                  <a:pt x="53647" y="52096"/>
                  <a:pt x="53647" y="48929"/>
                </a:cubicBezTo>
                <a:lnTo>
                  <a:pt x="53647" y="5447"/>
                </a:lnTo>
                <a:cubicBezTo>
                  <a:pt x="53647" y="2345"/>
                  <a:pt x="51120" y="1"/>
                  <a:pt x="48237" y="1"/>
                </a:cubicBez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F1F1F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1923155" y="5112145"/>
            <a:ext cx="968267" cy="272624"/>
          </a:xfrm>
          <a:custGeom>
            <a:avLst/>
            <a:gdLst/>
            <a:ahLst/>
            <a:cxnLst/>
            <a:rect l="l" t="t" r="r" b="b"/>
            <a:pathLst>
              <a:path w="30150" h="8489" extrusionOk="0">
                <a:moveTo>
                  <a:pt x="5511" y="1"/>
                </a:moveTo>
                <a:cubicBezTo>
                  <a:pt x="3991" y="1"/>
                  <a:pt x="2661" y="951"/>
                  <a:pt x="2154" y="2376"/>
                </a:cubicBezTo>
                <a:lnTo>
                  <a:pt x="0" y="8488"/>
                </a:lnTo>
                <a:lnTo>
                  <a:pt x="30149" y="8488"/>
                </a:lnTo>
                <a:lnTo>
                  <a:pt x="27996" y="2376"/>
                </a:lnTo>
                <a:cubicBezTo>
                  <a:pt x="27489" y="951"/>
                  <a:pt x="26159" y="1"/>
                  <a:pt x="24639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41" name="Google Shape;341;p17"/>
          <p:cNvGrpSpPr/>
          <p:nvPr/>
        </p:nvGrpSpPr>
        <p:grpSpPr>
          <a:xfrm>
            <a:off x="2159104" y="3942549"/>
            <a:ext cx="438370" cy="269541"/>
            <a:chOff x="1070533" y="3294417"/>
            <a:chExt cx="438370" cy="269541"/>
          </a:xfrm>
        </p:grpSpPr>
        <p:sp>
          <p:nvSpPr>
            <p:cNvPr id="342" name="Google Shape;342;p17"/>
            <p:cNvSpPr/>
            <p:nvPr/>
          </p:nvSpPr>
          <p:spPr>
            <a:xfrm>
              <a:off x="1177315" y="3294417"/>
              <a:ext cx="331587" cy="245134"/>
            </a:xfrm>
            <a:custGeom>
              <a:avLst/>
              <a:gdLst/>
              <a:ahLst/>
              <a:cxnLst/>
              <a:rect l="l" t="t" r="r" b="b"/>
              <a:pathLst>
                <a:path w="10325" h="7633" extrusionOk="0">
                  <a:moveTo>
                    <a:pt x="10325" y="1"/>
                  </a:moveTo>
                  <a:lnTo>
                    <a:pt x="951" y="3801"/>
                  </a:lnTo>
                  <a:lnTo>
                    <a:pt x="1" y="7633"/>
                  </a:lnTo>
                  <a:lnTo>
                    <a:pt x="10325" y="1"/>
                  </a:lnTo>
                  <a:close/>
                </a:path>
              </a:pathLst>
            </a:custGeom>
            <a:solidFill>
              <a:srgbClr val="2B9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207824" y="3294417"/>
              <a:ext cx="301078" cy="269541"/>
            </a:xfrm>
            <a:custGeom>
              <a:avLst/>
              <a:gdLst/>
              <a:ahLst/>
              <a:cxnLst/>
              <a:rect l="l" t="t" r="r" b="b"/>
              <a:pathLst>
                <a:path w="9375" h="8393" extrusionOk="0">
                  <a:moveTo>
                    <a:pt x="9375" y="1"/>
                  </a:moveTo>
                  <a:lnTo>
                    <a:pt x="1" y="3801"/>
                  </a:lnTo>
                  <a:lnTo>
                    <a:pt x="1774" y="8393"/>
                  </a:lnTo>
                  <a:lnTo>
                    <a:pt x="9375" y="1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1167167" y="3294417"/>
              <a:ext cx="341736" cy="245134"/>
            </a:xfrm>
            <a:custGeom>
              <a:avLst/>
              <a:gdLst/>
              <a:ahLst/>
              <a:cxnLst/>
              <a:rect l="l" t="t" r="r" b="b"/>
              <a:pathLst>
                <a:path w="10641" h="7633" extrusionOk="0">
                  <a:moveTo>
                    <a:pt x="10641" y="1"/>
                  </a:moveTo>
                  <a:lnTo>
                    <a:pt x="0" y="3041"/>
                  </a:lnTo>
                  <a:lnTo>
                    <a:pt x="317" y="7633"/>
                  </a:lnTo>
                  <a:lnTo>
                    <a:pt x="1267" y="3801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43B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070533" y="3294417"/>
              <a:ext cx="438370" cy="97662"/>
            </a:xfrm>
            <a:custGeom>
              <a:avLst/>
              <a:gdLst/>
              <a:ahLst/>
              <a:cxnLst/>
              <a:rect l="l" t="t" r="r" b="b"/>
              <a:pathLst>
                <a:path w="13650" h="3041" extrusionOk="0">
                  <a:moveTo>
                    <a:pt x="13650" y="1"/>
                  </a:moveTo>
                  <a:lnTo>
                    <a:pt x="1" y="1489"/>
                  </a:lnTo>
                  <a:lnTo>
                    <a:pt x="3009" y="3041"/>
                  </a:lnTo>
                  <a:lnTo>
                    <a:pt x="13650" y="1"/>
                  </a:lnTo>
                  <a:close/>
                </a:path>
              </a:pathLst>
            </a:custGeom>
            <a:solidFill>
              <a:srgbClr val="5BC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17"/>
          <p:cNvSpPr/>
          <p:nvPr/>
        </p:nvSpPr>
        <p:spPr>
          <a:xfrm>
            <a:off x="5948642" y="2127120"/>
            <a:ext cx="1576461" cy="862480"/>
          </a:xfrm>
          <a:custGeom>
            <a:avLst/>
            <a:gdLst/>
            <a:ahLst/>
            <a:cxnLst/>
            <a:rect l="l" t="t" r="r" b="b"/>
            <a:pathLst>
              <a:path w="49088" h="26856" extrusionOk="0">
                <a:moveTo>
                  <a:pt x="47979" y="1"/>
                </a:moveTo>
                <a:lnTo>
                  <a:pt x="2946" y="13080"/>
                </a:lnTo>
                <a:cubicBezTo>
                  <a:pt x="1204" y="13587"/>
                  <a:pt x="0" y="15170"/>
                  <a:pt x="0" y="17007"/>
                </a:cubicBezTo>
                <a:lnTo>
                  <a:pt x="0" y="26856"/>
                </a:lnTo>
                <a:lnTo>
                  <a:pt x="3991" y="26856"/>
                </a:lnTo>
                <a:lnTo>
                  <a:pt x="3991" y="18939"/>
                </a:lnTo>
                <a:cubicBezTo>
                  <a:pt x="3991" y="17735"/>
                  <a:pt x="4783" y="16690"/>
                  <a:pt x="5923" y="16342"/>
                </a:cubicBezTo>
                <a:lnTo>
                  <a:pt x="49088" y="3801"/>
                </a:lnTo>
                <a:lnTo>
                  <a:pt x="47979" y="1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7408108" y="2082384"/>
            <a:ext cx="199370" cy="248185"/>
          </a:xfrm>
          <a:custGeom>
            <a:avLst/>
            <a:gdLst/>
            <a:ahLst/>
            <a:cxnLst/>
            <a:rect l="l" t="t" r="r" b="b"/>
            <a:pathLst>
              <a:path w="6208" h="7728" extrusionOk="0">
                <a:moveTo>
                  <a:pt x="1" y="0"/>
                </a:moveTo>
                <a:lnTo>
                  <a:pt x="2281" y="7727"/>
                </a:lnTo>
                <a:lnTo>
                  <a:pt x="6208" y="2375"/>
                </a:lnTo>
                <a:lnTo>
                  <a:pt x="1" y="0"/>
                </a:ln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5885600" y="2514620"/>
            <a:ext cx="1721878" cy="2870150"/>
          </a:xfrm>
          <a:custGeom>
            <a:avLst/>
            <a:gdLst/>
            <a:ahLst/>
            <a:cxnLst/>
            <a:rect l="l" t="t" r="r" b="b"/>
            <a:pathLst>
              <a:path w="53616" h="89371" extrusionOk="0">
                <a:moveTo>
                  <a:pt x="48206" y="1"/>
                </a:moveTo>
                <a:cubicBezTo>
                  <a:pt x="47704" y="1"/>
                  <a:pt x="47192" y="72"/>
                  <a:pt x="46680" y="222"/>
                </a:cubicBezTo>
                <a:lnTo>
                  <a:pt x="3895" y="12668"/>
                </a:lnTo>
                <a:cubicBezTo>
                  <a:pt x="1583" y="13333"/>
                  <a:pt x="0" y="15455"/>
                  <a:pt x="0" y="17862"/>
                </a:cubicBezTo>
                <a:lnTo>
                  <a:pt x="0" y="83670"/>
                </a:lnTo>
                <a:cubicBezTo>
                  <a:pt x="0" y="86805"/>
                  <a:pt x="2534" y="89370"/>
                  <a:pt x="5669" y="89370"/>
                </a:cubicBezTo>
                <a:lnTo>
                  <a:pt x="47915" y="89370"/>
                </a:lnTo>
                <a:cubicBezTo>
                  <a:pt x="51051" y="89370"/>
                  <a:pt x="53616" y="86805"/>
                  <a:pt x="53616" y="83670"/>
                </a:cubicBezTo>
                <a:lnTo>
                  <a:pt x="53616" y="5416"/>
                </a:lnTo>
                <a:cubicBezTo>
                  <a:pt x="53616" y="2341"/>
                  <a:pt x="51089" y="1"/>
                  <a:pt x="48206" y="1"/>
                </a:cubicBez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F1F1F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17"/>
          <p:cNvSpPr/>
          <p:nvPr/>
        </p:nvSpPr>
        <p:spPr>
          <a:xfrm>
            <a:off x="6262919" y="5112145"/>
            <a:ext cx="967240" cy="272624"/>
          </a:xfrm>
          <a:custGeom>
            <a:avLst/>
            <a:gdLst/>
            <a:ahLst/>
            <a:cxnLst/>
            <a:rect l="l" t="t" r="r" b="b"/>
            <a:pathLst>
              <a:path w="30118" h="8489" extrusionOk="0">
                <a:moveTo>
                  <a:pt x="5479" y="1"/>
                </a:moveTo>
                <a:cubicBezTo>
                  <a:pt x="3991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57" y="951"/>
                  <a:pt x="26127" y="1"/>
                  <a:pt x="24607" y="1"/>
                </a:cubicBezTo>
                <a:close/>
              </a:path>
            </a:pathLst>
          </a:custGeom>
          <a:solidFill>
            <a:srgbClr val="5BC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3779273" y="2689550"/>
            <a:ext cx="1559183" cy="858434"/>
          </a:xfrm>
          <a:custGeom>
            <a:avLst/>
            <a:gdLst/>
            <a:ahLst/>
            <a:cxnLst/>
            <a:rect l="l" t="t" r="r" b="b"/>
            <a:pathLst>
              <a:path w="48550" h="26730" extrusionOk="0">
                <a:moveTo>
                  <a:pt x="47441" y="0"/>
                </a:moveTo>
                <a:lnTo>
                  <a:pt x="2946" y="12953"/>
                </a:lnTo>
                <a:cubicBezTo>
                  <a:pt x="1204" y="13460"/>
                  <a:pt x="0" y="15043"/>
                  <a:pt x="0" y="16880"/>
                </a:cubicBezTo>
                <a:lnTo>
                  <a:pt x="0" y="26729"/>
                </a:lnTo>
                <a:lnTo>
                  <a:pt x="3991" y="26729"/>
                </a:lnTo>
                <a:lnTo>
                  <a:pt x="3991" y="18812"/>
                </a:lnTo>
                <a:cubicBezTo>
                  <a:pt x="3991" y="17608"/>
                  <a:pt x="4782" y="16563"/>
                  <a:pt x="5922" y="16215"/>
                </a:cubicBezTo>
                <a:lnTo>
                  <a:pt x="48549" y="3832"/>
                </a:lnTo>
                <a:lnTo>
                  <a:pt x="47441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238740" y="2640735"/>
            <a:ext cx="199370" cy="248185"/>
          </a:xfrm>
          <a:custGeom>
            <a:avLst/>
            <a:gdLst/>
            <a:ahLst/>
            <a:cxnLst/>
            <a:rect l="l" t="t" r="r" b="b"/>
            <a:pathLst>
              <a:path w="6208" h="7728" extrusionOk="0">
                <a:moveTo>
                  <a:pt x="0" y="0"/>
                </a:moveTo>
                <a:lnTo>
                  <a:pt x="2249" y="7728"/>
                </a:lnTo>
                <a:lnTo>
                  <a:pt x="6208" y="2376"/>
                </a:lnTo>
                <a:lnTo>
                  <a:pt x="0" y="0"/>
                </a:ln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716200" y="3072361"/>
            <a:ext cx="1721910" cy="2312408"/>
          </a:xfrm>
          <a:custGeom>
            <a:avLst/>
            <a:gdLst/>
            <a:ahLst/>
            <a:cxnLst/>
            <a:rect l="l" t="t" r="r" b="b"/>
            <a:pathLst>
              <a:path w="53617" h="72004" extrusionOk="0">
                <a:moveTo>
                  <a:pt x="48171" y="1"/>
                </a:moveTo>
                <a:cubicBezTo>
                  <a:pt x="47681" y="1"/>
                  <a:pt x="47180" y="68"/>
                  <a:pt x="46681" y="210"/>
                </a:cubicBezTo>
                <a:lnTo>
                  <a:pt x="3896" y="12656"/>
                </a:lnTo>
                <a:cubicBezTo>
                  <a:pt x="1584" y="13321"/>
                  <a:pt x="1" y="15442"/>
                  <a:pt x="1" y="17881"/>
                </a:cubicBezTo>
                <a:lnTo>
                  <a:pt x="1" y="66303"/>
                </a:lnTo>
                <a:cubicBezTo>
                  <a:pt x="1" y="69438"/>
                  <a:pt x="2534" y="72003"/>
                  <a:pt x="5670" y="72003"/>
                </a:cubicBezTo>
                <a:lnTo>
                  <a:pt x="47916" y="72003"/>
                </a:lnTo>
                <a:cubicBezTo>
                  <a:pt x="51051" y="72003"/>
                  <a:pt x="53617" y="69438"/>
                  <a:pt x="53617" y="66303"/>
                </a:cubicBezTo>
                <a:lnTo>
                  <a:pt x="53617" y="5435"/>
                </a:lnTo>
                <a:cubicBezTo>
                  <a:pt x="53617" y="2347"/>
                  <a:pt x="51068" y="1"/>
                  <a:pt x="48171" y="1"/>
                </a:cubicBez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F1F1F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4059461" y="5112145"/>
            <a:ext cx="968267" cy="272624"/>
          </a:xfrm>
          <a:custGeom>
            <a:avLst/>
            <a:gdLst/>
            <a:ahLst/>
            <a:cxnLst/>
            <a:rect l="l" t="t" r="r" b="b"/>
            <a:pathLst>
              <a:path w="30150" h="8489" extrusionOk="0">
                <a:moveTo>
                  <a:pt x="5511" y="1"/>
                </a:moveTo>
                <a:cubicBezTo>
                  <a:pt x="3991" y="1"/>
                  <a:pt x="2661" y="951"/>
                  <a:pt x="2154" y="2376"/>
                </a:cubicBezTo>
                <a:lnTo>
                  <a:pt x="0" y="8488"/>
                </a:lnTo>
                <a:lnTo>
                  <a:pt x="30149" y="8488"/>
                </a:lnTo>
                <a:lnTo>
                  <a:pt x="27996" y="2376"/>
                </a:lnTo>
                <a:cubicBezTo>
                  <a:pt x="27489" y="951"/>
                  <a:pt x="26159" y="1"/>
                  <a:pt x="24639" y="1"/>
                </a:cubicBezTo>
                <a:close/>
              </a:path>
            </a:pathLst>
          </a:custGeom>
          <a:solidFill>
            <a:srgbClr val="252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8118010" y="1568769"/>
            <a:ext cx="1576461" cy="862480"/>
          </a:xfrm>
          <a:custGeom>
            <a:avLst/>
            <a:gdLst/>
            <a:ahLst/>
            <a:cxnLst/>
            <a:rect l="l" t="t" r="r" b="b"/>
            <a:pathLst>
              <a:path w="49088" h="26856" extrusionOk="0">
                <a:moveTo>
                  <a:pt x="47979" y="0"/>
                </a:moveTo>
                <a:lnTo>
                  <a:pt x="2946" y="13080"/>
                </a:lnTo>
                <a:cubicBezTo>
                  <a:pt x="1204" y="13586"/>
                  <a:pt x="1" y="15201"/>
                  <a:pt x="1" y="17007"/>
                </a:cubicBezTo>
                <a:lnTo>
                  <a:pt x="1" y="26856"/>
                </a:lnTo>
                <a:lnTo>
                  <a:pt x="3991" y="26856"/>
                </a:lnTo>
                <a:lnTo>
                  <a:pt x="3991" y="18938"/>
                </a:lnTo>
                <a:cubicBezTo>
                  <a:pt x="3991" y="17735"/>
                  <a:pt x="4783" y="16690"/>
                  <a:pt x="5923" y="16373"/>
                </a:cubicBezTo>
                <a:lnTo>
                  <a:pt x="49088" y="3801"/>
                </a:lnTo>
                <a:lnTo>
                  <a:pt x="47979" y="0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9577476" y="1524000"/>
            <a:ext cx="199370" cy="249212"/>
          </a:xfrm>
          <a:custGeom>
            <a:avLst/>
            <a:gdLst/>
            <a:ahLst/>
            <a:cxnLst/>
            <a:rect l="l" t="t" r="r" b="b"/>
            <a:pathLst>
              <a:path w="6208" h="7760" extrusionOk="0">
                <a:moveTo>
                  <a:pt x="1" y="1"/>
                </a:moveTo>
                <a:lnTo>
                  <a:pt x="2281" y="7760"/>
                </a:lnTo>
                <a:lnTo>
                  <a:pt x="6208" y="2408"/>
                </a:lnTo>
                <a:lnTo>
                  <a:pt x="1" y="1"/>
                </a:ln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8054968" y="1956268"/>
            <a:ext cx="1721878" cy="3428501"/>
          </a:xfrm>
          <a:custGeom>
            <a:avLst/>
            <a:gdLst/>
            <a:ahLst/>
            <a:cxnLst/>
            <a:rect l="l" t="t" r="r" b="b"/>
            <a:pathLst>
              <a:path w="53616" h="106757" extrusionOk="0">
                <a:moveTo>
                  <a:pt x="48217" y="1"/>
                </a:moveTo>
                <a:cubicBezTo>
                  <a:pt x="47713" y="1"/>
                  <a:pt x="47197" y="72"/>
                  <a:pt x="46680" y="222"/>
                </a:cubicBezTo>
                <a:lnTo>
                  <a:pt x="3895" y="12668"/>
                </a:lnTo>
                <a:cubicBezTo>
                  <a:pt x="1584" y="13333"/>
                  <a:pt x="0" y="15455"/>
                  <a:pt x="0" y="17861"/>
                </a:cubicBezTo>
                <a:lnTo>
                  <a:pt x="0" y="101056"/>
                </a:lnTo>
                <a:cubicBezTo>
                  <a:pt x="0" y="104191"/>
                  <a:pt x="2534" y="106756"/>
                  <a:pt x="5669" y="106756"/>
                </a:cubicBezTo>
                <a:lnTo>
                  <a:pt x="47947" y="106756"/>
                </a:lnTo>
                <a:cubicBezTo>
                  <a:pt x="51082" y="106756"/>
                  <a:pt x="53616" y="104191"/>
                  <a:pt x="53616" y="101056"/>
                </a:cubicBezTo>
                <a:lnTo>
                  <a:pt x="53616" y="5416"/>
                </a:lnTo>
                <a:cubicBezTo>
                  <a:pt x="53616" y="2341"/>
                  <a:pt x="51112" y="1"/>
                  <a:pt x="48217" y="1"/>
                </a:cubicBez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F1F1F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17"/>
          <p:cNvSpPr/>
          <p:nvPr/>
        </p:nvSpPr>
        <p:spPr>
          <a:xfrm>
            <a:off x="8432287" y="5112145"/>
            <a:ext cx="967240" cy="272624"/>
          </a:xfrm>
          <a:custGeom>
            <a:avLst/>
            <a:gdLst/>
            <a:ahLst/>
            <a:cxnLst/>
            <a:rect l="l" t="t" r="r" b="b"/>
            <a:pathLst>
              <a:path w="30118" h="8489" extrusionOk="0">
                <a:moveTo>
                  <a:pt x="5479" y="1"/>
                </a:moveTo>
                <a:cubicBezTo>
                  <a:pt x="3959" y="1"/>
                  <a:pt x="2629" y="951"/>
                  <a:pt x="2122" y="2376"/>
                </a:cubicBezTo>
                <a:lnTo>
                  <a:pt x="0" y="8488"/>
                </a:lnTo>
                <a:lnTo>
                  <a:pt x="30118" y="8488"/>
                </a:lnTo>
                <a:lnTo>
                  <a:pt x="27964" y="2376"/>
                </a:lnTo>
                <a:cubicBezTo>
                  <a:pt x="27489" y="951"/>
                  <a:pt x="26127" y="1"/>
                  <a:pt x="24607" y="1"/>
                </a:cubicBezTo>
                <a:close/>
              </a:path>
            </a:pathLst>
          </a:custGeom>
          <a:solidFill>
            <a:srgbClr val="ED3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58" name="Google Shape;358;p17"/>
          <p:cNvGrpSpPr/>
          <p:nvPr/>
        </p:nvGrpSpPr>
        <p:grpSpPr>
          <a:xfrm>
            <a:off x="8677389" y="2557333"/>
            <a:ext cx="477036" cy="413962"/>
            <a:chOff x="7588818" y="1909201"/>
            <a:chExt cx="477036" cy="413962"/>
          </a:xfrm>
        </p:grpSpPr>
        <p:sp>
          <p:nvSpPr>
            <p:cNvPr id="359" name="Google Shape;359;p17"/>
            <p:cNvSpPr/>
            <p:nvPr/>
          </p:nvSpPr>
          <p:spPr>
            <a:xfrm>
              <a:off x="7588818" y="1943788"/>
              <a:ext cx="156657" cy="195291"/>
            </a:xfrm>
            <a:custGeom>
              <a:avLst/>
              <a:gdLst/>
              <a:ahLst/>
              <a:cxnLst/>
              <a:rect l="l" t="t" r="r" b="b"/>
              <a:pathLst>
                <a:path w="4878" h="6081" extrusionOk="0">
                  <a:moveTo>
                    <a:pt x="254" y="0"/>
                  </a:moveTo>
                  <a:lnTo>
                    <a:pt x="222" y="285"/>
                  </a:lnTo>
                  <a:cubicBezTo>
                    <a:pt x="222" y="412"/>
                    <a:pt x="1" y="3072"/>
                    <a:pt x="1521" y="4751"/>
                  </a:cubicBezTo>
                  <a:cubicBezTo>
                    <a:pt x="2312" y="5637"/>
                    <a:pt x="3453" y="6081"/>
                    <a:pt x="4878" y="6081"/>
                  </a:cubicBezTo>
                  <a:lnTo>
                    <a:pt x="4878" y="5416"/>
                  </a:lnTo>
                  <a:cubicBezTo>
                    <a:pt x="3643" y="5416"/>
                    <a:pt x="2692" y="5036"/>
                    <a:pt x="2027" y="4307"/>
                  </a:cubicBezTo>
                  <a:cubicBezTo>
                    <a:pt x="951" y="3135"/>
                    <a:pt x="887" y="1362"/>
                    <a:pt x="887" y="665"/>
                  </a:cubicBezTo>
                  <a:lnTo>
                    <a:pt x="2787" y="665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7909197" y="1943788"/>
              <a:ext cx="156657" cy="195291"/>
            </a:xfrm>
            <a:custGeom>
              <a:avLst/>
              <a:gdLst/>
              <a:ahLst/>
              <a:cxnLst/>
              <a:rect l="l" t="t" r="r" b="b"/>
              <a:pathLst>
                <a:path w="4878" h="6081" extrusionOk="0">
                  <a:moveTo>
                    <a:pt x="2091" y="0"/>
                  </a:moveTo>
                  <a:lnTo>
                    <a:pt x="2091" y="665"/>
                  </a:lnTo>
                  <a:lnTo>
                    <a:pt x="3991" y="665"/>
                  </a:lnTo>
                  <a:cubicBezTo>
                    <a:pt x="3991" y="1362"/>
                    <a:pt x="3927" y="3135"/>
                    <a:pt x="2851" y="4307"/>
                  </a:cubicBezTo>
                  <a:cubicBezTo>
                    <a:pt x="2186" y="5036"/>
                    <a:pt x="1235" y="5416"/>
                    <a:pt x="0" y="5416"/>
                  </a:cubicBezTo>
                  <a:lnTo>
                    <a:pt x="0" y="6081"/>
                  </a:lnTo>
                  <a:cubicBezTo>
                    <a:pt x="1425" y="6081"/>
                    <a:pt x="2534" y="5637"/>
                    <a:pt x="3357" y="4751"/>
                  </a:cubicBezTo>
                  <a:cubicBezTo>
                    <a:pt x="4877" y="3072"/>
                    <a:pt x="4624" y="412"/>
                    <a:pt x="4624" y="285"/>
                  </a:cubicBezTo>
                  <a:lnTo>
                    <a:pt x="4592" y="0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656966" y="1909201"/>
              <a:ext cx="340740" cy="290898"/>
            </a:xfrm>
            <a:custGeom>
              <a:avLst/>
              <a:gdLst/>
              <a:ahLst/>
              <a:cxnLst/>
              <a:rect l="l" t="t" r="r" b="b"/>
              <a:pathLst>
                <a:path w="10610" h="9058" extrusionOk="0">
                  <a:moveTo>
                    <a:pt x="0" y="1"/>
                  </a:moveTo>
                  <a:cubicBezTo>
                    <a:pt x="0" y="3642"/>
                    <a:pt x="2376" y="9058"/>
                    <a:pt x="5289" y="9058"/>
                  </a:cubicBezTo>
                  <a:cubicBezTo>
                    <a:pt x="8234" y="9058"/>
                    <a:pt x="10610" y="3642"/>
                    <a:pt x="10610" y="1"/>
                  </a:cubicBez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802415" y="2145149"/>
              <a:ext cx="49842" cy="162759"/>
            </a:xfrm>
            <a:custGeom>
              <a:avLst/>
              <a:gdLst/>
              <a:ahLst/>
              <a:cxnLst/>
              <a:rect l="l" t="t" r="r" b="b"/>
              <a:pathLst>
                <a:path w="1552" h="5068" extrusionOk="0">
                  <a:moveTo>
                    <a:pt x="0" y="1"/>
                  </a:moveTo>
                  <a:lnTo>
                    <a:pt x="0" y="5068"/>
                  </a:lnTo>
                  <a:lnTo>
                    <a:pt x="1552" y="5068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rgbClr val="252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720008" y="2292622"/>
              <a:ext cx="213629" cy="30541"/>
            </a:xfrm>
            <a:custGeom>
              <a:avLst/>
              <a:gdLst/>
              <a:ahLst/>
              <a:cxnLst/>
              <a:rect l="l" t="t" r="r" b="b"/>
              <a:pathLst>
                <a:path w="6652" h="951" extrusionOk="0">
                  <a:moveTo>
                    <a:pt x="1" y="1"/>
                  </a:moveTo>
                  <a:lnTo>
                    <a:pt x="1" y="951"/>
                  </a:lnTo>
                  <a:lnTo>
                    <a:pt x="6651" y="951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0D0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7"/>
          <p:cNvSpPr txBox="1"/>
          <p:nvPr/>
        </p:nvSpPr>
        <p:spPr>
          <a:xfrm>
            <a:off x="1545846" y="4326107"/>
            <a:ext cx="17289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LASSO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1545846" y="4611157"/>
            <a:ext cx="1728900" cy="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22 variables 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grpSp>
        <p:nvGrpSpPr>
          <p:cNvPr id="367" name="Google Shape;367;p17"/>
          <p:cNvGrpSpPr/>
          <p:nvPr/>
        </p:nvGrpSpPr>
        <p:grpSpPr>
          <a:xfrm>
            <a:off x="3713871" y="3376458"/>
            <a:ext cx="1728900" cy="1245698"/>
            <a:chOff x="2625300" y="2728326"/>
            <a:chExt cx="1728900" cy="1245698"/>
          </a:xfrm>
        </p:grpSpPr>
        <p:grpSp>
          <p:nvGrpSpPr>
            <p:cNvPr id="368" name="Google Shape;368;p17"/>
            <p:cNvGrpSpPr/>
            <p:nvPr/>
          </p:nvGrpSpPr>
          <p:grpSpPr>
            <a:xfrm>
              <a:off x="3287720" y="2728326"/>
              <a:ext cx="400731" cy="510179"/>
              <a:chOff x="3287720" y="2728326"/>
              <a:chExt cx="400731" cy="510179"/>
            </a:xfrm>
          </p:grpSpPr>
          <p:sp>
            <p:nvSpPr>
              <p:cNvPr id="369" name="Google Shape;369;p17"/>
              <p:cNvSpPr/>
              <p:nvPr/>
            </p:nvSpPr>
            <p:spPr>
              <a:xfrm>
                <a:off x="3287720" y="2728326"/>
                <a:ext cx="400731" cy="372245"/>
              </a:xfrm>
              <a:custGeom>
                <a:avLst/>
                <a:gdLst/>
                <a:ahLst/>
                <a:cxnLst/>
                <a:rect l="l" t="t" r="r" b="b"/>
                <a:pathLst>
                  <a:path w="12478" h="11591" extrusionOk="0">
                    <a:moveTo>
                      <a:pt x="6192" y="0"/>
                    </a:moveTo>
                    <a:cubicBezTo>
                      <a:pt x="3427" y="0"/>
                      <a:pt x="961" y="2025"/>
                      <a:pt x="507" y="4865"/>
                    </a:cubicBezTo>
                    <a:cubicBezTo>
                      <a:pt x="0" y="8032"/>
                      <a:pt x="2154" y="11009"/>
                      <a:pt x="5321" y="11515"/>
                    </a:cubicBezTo>
                    <a:cubicBezTo>
                      <a:pt x="5635" y="11566"/>
                      <a:pt x="5948" y="11590"/>
                      <a:pt x="6257" y="11590"/>
                    </a:cubicBezTo>
                    <a:cubicBezTo>
                      <a:pt x="9055" y="11590"/>
                      <a:pt x="11515" y="9586"/>
                      <a:pt x="11971" y="6733"/>
                    </a:cubicBezTo>
                    <a:cubicBezTo>
                      <a:pt x="12478" y="3567"/>
                      <a:pt x="10324" y="590"/>
                      <a:pt x="7157" y="83"/>
                    </a:cubicBezTo>
                    <a:cubicBezTo>
                      <a:pt x="6833" y="27"/>
                      <a:pt x="6511" y="0"/>
                      <a:pt x="6192" y="0"/>
                    </a:cubicBezTo>
                    <a:close/>
                  </a:path>
                </a:pathLst>
              </a:custGeom>
              <a:solidFill>
                <a:srgbClr val="43B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3321280" y="2748269"/>
                <a:ext cx="333611" cy="33261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0357" extrusionOk="0">
                    <a:moveTo>
                      <a:pt x="5194" y="0"/>
                    </a:moveTo>
                    <a:cubicBezTo>
                      <a:pt x="2344" y="0"/>
                      <a:pt x="0" y="2312"/>
                      <a:pt x="0" y="5162"/>
                    </a:cubicBezTo>
                    <a:cubicBezTo>
                      <a:pt x="0" y="8044"/>
                      <a:pt x="2344" y="10356"/>
                      <a:pt x="5194" y="10356"/>
                    </a:cubicBezTo>
                    <a:cubicBezTo>
                      <a:pt x="8044" y="10356"/>
                      <a:pt x="10388" y="8044"/>
                      <a:pt x="10388" y="5162"/>
                    </a:cubicBezTo>
                    <a:cubicBezTo>
                      <a:pt x="10388" y="2312"/>
                      <a:pt x="8044" y="0"/>
                      <a:pt x="5194" y="0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3382299" y="3076774"/>
                <a:ext cx="211574" cy="33592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1046" extrusionOk="0">
                    <a:moveTo>
                      <a:pt x="0" y="0"/>
                    </a:moveTo>
                    <a:lnTo>
                      <a:pt x="0" y="1045"/>
                    </a:lnTo>
                    <a:lnTo>
                      <a:pt x="6587" y="1045"/>
                    </a:lnTo>
                    <a:lnTo>
                      <a:pt x="6587" y="0"/>
                    </a:ln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3406706" y="3110334"/>
                <a:ext cx="162759" cy="112916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3516" extrusionOk="0">
                    <a:moveTo>
                      <a:pt x="0" y="0"/>
                    </a:moveTo>
                    <a:lnTo>
                      <a:pt x="0" y="2439"/>
                    </a:lnTo>
                    <a:cubicBezTo>
                      <a:pt x="0" y="3041"/>
                      <a:pt x="507" y="3516"/>
                      <a:pt x="1077" y="3516"/>
                    </a:cubicBezTo>
                    <a:lnTo>
                      <a:pt x="3991" y="3516"/>
                    </a:lnTo>
                    <a:cubicBezTo>
                      <a:pt x="4592" y="3516"/>
                      <a:pt x="5067" y="3041"/>
                      <a:pt x="5067" y="2439"/>
                    </a:cubicBezTo>
                    <a:lnTo>
                      <a:pt x="5067" y="0"/>
                    </a:lnTo>
                    <a:close/>
                  </a:path>
                </a:pathLst>
              </a:custGeom>
              <a:solidFill>
                <a:srgbClr val="ED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3441294" y="3223218"/>
                <a:ext cx="93583" cy="1528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76" extrusionOk="0">
                    <a:moveTo>
                      <a:pt x="0" y="1"/>
                    </a:moveTo>
                    <a:cubicBezTo>
                      <a:pt x="0" y="254"/>
                      <a:pt x="222" y="476"/>
                      <a:pt x="507" y="476"/>
                    </a:cubicBezTo>
                    <a:lnTo>
                      <a:pt x="2407" y="476"/>
                    </a:lnTo>
                    <a:cubicBezTo>
                      <a:pt x="2692" y="476"/>
                      <a:pt x="2914" y="254"/>
                      <a:pt x="2914" y="1"/>
                    </a:cubicBez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3404683" y="3119486"/>
                <a:ext cx="166805" cy="1936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603" extrusionOk="0">
                    <a:moveTo>
                      <a:pt x="5130" y="1"/>
                    </a:moveTo>
                    <a:lnTo>
                      <a:pt x="63" y="476"/>
                    </a:lnTo>
                    <a:cubicBezTo>
                      <a:pt x="32" y="476"/>
                      <a:pt x="0" y="507"/>
                      <a:pt x="0" y="539"/>
                    </a:cubicBezTo>
                    <a:cubicBezTo>
                      <a:pt x="0" y="571"/>
                      <a:pt x="32" y="602"/>
                      <a:pt x="63" y="602"/>
                    </a:cubicBezTo>
                    <a:lnTo>
                      <a:pt x="95" y="602"/>
                    </a:lnTo>
                    <a:lnTo>
                      <a:pt x="5130" y="127"/>
                    </a:lnTo>
                    <a:cubicBezTo>
                      <a:pt x="5162" y="127"/>
                      <a:pt x="5194" y="96"/>
                      <a:pt x="5194" y="64"/>
                    </a:cubicBezTo>
                    <a:cubicBezTo>
                      <a:pt x="5194" y="32"/>
                      <a:pt x="5162" y="1"/>
                      <a:pt x="5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3404683" y="3157735"/>
                <a:ext cx="166805" cy="19751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615" extrusionOk="0">
                    <a:moveTo>
                      <a:pt x="5155" y="1"/>
                    </a:moveTo>
                    <a:cubicBezTo>
                      <a:pt x="5147" y="1"/>
                      <a:pt x="5139" y="4"/>
                      <a:pt x="5130" y="13"/>
                    </a:cubicBezTo>
                    <a:lnTo>
                      <a:pt x="63" y="488"/>
                    </a:lnTo>
                    <a:cubicBezTo>
                      <a:pt x="32" y="488"/>
                      <a:pt x="0" y="520"/>
                      <a:pt x="0" y="551"/>
                    </a:cubicBezTo>
                    <a:cubicBezTo>
                      <a:pt x="0" y="583"/>
                      <a:pt x="32" y="615"/>
                      <a:pt x="63" y="615"/>
                    </a:cubicBezTo>
                    <a:lnTo>
                      <a:pt x="95" y="615"/>
                    </a:lnTo>
                    <a:lnTo>
                      <a:pt x="5130" y="140"/>
                    </a:lnTo>
                    <a:cubicBezTo>
                      <a:pt x="5162" y="140"/>
                      <a:pt x="5194" y="108"/>
                      <a:pt x="5194" y="76"/>
                    </a:cubicBezTo>
                    <a:cubicBezTo>
                      <a:pt x="5194" y="30"/>
                      <a:pt x="5177" y="1"/>
                      <a:pt x="5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3414831" y="3195760"/>
                <a:ext cx="155661" cy="1936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03" extrusionOk="0">
                    <a:moveTo>
                      <a:pt x="4751" y="1"/>
                    </a:moveTo>
                    <a:lnTo>
                      <a:pt x="64" y="444"/>
                    </a:lnTo>
                    <a:cubicBezTo>
                      <a:pt x="32" y="444"/>
                      <a:pt x="1" y="507"/>
                      <a:pt x="1" y="539"/>
                    </a:cubicBezTo>
                    <a:cubicBezTo>
                      <a:pt x="1" y="571"/>
                      <a:pt x="32" y="602"/>
                      <a:pt x="64" y="602"/>
                    </a:cubicBezTo>
                    <a:lnTo>
                      <a:pt x="4783" y="159"/>
                    </a:lnTo>
                    <a:cubicBezTo>
                      <a:pt x="4814" y="159"/>
                      <a:pt x="4846" y="127"/>
                      <a:pt x="4846" y="64"/>
                    </a:cubicBezTo>
                    <a:cubicBezTo>
                      <a:pt x="4846" y="32"/>
                      <a:pt x="4783" y="1"/>
                      <a:pt x="47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3417882" y="2952681"/>
                <a:ext cx="74282" cy="124124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3865" extrusionOk="0">
                    <a:moveTo>
                      <a:pt x="761" y="64"/>
                    </a:moveTo>
                    <a:cubicBezTo>
                      <a:pt x="1141" y="64"/>
                      <a:pt x="1458" y="349"/>
                      <a:pt x="1458" y="729"/>
                    </a:cubicBezTo>
                    <a:lnTo>
                      <a:pt x="1458" y="1299"/>
                    </a:lnTo>
                    <a:lnTo>
                      <a:pt x="634" y="1299"/>
                    </a:lnTo>
                    <a:cubicBezTo>
                      <a:pt x="317" y="1299"/>
                      <a:pt x="96" y="1046"/>
                      <a:pt x="96" y="729"/>
                    </a:cubicBezTo>
                    <a:cubicBezTo>
                      <a:pt x="96" y="349"/>
                      <a:pt x="381" y="64"/>
                      <a:pt x="761" y="64"/>
                    </a:cubicBezTo>
                    <a:close/>
                    <a:moveTo>
                      <a:pt x="761" y="1"/>
                    </a:moveTo>
                    <a:cubicBezTo>
                      <a:pt x="349" y="1"/>
                      <a:pt x="1" y="317"/>
                      <a:pt x="1" y="729"/>
                    </a:cubicBezTo>
                    <a:cubicBezTo>
                      <a:pt x="1" y="1078"/>
                      <a:pt x="286" y="1363"/>
                      <a:pt x="634" y="1363"/>
                    </a:cubicBezTo>
                    <a:lnTo>
                      <a:pt x="1458" y="1363"/>
                    </a:lnTo>
                    <a:lnTo>
                      <a:pt x="1458" y="3864"/>
                    </a:lnTo>
                    <a:lnTo>
                      <a:pt x="1521" y="3864"/>
                    </a:lnTo>
                    <a:lnTo>
                      <a:pt x="1521" y="1363"/>
                    </a:lnTo>
                    <a:lnTo>
                      <a:pt x="2313" y="1363"/>
                    </a:lnTo>
                    <a:lnTo>
                      <a:pt x="2313" y="1299"/>
                    </a:lnTo>
                    <a:lnTo>
                      <a:pt x="1521" y="1299"/>
                    </a:lnTo>
                    <a:lnTo>
                      <a:pt x="1521" y="729"/>
                    </a:lnTo>
                    <a:cubicBezTo>
                      <a:pt x="1521" y="317"/>
                      <a:pt x="1173" y="1"/>
                      <a:pt x="761" y="1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3492132" y="2952681"/>
                <a:ext cx="74282" cy="124124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3865" extrusionOk="0">
                    <a:moveTo>
                      <a:pt x="1552" y="64"/>
                    </a:moveTo>
                    <a:cubicBezTo>
                      <a:pt x="1932" y="64"/>
                      <a:pt x="2249" y="349"/>
                      <a:pt x="2249" y="729"/>
                    </a:cubicBezTo>
                    <a:cubicBezTo>
                      <a:pt x="2249" y="1046"/>
                      <a:pt x="1996" y="1299"/>
                      <a:pt x="1711" y="1299"/>
                    </a:cubicBezTo>
                    <a:lnTo>
                      <a:pt x="887" y="1299"/>
                    </a:lnTo>
                    <a:lnTo>
                      <a:pt x="887" y="729"/>
                    </a:lnTo>
                    <a:cubicBezTo>
                      <a:pt x="887" y="349"/>
                      <a:pt x="1204" y="64"/>
                      <a:pt x="1552" y="64"/>
                    </a:cubicBezTo>
                    <a:close/>
                    <a:moveTo>
                      <a:pt x="1552" y="1"/>
                    </a:moveTo>
                    <a:cubicBezTo>
                      <a:pt x="1141" y="1"/>
                      <a:pt x="824" y="317"/>
                      <a:pt x="824" y="729"/>
                    </a:cubicBezTo>
                    <a:lnTo>
                      <a:pt x="824" y="1299"/>
                    </a:lnTo>
                    <a:lnTo>
                      <a:pt x="1" y="1299"/>
                    </a:lnTo>
                    <a:lnTo>
                      <a:pt x="1" y="1363"/>
                    </a:lnTo>
                    <a:lnTo>
                      <a:pt x="824" y="1363"/>
                    </a:lnTo>
                    <a:lnTo>
                      <a:pt x="824" y="3864"/>
                    </a:lnTo>
                    <a:lnTo>
                      <a:pt x="887" y="3864"/>
                    </a:lnTo>
                    <a:lnTo>
                      <a:pt x="887" y="1363"/>
                    </a:lnTo>
                    <a:lnTo>
                      <a:pt x="1679" y="1363"/>
                    </a:lnTo>
                    <a:cubicBezTo>
                      <a:pt x="2027" y="1363"/>
                      <a:pt x="2312" y="1078"/>
                      <a:pt x="2312" y="729"/>
                    </a:cubicBezTo>
                    <a:cubicBezTo>
                      <a:pt x="2312" y="317"/>
                      <a:pt x="1964" y="1"/>
                      <a:pt x="1552" y="1"/>
                    </a:cubicBezTo>
                    <a:close/>
                  </a:path>
                </a:pathLst>
              </a:custGeom>
              <a:solidFill>
                <a:srgbClr val="0D0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" name="Google Shape;379;p17"/>
            <p:cNvSpPr txBox="1"/>
            <p:nvPr/>
          </p:nvSpPr>
          <p:spPr>
            <a:xfrm>
              <a:off x="2625300" y="3358125"/>
              <a:ext cx="17289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Stepwise</a:t>
              </a:r>
              <a:endParaRPr sz="15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80" name="Google Shape;380;p17"/>
            <p:cNvSpPr txBox="1"/>
            <p:nvPr/>
          </p:nvSpPr>
          <p:spPr>
            <a:xfrm>
              <a:off x="2625300" y="3618824"/>
              <a:ext cx="17289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13 variables</a:t>
              </a:r>
              <a:endParaRPr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381" name="Google Shape;381;p17"/>
          <p:cNvGrpSpPr/>
          <p:nvPr/>
        </p:nvGrpSpPr>
        <p:grpSpPr>
          <a:xfrm>
            <a:off x="5881896" y="2802434"/>
            <a:ext cx="1772111" cy="1791319"/>
            <a:chOff x="4793325" y="2154302"/>
            <a:chExt cx="1772111" cy="1791319"/>
          </a:xfrm>
        </p:grpSpPr>
        <p:grpSp>
          <p:nvGrpSpPr>
            <p:cNvPr id="382" name="Google Shape;382;p17"/>
            <p:cNvGrpSpPr/>
            <p:nvPr/>
          </p:nvGrpSpPr>
          <p:grpSpPr>
            <a:xfrm>
              <a:off x="5393019" y="2154302"/>
              <a:ext cx="533976" cy="605175"/>
              <a:chOff x="5393019" y="2154302"/>
              <a:chExt cx="533976" cy="605175"/>
            </a:xfrm>
          </p:grpSpPr>
          <p:sp>
            <p:nvSpPr>
              <p:cNvPr id="383" name="Google Shape;383;p17"/>
              <p:cNvSpPr/>
              <p:nvPr/>
            </p:nvSpPr>
            <p:spPr>
              <a:xfrm>
                <a:off x="5583204" y="2449246"/>
                <a:ext cx="35616" cy="310231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660" extrusionOk="0">
                    <a:moveTo>
                      <a:pt x="539" y="1"/>
                    </a:moveTo>
                    <a:cubicBezTo>
                      <a:pt x="254" y="1"/>
                      <a:pt x="0" y="222"/>
                      <a:pt x="0" y="539"/>
                    </a:cubicBezTo>
                    <a:lnTo>
                      <a:pt x="0" y="9121"/>
                    </a:lnTo>
                    <a:cubicBezTo>
                      <a:pt x="0" y="9438"/>
                      <a:pt x="254" y="9660"/>
                      <a:pt x="539" y="9660"/>
                    </a:cubicBezTo>
                    <a:cubicBezTo>
                      <a:pt x="855" y="9660"/>
                      <a:pt x="1109" y="9438"/>
                      <a:pt x="1109" y="9121"/>
                    </a:cubicBezTo>
                    <a:lnTo>
                      <a:pt x="1109" y="539"/>
                    </a:lnTo>
                    <a:cubicBezTo>
                      <a:pt x="1109" y="222"/>
                      <a:pt x="855" y="1"/>
                      <a:pt x="539" y="1"/>
                    </a:cubicBezTo>
                    <a:close/>
                  </a:path>
                </a:pathLst>
              </a:custGeom>
              <a:solidFill>
                <a:srgbClr val="4C4B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5426579" y="2432996"/>
                <a:ext cx="348865" cy="304097"/>
              </a:xfrm>
              <a:custGeom>
                <a:avLst/>
                <a:gdLst/>
                <a:ahLst/>
                <a:cxnLst/>
                <a:rect l="l" t="t" r="r" b="b"/>
                <a:pathLst>
                  <a:path w="10863" h="9469" extrusionOk="0">
                    <a:moveTo>
                      <a:pt x="5447" y="0"/>
                    </a:moveTo>
                    <a:lnTo>
                      <a:pt x="159" y="8646"/>
                    </a:lnTo>
                    <a:cubicBezTo>
                      <a:pt x="0" y="8899"/>
                      <a:pt x="95" y="9216"/>
                      <a:pt x="349" y="9374"/>
                    </a:cubicBezTo>
                    <a:cubicBezTo>
                      <a:pt x="444" y="9437"/>
                      <a:pt x="539" y="9469"/>
                      <a:pt x="634" y="9469"/>
                    </a:cubicBezTo>
                    <a:cubicBezTo>
                      <a:pt x="824" y="9469"/>
                      <a:pt x="982" y="9374"/>
                      <a:pt x="1109" y="9184"/>
                    </a:cubicBezTo>
                    <a:lnTo>
                      <a:pt x="5447" y="2090"/>
                    </a:lnTo>
                    <a:lnTo>
                      <a:pt x="9786" y="9184"/>
                    </a:lnTo>
                    <a:cubicBezTo>
                      <a:pt x="9867" y="9367"/>
                      <a:pt x="10040" y="9459"/>
                      <a:pt x="10221" y="9459"/>
                    </a:cubicBezTo>
                    <a:cubicBezTo>
                      <a:pt x="10321" y="9459"/>
                      <a:pt x="10424" y="9431"/>
                      <a:pt x="10514" y="9374"/>
                    </a:cubicBezTo>
                    <a:cubicBezTo>
                      <a:pt x="10768" y="9216"/>
                      <a:pt x="10863" y="8899"/>
                      <a:pt x="10704" y="8646"/>
                    </a:cubicBezTo>
                    <a:lnTo>
                      <a:pt x="5447" y="0"/>
                    </a:lnTo>
                    <a:close/>
                  </a:path>
                </a:pathLst>
              </a:custGeom>
              <a:solidFill>
                <a:srgbClr val="25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393019" y="2258034"/>
                <a:ext cx="415986" cy="416018"/>
              </a:xfrm>
              <a:custGeom>
                <a:avLst/>
                <a:gdLst/>
                <a:ahLst/>
                <a:cxnLst/>
                <a:rect l="l" t="t" r="r" b="b"/>
                <a:pathLst>
                  <a:path w="12953" h="12954" extrusionOk="0">
                    <a:moveTo>
                      <a:pt x="6461" y="1"/>
                    </a:moveTo>
                    <a:cubicBezTo>
                      <a:pt x="3674" y="1"/>
                      <a:pt x="1299" y="1774"/>
                      <a:pt x="380" y="4245"/>
                    </a:cubicBezTo>
                    <a:cubicBezTo>
                      <a:pt x="127" y="4941"/>
                      <a:pt x="0" y="5701"/>
                      <a:pt x="0" y="6493"/>
                    </a:cubicBezTo>
                    <a:cubicBezTo>
                      <a:pt x="0" y="10072"/>
                      <a:pt x="2882" y="12954"/>
                      <a:pt x="6461" y="12954"/>
                    </a:cubicBezTo>
                    <a:cubicBezTo>
                      <a:pt x="10039" y="12954"/>
                      <a:pt x="12953" y="10072"/>
                      <a:pt x="12953" y="6493"/>
                    </a:cubicBezTo>
                    <a:cubicBezTo>
                      <a:pt x="12953" y="5670"/>
                      <a:pt x="12794" y="4878"/>
                      <a:pt x="12509" y="4150"/>
                    </a:cubicBezTo>
                    <a:cubicBezTo>
                      <a:pt x="11559" y="1711"/>
                      <a:pt x="9216" y="1"/>
                      <a:pt x="6461" y="1"/>
                    </a:cubicBezTo>
                    <a:close/>
                  </a:path>
                </a:pathLst>
              </a:custGeom>
              <a:solidFill>
                <a:srgbClr val="ED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5467237" y="2333311"/>
                <a:ext cx="266522" cy="266490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8298" extrusionOk="0">
                    <a:moveTo>
                      <a:pt x="4150" y="0"/>
                    </a:moveTo>
                    <a:cubicBezTo>
                      <a:pt x="1869" y="0"/>
                      <a:pt x="1" y="1837"/>
                      <a:pt x="1" y="4149"/>
                    </a:cubicBezTo>
                    <a:cubicBezTo>
                      <a:pt x="1" y="6429"/>
                      <a:pt x="1869" y="8298"/>
                      <a:pt x="4150" y="8298"/>
                    </a:cubicBezTo>
                    <a:cubicBezTo>
                      <a:pt x="6461" y="8298"/>
                      <a:pt x="8298" y="6429"/>
                      <a:pt x="8298" y="4149"/>
                    </a:cubicBezTo>
                    <a:cubicBezTo>
                      <a:pt x="8298" y="1837"/>
                      <a:pt x="6461" y="0"/>
                      <a:pt x="4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5544538" y="2409584"/>
                <a:ext cx="112948" cy="112916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6" extrusionOk="0">
                    <a:moveTo>
                      <a:pt x="1743" y="1"/>
                    </a:moveTo>
                    <a:cubicBezTo>
                      <a:pt x="793" y="1"/>
                      <a:pt x="1" y="792"/>
                      <a:pt x="1" y="1774"/>
                    </a:cubicBezTo>
                    <a:cubicBezTo>
                      <a:pt x="1" y="2724"/>
                      <a:pt x="793" y="3516"/>
                      <a:pt x="1743" y="3516"/>
                    </a:cubicBezTo>
                    <a:cubicBezTo>
                      <a:pt x="2724" y="3516"/>
                      <a:pt x="3516" y="2756"/>
                      <a:pt x="3516" y="1774"/>
                    </a:cubicBezTo>
                    <a:cubicBezTo>
                      <a:pt x="3516" y="792"/>
                      <a:pt x="2724" y="1"/>
                      <a:pt x="1743" y="1"/>
                    </a:cubicBezTo>
                    <a:close/>
                  </a:path>
                </a:pathLst>
              </a:custGeom>
              <a:solidFill>
                <a:srgbClr val="ED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5769311" y="2154302"/>
                <a:ext cx="157685" cy="152386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745" extrusionOk="0">
                    <a:moveTo>
                      <a:pt x="2140" y="1"/>
                    </a:moveTo>
                    <a:cubicBezTo>
                      <a:pt x="2052" y="1"/>
                      <a:pt x="1966" y="30"/>
                      <a:pt x="1901" y="96"/>
                    </a:cubicBezTo>
                    <a:lnTo>
                      <a:pt x="159" y="1806"/>
                    </a:lnTo>
                    <a:cubicBezTo>
                      <a:pt x="64" y="1933"/>
                      <a:pt x="1" y="2123"/>
                      <a:pt x="32" y="2313"/>
                    </a:cubicBezTo>
                    <a:lnTo>
                      <a:pt x="381" y="4371"/>
                    </a:lnTo>
                    <a:lnTo>
                      <a:pt x="2439" y="4719"/>
                    </a:lnTo>
                    <a:cubicBezTo>
                      <a:pt x="2499" y="4736"/>
                      <a:pt x="2553" y="4744"/>
                      <a:pt x="2604" y="4744"/>
                    </a:cubicBezTo>
                    <a:cubicBezTo>
                      <a:pt x="2743" y="4744"/>
                      <a:pt x="2853" y="4685"/>
                      <a:pt x="2946" y="4593"/>
                    </a:cubicBezTo>
                    <a:lnTo>
                      <a:pt x="4688" y="2851"/>
                    </a:lnTo>
                    <a:cubicBezTo>
                      <a:pt x="4909" y="2661"/>
                      <a:pt x="4688" y="2218"/>
                      <a:pt x="4339" y="2154"/>
                    </a:cubicBezTo>
                    <a:lnTo>
                      <a:pt x="2851" y="1901"/>
                    </a:lnTo>
                    <a:lnTo>
                      <a:pt x="2598" y="412"/>
                    </a:lnTo>
                    <a:cubicBezTo>
                      <a:pt x="2575" y="167"/>
                      <a:pt x="2349" y="1"/>
                      <a:pt x="2140" y="1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5598459" y="2261855"/>
                <a:ext cx="218703" cy="215909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723" extrusionOk="0">
                    <a:moveTo>
                      <a:pt x="6219" y="1"/>
                    </a:moveTo>
                    <a:cubicBezTo>
                      <a:pt x="6081" y="1"/>
                      <a:pt x="5938" y="56"/>
                      <a:pt x="5827" y="167"/>
                    </a:cubicBezTo>
                    <a:lnTo>
                      <a:pt x="222" y="5772"/>
                    </a:lnTo>
                    <a:cubicBezTo>
                      <a:pt x="0" y="5994"/>
                      <a:pt x="0" y="6342"/>
                      <a:pt x="222" y="6564"/>
                    </a:cubicBezTo>
                    <a:cubicBezTo>
                      <a:pt x="317" y="6659"/>
                      <a:pt x="444" y="6722"/>
                      <a:pt x="602" y="6722"/>
                    </a:cubicBezTo>
                    <a:cubicBezTo>
                      <a:pt x="729" y="6722"/>
                      <a:pt x="887" y="6659"/>
                      <a:pt x="982" y="6564"/>
                    </a:cubicBezTo>
                    <a:lnTo>
                      <a:pt x="6587" y="927"/>
                    </a:lnTo>
                    <a:cubicBezTo>
                      <a:pt x="6809" y="737"/>
                      <a:pt x="6809" y="389"/>
                      <a:pt x="6587" y="167"/>
                    </a:cubicBezTo>
                    <a:cubicBezTo>
                      <a:pt x="6492" y="56"/>
                      <a:pt x="6358" y="1"/>
                      <a:pt x="6219" y="1"/>
                    </a:cubicBezTo>
                    <a:close/>
                  </a:path>
                </a:pathLst>
              </a:custGeom>
              <a:solidFill>
                <a:srgbClr val="5BC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0" name="Google Shape;390;p17"/>
            <p:cNvSpPr txBox="1"/>
            <p:nvPr/>
          </p:nvSpPr>
          <p:spPr>
            <a:xfrm>
              <a:off x="4793325" y="2872574"/>
              <a:ext cx="17289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ANOVA</a:t>
              </a:r>
              <a:endParaRPr sz="1500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91" name="Google Shape;391;p17"/>
            <p:cNvSpPr txBox="1"/>
            <p:nvPr/>
          </p:nvSpPr>
          <p:spPr>
            <a:xfrm>
              <a:off x="4836536" y="3590421"/>
              <a:ext cx="17289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5 variables after keeping statistically significant ones</a:t>
              </a:r>
              <a:endParaRPr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sp>
        <p:nvSpPr>
          <p:cNvPr id="392" name="Google Shape;392;p17"/>
          <p:cNvSpPr txBox="1"/>
          <p:nvPr/>
        </p:nvSpPr>
        <p:spPr>
          <a:xfrm>
            <a:off x="8054571" y="3084407"/>
            <a:ext cx="17220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Final Model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3" name="Google Shape;393;p17"/>
          <p:cNvSpPr txBox="1"/>
          <p:nvPr/>
        </p:nvSpPr>
        <p:spPr>
          <a:xfrm>
            <a:off x="8081532" y="3748703"/>
            <a:ext cx="1722000" cy="100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Starting from 50 we are now down to 5 variables in our model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60000">
        <p15:prstTrans prst="fallOver"/>
      </p:transition>
    </mc:Choice>
    <mc:Fallback>
      <p:transition spd="slow" advTm="6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κειμένου 3"/>
          <p:cNvSpPr>
            <a:spLocks noGrp="1"/>
          </p:cNvSpPr>
          <p:nvPr>
            <p:ph sz="half" idx="1"/>
          </p:nvPr>
        </p:nvSpPr>
        <p:spPr>
          <a:xfrm>
            <a:off x="609600" y="3788229"/>
            <a:ext cx="5384800" cy="280307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/>
              <a:t>Initial model needed transformation</a:t>
            </a:r>
            <a:endParaRPr lang="el-GR" dirty="0"/>
          </a:p>
          <a:p>
            <a:pPr rtl="0"/>
            <a:r>
              <a:rPr lang="en-US" dirty="0"/>
              <a:t>Assumptions look better after transforming the response with logarithm</a:t>
            </a:r>
            <a:endParaRPr lang="el-GR" dirty="0"/>
          </a:p>
          <a:p>
            <a:pPr rtl="0"/>
            <a:r>
              <a:rPr lang="en-US" dirty="0"/>
              <a:t>Looks like we have two different distributions ,those who bought on desk and those who didn’t</a:t>
            </a:r>
          </a:p>
          <a:p>
            <a:pPr marL="109728" indent="0" rtl="0">
              <a:buNone/>
            </a:pPr>
            <a:endParaRPr lang="en-US" dirty="0"/>
          </a:p>
          <a:p>
            <a:pPr marL="109728" indent="0" rtl="0">
              <a:buNone/>
            </a:pPr>
            <a:r>
              <a:rPr lang="en-US" dirty="0"/>
              <a:t>1)Homoscedasticity </a:t>
            </a:r>
          </a:p>
          <a:p>
            <a:pPr marL="109728" indent="0" rtl="0">
              <a:buNone/>
            </a:pPr>
            <a:r>
              <a:rPr lang="en-US" dirty="0"/>
              <a:t>2) Linearity </a:t>
            </a:r>
          </a:p>
          <a:p>
            <a:pPr marL="109728" indent="0" rtl="0">
              <a:buNone/>
            </a:pPr>
            <a:r>
              <a:rPr lang="en-US" dirty="0"/>
              <a:t>3)Independence of Errors</a:t>
            </a:r>
          </a:p>
          <a:p>
            <a:pPr marL="109728" indent="0" rtl="0">
              <a:buNone/>
            </a:pPr>
            <a:r>
              <a:rPr lang="en-US" dirty="0"/>
              <a:t>4)Normality</a:t>
            </a:r>
            <a:endParaRPr lang="el-GR" dirty="0"/>
          </a:p>
          <a:p>
            <a:pPr rtl="0"/>
            <a:endParaRPr lang="el-GR" dirty="0"/>
          </a:p>
        </p:txBody>
      </p:sp>
      <p:pic>
        <p:nvPicPr>
          <p:cNvPr id="6" name="Θέση περιεχομένου 5" descr="Εικόνα που περιέχει κείμενο, διάγραμ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24324FB9-1B1C-C007-9FC6-F3A5A9CA8D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479299"/>
            <a:ext cx="5384798" cy="3189414"/>
          </a:xfrm>
        </p:spPr>
      </p:pic>
      <p:pic>
        <p:nvPicPr>
          <p:cNvPr id="8" name="Εικόνα 7" descr="Εικόνα που περιέχει κείμενο, διάγραμμα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B6B5A1C1-31D9-761D-EB27-8D0E2AB9B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89" y="3261171"/>
            <a:ext cx="5243711" cy="3330129"/>
          </a:xfrm>
          <a:prstGeom prst="rect">
            <a:avLst/>
          </a:prstGeom>
        </p:spPr>
      </p:pic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1E29B7FA-1C86-336E-E9D4-E17E9741CF02}"/>
              </a:ext>
            </a:extLst>
          </p:cNvPr>
          <p:cNvSpPr/>
          <p:nvPr/>
        </p:nvSpPr>
        <p:spPr>
          <a:xfrm>
            <a:off x="1359894" y="751114"/>
            <a:ext cx="3634893" cy="27159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u="sng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sz="2000" i="0" u="sng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On.Desk.Net.Revenue</a:t>
            </a:r>
            <a:endParaRPr lang="en-US" sz="2000" i="0" u="sng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i="0" u="sng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chemeClr val="bg1"/>
              </a:buClr>
              <a:buFont typeface="+mj-lt"/>
              <a:buAutoNum type="arabicPeriod"/>
            </a:pPr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Damage waiver</a:t>
            </a:r>
          </a:p>
          <a:p>
            <a:pPr marL="457200" indent="-457200" algn="just">
              <a:buClr>
                <a:schemeClr val="bg1"/>
              </a:buClr>
              <a:buFont typeface="+mj-lt"/>
              <a:buAutoNum type="arabicPeriod"/>
            </a:pPr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marL="457200" indent="-457200" algn="just">
              <a:buClr>
                <a:schemeClr val="bg1"/>
              </a:buClr>
              <a:buFont typeface="+mj-lt"/>
              <a:buAutoNum type="arabicPeriod"/>
            </a:pPr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charged</a:t>
            </a:r>
          </a:p>
          <a:p>
            <a:pPr marL="457200" indent="-457200" algn="just">
              <a:buClr>
                <a:schemeClr val="bg1"/>
              </a:buClr>
              <a:buFont typeface="+mj-lt"/>
              <a:buAutoNum type="arabicPeriod"/>
            </a:pPr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Rental Cost Reservation</a:t>
            </a:r>
          </a:p>
          <a:p>
            <a:pPr marL="457200" indent="-457200" algn="just">
              <a:buClr>
                <a:schemeClr val="bg1"/>
              </a:buClr>
              <a:buFont typeface="+mj-lt"/>
              <a:buAutoNum type="arabicPeriod"/>
            </a:pPr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</a:p>
          <a:p>
            <a:pPr algn="ctr"/>
            <a:endParaRPr lang="el-G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60000">
        <p14:switch dir="r"/>
      </p:transition>
    </mc:Choice>
    <mc:Fallback>
      <p:transition spd="slow" advTm="6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50% probability for a customer to buy on desk</a:t>
            </a:r>
          </a:p>
          <a:p>
            <a:pPr marL="109728" indent="0" rtl="0">
              <a:buNone/>
            </a:pP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that select non-conventional/popular options are more probable to buy incremental</a:t>
            </a:r>
          </a:p>
          <a:p>
            <a:pPr marL="109728" indent="0" rtl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loss damage waiver is selected the On-Desk Revenue decreases </a:t>
            </a:r>
          </a:p>
          <a:p>
            <a:pPr marL="109728" indent="0" rtl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Strategy: The company might reassess how the loss damage waiver is priced or marketed to balance its impact on net revenue</a:t>
            </a:r>
          </a:p>
          <a:p>
            <a:pPr marL="109728" indent="0" rtl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offers for non popular car choices</a:t>
            </a:r>
          </a:p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>
        <p14:prism isContent="1"/>
      </p:transition>
    </mc:Choice>
    <mc:Fallback>
      <p:transition spd="slow" advTm="60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Παρουσίαση εκπαίδευσης">
  <a:themeElements>
    <a:clrScheme name="Μπλε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7_TF03460604" id="{25ABF085-DDEA-4EFE-8218-5BD8BECF4739}" vid="{63331392-D9F2-4E8A-98E1-8C9857AD6AFA}"/>
    </a:ext>
  </a:extLst>
</a:theme>
</file>

<file path=ppt/theme/theme2.xml><?xml version="1.0" encoding="utf-8"?>
<a:theme xmlns:a="http://schemas.openxmlformats.org/drawingml/2006/main" name="Θέμα του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Παρουσίαση εκπαίδευσης</Template>
  <TotalTime>201</TotalTime>
  <Words>397</Words>
  <Application>Microsoft Office PowerPoint</Application>
  <PresentationFormat>Ευρεία οθόνη</PresentationFormat>
  <Paragraphs>87</Paragraphs>
  <Slides>10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9" baseType="lpstr">
      <vt:lpstr>Arial</vt:lpstr>
      <vt:lpstr>Calibri</vt:lpstr>
      <vt:lpstr>Fira Sans Extra Condensed SemiBold</vt:lpstr>
      <vt:lpstr>Fira Sans Medium</vt:lpstr>
      <vt:lpstr>Georgia</vt:lpstr>
      <vt:lpstr>Times New Roman</vt:lpstr>
      <vt:lpstr>Wingdings</vt:lpstr>
      <vt:lpstr>Wingdings 2</vt:lpstr>
      <vt:lpstr>Παρουσίαση εκπαίδευσης</vt:lpstr>
      <vt:lpstr>Moto dynamics Hackathon Phase 1</vt:lpstr>
      <vt:lpstr>Παρουσίαση του PowerPoint</vt:lpstr>
      <vt:lpstr>Παρουσίαση του PowerPoint</vt:lpstr>
      <vt:lpstr>Understanding the Data</vt:lpstr>
      <vt:lpstr>Παρουσίαση του PowerPoint</vt:lpstr>
      <vt:lpstr>Relationships between variables</vt:lpstr>
      <vt:lpstr>Statistical Modeling</vt:lpstr>
      <vt:lpstr>Παρουσίαση του PowerPoint</vt:lpstr>
      <vt:lpstr>Conclusions</vt:lpstr>
      <vt:lpstr>Motodynamics Presentation End Thank you for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Τίτλος παρουσίασης εκπαίδευσης</dc:title>
  <dc:creator>Anargyros Tsadimas</dc:creator>
  <cp:lastModifiedBy>ANARGYROS TSADIMAS</cp:lastModifiedBy>
  <cp:revision>55</cp:revision>
  <dcterms:created xsi:type="dcterms:W3CDTF">2024-02-11T14:31:17Z</dcterms:created>
  <dcterms:modified xsi:type="dcterms:W3CDTF">2024-02-11T19:20:41Z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