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0" r:id="rId1"/>
  </p:sldMasterIdLst>
  <p:sldIdLst>
    <p:sldId id="256" r:id="rId2"/>
    <p:sldId id="257" r:id="rId3"/>
    <p:sldId id="258" r:id="rId4"/>
    <p:sldId id="259" r:id="rId5"/>
    <p:sldId id="271" r:id="rId6"/>
    <p:sldId id="267" r:id="rId7"/>
    <p:sldId id="268" r:id="rId8"/>
    <p:sldId id="265" r:id="rId9"/>
    <p:sldId id="262" r:id="rId10"/>
    <p:sldId id="264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8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0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05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87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26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1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2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3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8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8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7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6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4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34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Ένα πολύχρωμο φως λαμπτήρας με εικονίδια επιχειρήσεων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6948" r="9091"/>
          <a:stretch/>
        </p:blipFill>
        <p:spPr>
          <a:xfrm>
            <a:off x="0" y="11"/>
            <a:ext cx="12191979" cy="6857989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2439501" y="1492315"/>
            <a:ext cx="8825658" cy="1590675"/>
          </a:xfrm>
        </p:spPr>
        <p:txBody>
          <a:bodyPr>
            <a:normAutofit/>
          </a:bodyPr>
          <a:lstStyle/>
          <a:p>
            <a:r>
              <a:rPr lang="en-US" b="1" dirty="0"/>
              <a:t>Motodynamics </a:t>
            </a:r>
            <a:endParaRPr lang="el-GR" b="1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Analysis </a:t>
            </a:r>
          </a:p>
          <a:p>
            <a:r>
              <a:rPr lang="en-US" b="1" dirty="0"/>
              <a:t>Marina NIKOLAIDOU </a:t>
            </a:r>
            <a:endParaRPr lang="el-G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17849-CB22-3453-11CC-1635E8B6B29E}"/>
              </a:ext>
            </a:extLst>
          </p:cNvPr>
          <p:cNvSpPr txBox="1"/>
          <p:nvPr/>
        </p:nvSpPr>
        <p:spPr>
          <a:xfrm>
            <a:off x="4544008" y="3082990"/>
            <a:ext cx="2715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Hackathon Phase 1</a:t>
            </a:r>
            <a:endParaRPr lang="el-GR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75C12-2633-C10C-807F-9D0E5C6201B6}"/>
              </a:ext>
            </a:extLst>
          </p:cNvPr>
          <p:cNvSpPr txBox="1"/>
          <p:nvPr/>
        </p:nvSpPr>
        <p:spPr>
          <a:xfrm>
            <a:off x="4917233" y="3530188"/>
            <a:ext cx="2584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MSc In Statistics </a:t>
            </a:r>
            <a:endParaRPr lang="el-GR" sz="1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On Desk Net Revenue Influence  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 -Additional Driver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BF -Loss Damage Waiver minimum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 - Loss Damage Waiver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TG - </a:t>
            </a:r>
            <a:r>
              <a:rPr lang="en-US" sz="13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Tyre</a:t>
            </a: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and Windscreen Coverage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TF - Prepaid Fuel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Group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Charged Group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Rate title – Reservations cost rate category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Rental Cost Reservation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Channel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Color</a:t>
            </a:r>
          </a:p>
        </p:txBody>
      </p:sp>
      <p:pic>
        <p:nvPicPr>
          <p:cNvPr id="10" name="Picture 9" descr="Stock exchange numbers">
            <a:extLst>
              <a:ext uri="{FF2B5EF4-FFF2-40B4-BE49-F238E27FC236}">
                <a16:creationId xmlns:a16="http://schemas.microsoft.com/office/drawing/2014/main" id="{9810B701-E231-5D52-DCFB-942A23C324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86" r="25105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14425" y="95250"/>
            <a:ext cx="8361045" cy="996950"/>
          </a:xfrm>
        </p:spPr>
        <p:txBody>
          <a:bodyPr/>
          <a:lstStyle/>
          <a:p>
            <a:r>
              <a:rPr lang="en-US" sz="4800" b="1" dirty="0"/>
              <a:t>Conclusions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42390" y="1630680"/>
            <a:ext cx="9443798" cy="4154300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Revenue would increase by focusing on the costumers demands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Revenue  depend to a composition of costumers preferences, collaborations and the itself policy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average costumer is between 30 to 40 </a:t>
            </a:r>
            <a:r>
              <a:rPr lang="en-US" dirty="0" err="1">
                <a:solidFill>
                  <a:schemeClr val="tx1"/>
                </a:solidFill>
              </a:rPr>
              <a:t>yeras</a:t>
            </a:r>
            <a:r>
              <a:rPr lang="en-US" dirty="0">
                <a:solidFill>
                  <a:schemeClr val="tx1"/>
                </a:solidFill>
              </a:rPr>
              <a:t> old with basically known preferences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wanted </a:t>
            </a:r>
            <a:r>
              <a:rPr lang="en-US" dirty="0" err="1">
                <a:solidFill>
                  <a:schemeClr val="tx1"/>
                </a:solidFill>
              </a:rPr>
              <a:t>incrementals</a:t>
            </a:r>
            <a:r>
              <a:rPr lang="en-US" dirty="0">
                <a:solidFill>
                  <a:schemeClr val="tx1"/>
                </a:solidFill>
              </a:rPr>
              <a:t> are included to the final model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FEC318-6072-7E73-4818-474E1064D6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  <a:scene3d>
              <a:camera prst="perspectiveLeft"/>
              <a:lightRig rig="threePt" dir="t"/>
            </a:scene3d>
          </a:bodyPr>
          <a:lstStyle/>
          <a:p>
            <a:r>
              <a:rPr lang="en-US" sz="720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Thank You</a:t>
            </a:r>
            <a:r>
              <a:rPr lang="en-US" sz="72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576874" y="615822"/>
            <a:ext cx="10363200" cy="1187570"/>
          </a:xfrm>
        </p:spPr>
        <p:txBody>
          <a:bodyPr/>
          <a:lstStyle/>
          <a:p>
            <a:r>
              <a:rPr lang="en-US" b="1" dirty="0"/>
              <a:t>Topics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091682" y="2108718"/>
            <a:ext cx="9881118" cy="37586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Discuss the analysis findings          information from the given dataset</a:t>
            </a:r>
          </a:p>
          <a:p>
            <a:pPr>
              <a:lnSpc>
                <a:spcPct val="150000"/>
              </a:lnSpc>
            </a:pPr>
            <a:r>
              <a:rPr lang="en-US" dirty="0"/>
              <a:t>Describe a general costumer profile</a:t>
            </a:r>
          </a:p>
          <a:p>
            <a:pPr>
              <a:lnSpc>
                <a:spcPct val="150000"/>
              </a:lnSpc>
            </a:pPr>
            <a:r>
              <a:rPr lang="en-US" dirty="0"/>
              <a:t>Explore the response (On Desk Net Revenue) variable </a:t>
            </a:r>
          </a:p>
          <a:p>
            <a:pPr>
              <a:lnSpc>
                <a:spcPct val="150000"/>
              </a:lnSpc>
            </a:pPr>
            <a:r>
              <a:rPr lang="en-US" dirty="0"/>
              <a:t>Modeling (predict the Total Revenue)</a:t>
            </a:r>
          </a:p>
          <a:p>
            <a:pPr>
              <a:lnSpc>
                <a:spcPct val="150000"/>
              </a:lnSpc>
            </a:pPr>
            <a:r>
              <a:rPr lang="en-US" dirty="0"/>
              <a:t>Conclusions </a:t>
            </a:r>
          </a:p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7" name="Βέλος: Αριστερό-δεξιό 6"/>
          <p:cNvSpPr/>
          <p:nvPr/>
        </p:nvSpPr>
        <p:spPr>
          <a:xfrm>
            <a:off x="4949891" y="2359517"/>
            <a:ext cx="522513" cy="14089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49085" y="391887"/>
            <a:ext cx="10363200" cy="820544"/>
          </a:xfrm>
        </p:spPr>
        <p:txBody>
          <a:bodyPr/>
          <a:lstStyle/>
          <a:p>
            <a:r>
              <a:rPr lang="en-US" b="1" dirty="0"/>
              <a:t>Most Frequent Car features </a:t>
            </a:r>
            <a:endParaRPr lang="el-GR" b="1" dirty="0"/>
          </a:p>
        </p:txBody>
      </p:sp>
      <p:sp>
        <p:nvSpPr>
          <p:cNvPr id="3" name="Οβάλ 2"/>
          <p:cNvSpPr/>
          <p:nvPr/>
        </p:nvSpPr>
        <p:spPr>
          <a:xfrm>
            <a:off x="464041" y="1972970"/>
            <a:ext cx="3248505" cy="2948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>
                <a:latin typeface="Bodoni MT Black" panose="02070A03080606020203" pitchFamily="18" charset="0"/>
              </a:rPr>
              <a:t>FIAT</a:t>
            </a:r>
            <a:endParaRPr lang="el-GR" dirty="0"/>
          </a:p>
        </p:txBody>
      </p:sp>
      <p:sp>
        <p:nvSpPr>
          <p:cNvPr id="4" name="Οβάλ 3"/>
          <p:cNvSpPr/>
          <p:nvPr/>
        </p:nvSpPr>
        <p:spPr>
          <a:xfrm>
            <a:off x="4432027" y="3778963"/>
            <a:ext cx="3116425" cy="2948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doni MT Black" panose="02070A03080606020203" pitchFamily="18" charset="0"/>
              </a:rPr>
              <a:t>White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7" name="Οβάλ 6"/>
          <p:cNvSpPr/>
          <p:nvPr/>
        </p:nvSpPr>
        <p:spPr>
          <a:xfrm>
            <a:off x="7912359" y="1754155"/>
            <a:ext cx="3051110" cy="30417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doni MT Black" panose="02070A03080606020203" pitchFamily="18" charset="0"/>
              </a:rPr>
              <a:t>MDMR</a:t>
            </a:r>
            <a:endParaRPr lang="el-GR" dirty="0"/>
          </a:p>
        </p:txBody>
      </p:sp>
      <p:sp>
        <p:nvSpPr>
          <p:cNvPr id="8" name="Οβάλ 7"/>
          <p:cNvSpPr/>
          <p:nvPr/>
        </p:nvSpPr>
        <p:spPr>
          <a:xfrm>
            <a:off x="3314226" y="2238199"/>
            <a:ext cx="1418253" cy="1362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OPEL</a:t>
            </a:r>
            <a:endParaRPr lang="el-GR" b="1" dirty="0"/>
          </a:p>
        </p:txBody>
      </p:sp>
      <p:sp>
        <p:nvSpPr>
          <p:cNvPr id="10" name="Οβάλ 9"/>
          <p:cNvSpPr/>
          <p:nvPr/>
        </p:nvSpPr>
        <p:spPr>
          <a:xfrm rot="10800000" flipV="1">
            <a:off x="2785576" y="1615980"/>
            <a:ext cx="1081417" cy="9024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AUDI</a:t>
            </a:r>
            <a:endParaRPr lang="el-GR" sz="1600" b="1" dirty="0"/>
          </a:p>
        </p:txBody>
      </p:sp>
      <p:sp>
        <p:nvSpPr>
          <p:cNvPr id="11" name="Οβάλ 10"/>
          <p:cNvSpPr/>
          <p:nvPr/>
        </p:nvSpPr>
        <p:spPr>
          <a:xfrm>
            <a:off x="7064284" y="5600762"/>
            <a:ext cx="1203649" cy="11875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GREY</a:t>
            </a:r>
            <a:endParaRPr lang="el-GR" sz="1600" b="1" dirty="0"/>
          </a:p>
        </p:txBody>
      </p:sp>
      <p:sp>
        <p:nvSpPr>
          <p:cNvPr id="12" name="Οβάλ 11"/>
          <p:cNvSpPr/>
          <p:nvPr/>
        </p:nvSpPr>
        <p:spPr>
          <a:xfrm>
            <a:off x="3580466" y="4588134"/>
            <a:ext cx="1020485" cy="9517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BLACK</a:t>
            </a:r>
            <a:endParaRPr lang="el-GR" sz="1200" b="1" dirty="0"/>
          </a:p>
        </p:txBody>
      </p:sp>
      <p:sp>
        <p:nvSpPr>
          <p:cNvPr id="13" name="Οβάλ 12"/>
          <p:cNvSpPr/>
          <p:nvPr/>
        </p:nvSpPr>
        <p:spPr>
          <a:xfrm>
            <a:off x="10208195" y="1212431"/>
            <a:ext cx="1376887" cy="13342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EDMR</a:t>
            </a:r>
            <a:endParaRPr lang="el-GR" sz="1600" b="1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11763" y="401217"/>
            <a:ext cx="10363200" cy="1187570"/>
          </a:xfrm>
        </p:spPr>
        <p:txBody>
          <a:bodyPr/>
          <a:lstStyle/>
          <a:p>
            <a:r>
              <a:rPr lang="en-US" b="1" dirty="0"/>
              <a:t>Incremental</a:t>
            </a:r>
            <a:endParaRPr lang="el-GR" b="1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792540" y="1380931"/>
            <a:ext cx="10485059" cy="5075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 err="1"/>
              <a:t>incrementals</a:t>
            </a:r>
            <a:r>
              <a:rPr lang="en-US" b="1" dirty="0"/>
              <a:t> the costumers prefer the most are: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LD - Loss Damage Waiver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r>
              <a:rPr lang="en-US" b="1" dirty="0"/>
              <a:t>            BF -Loss Damage Waiver minimum</a:t>
            </a:r>
          </a:p>
          <a:p>
            <a:pPr marL="0" indent="0">
              <a:buNone/>
            </a:pPr>
            <a:r>
              <a:rPr lang="en-US" b="1" dirty="0"/>
              <a:t>           </a:t>
            </a:r>
          </a:p>
          <a:p>
            <a:pPr marL="0" indent="0">
              <a:buNone/>
            </a:pPr>
            <a:r>
              <a:rPr lang="en-US" b="1" dirty="0"/>
              <a:t>             TG -</a:t>
            </a:r>
            <a:r>
              <a:rPr lang="en-US" b="1" dirty="0" err="1"/>
              <a:t>Tyre</a:t>
            </a:r>
            <a:r>
              <a:rPr lang="en-US" b="1" dirty="0"/>
              <a:t> and Windscreen Coverage    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AD –Additional Driver </a:t>
            </a:r>
            <a:endParaRPr lang="el-GR" b="1" dirty="0"/>
          </a:p>
        </p:txBody>
      </p:sp>
      <p:pic>
        <p:nvPicPr>
          <p:cNvPr id="8" name="Εικόνα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44" y="3569079"/>
            <a:ext cx="743776" cy="323116"/>
          </a:xfrm>
          <a:prstGeom prst="rect">
            <a:avLst/>
          </a:prstGeom>
        </p:spPr>
      </p:pic>
      <p:pic>
        <p:nvPicPr>
          <p:cNvPr id="10" name="Εικόνα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3" y="5306179"/>
            <a:ext cx="743776" cy="323116"/>
          </a:xfrm>
          <a:prstGeom prst="rect">
            <a:avLst/>
          </a:prstGeom>
        </p:spPr>
      </p:pic>
      <p:pic>
        <p:nvPicPr>
          <p:cNvPr id="11" name="Εικόνα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3" y="4443139"/>
            <a:ext cx="743776" cy="323116"/>
          </a:xfrm>
          <a:prstGeom prst="rect">
            <a:avLst/>
          </a:prstGeom>
        </p:spPr>
      </p:pic>
      <p:pic>
        <p:nvPicPr>
          <p:cNvPr id="13" name="Εικόνα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44" y="2756106"/>
            <a:ext cx="743776" cy="32311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CD8EC38-52E8-FFF3-6293-AB133BB8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2202024"/>
            <a:ext cx="5334000" cy="219036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LD is the only incremental that the most costumers purchase 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pic>
        <p:nvPicPr>
          <p:cNvPr id="4" name="Εικόνα 3" descr="Εικόνα που περιέχει κείμενο, στιγμιότυπο οθόνης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231CCD39-78DD-1B7B-1965-1F30A24DE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1589205"/>
            <a:ext cx="5450557" cy="36791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54645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24" y="1016686"/>
            <a:ext cx="9834245" cy="54330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56310" y="218440"/>
            <a:ext cx="7665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Costumers Preferences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38" y="785948"/>
            <a:ext cx="9816051" cy="5939337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32815" y="132715"/>
            <a:ext cx="6502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Costumers Preferences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>
            <a:extLst>
              <a:ext uri="{FF2B5EF4-FFF2-40B4-BE49-F238E27FC236}">
                <a16:creationId xmlns:a16="http://schemas.microsoft.com/office/drawing/2014/main" id="{DA2D7C70-F944-2B21-FA9F-84E89260D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38" y="1179045"/>
            <a:ext cx="9516681" cy="5078408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28650" y="187960"/>
            <a:ext cx="8085455" cy="570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/>
              <a:t>Collaboration’s contribution to Total Revenue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368559"/>
            <a:ext cx="9601200" cy="4898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Target   </a:t>
            </a:r>
            <a:endParaRPr lang="el-GR" b="1" dirty="0"/>
          </a:p>
        </p:txBody>
      </p:sp>
      <p:sp>
        <p:nvSpPr>
          <p:cNvPr id="4" name="Ορθογώνιο 3"/>
          <p:cNvSpPr/>
          <p:nvPr/>
        </p:nvSpPr>
        <p:spPr>
          <a:xfrm>
            <a:off x="3522307" y="1250302"/>
            <a:ext cx="4777273" cy="951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Modeling</a:t>
            </a:r>
            <a:endParaRPr lang="el-GR" dirty="0"/>
          </a:p>
        </p:txBody>
      </p:sp>
      <p:sp>
        <p:nvSpPr>
          <p:cNvPr id="5" name="Ορθογώνιο 4"/>
          <p:cNvSpPr/>
          <p:nvPr/>
        </p:nvSpPr>
        <p:spPr>
          <a:xfrm>
            <a:off x="3531636" y="3101650"/>
            <a:ext cx="4777273" cy="933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Explanatory variables selection </a:t>
            </a:r>
            <a:endParaRPr lang="el-GR" dirty="0"/>
          </a:p>
        </p:txBody>
      </p:sp>
      <p:sp>
        <p:nvSpPr>
          <p:cNvPr id="6" name="Ορθογώνιο 5"/>
          <p:cNvSpPr/>
          <p:nvPr/>
        </p:nvSpPr>
        <p:spPr>
          <a:xfrm>
            <a:off x="3522306" y="4934339"/>
            <a:ext cx="4777273" cy="951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the On Desk Net Revenue </a:t>
            </a:r>
            <a:endParaRPr lang="el-GR" dirty="0"/>
          </a:p>
        </p:txBody>
      </p:sp>
      <p:sp>
        <p:nvSpPr>
          <p:cNvPr id="8" name="Βέλος: Κάτω 7"/>
          <p:cNvSpPr/>
          <p:nvPr/>
        </p:nvSpPr>
        <p:spPr>
          <a:xfrm>
            <a:off x="5705049" y="2278612"/>
            <a:ext cx="390951" cy="7464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F71670FC-BEE2-C0AF-8EB6-4D7EC8303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418" y="4111301"/>
            <a:ext cx="445047" cy="768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Κόκκινο πορτοκαλί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Ιό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ό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238</TotalTime>
  <Words>221</Words>
  <Application>Microsoft Office PowerPoint</Application>
  <PresentationFormat>Ευρεία οθόνη</PresentationFormat>
  <Paragraphs>62</Paragraphs>
  <Slides>12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7" baseType="lpstr">
      <vt:lpstr>Arial</vt:lpstr>
      <vt:lpstr>Bodoni MT Black</vt:lpstr>
      <vt:lpstr>Century Gothic</vt:lpstr>
      <vt:lpstr>Wingdings 3</vt:lpstr>
      <vt:lpstr>Ιόν</vt:lpstr>
      <vt:lpstr>Motodynamics </vt:lpstr>
      <vt:lpstr>Topics </vt:lpstr>
      <vt:lpstr>Most Frequent Car features </vt:lpstr>
      <vt:lpstr>Incremental</vt:lpstr>
      <vt:lpstr>LD is the only incremental that the most costumers purchase </vt:lpstr>
      <vt:lpstr>Παρουσίαση του PowerPoint</vt:lpstr>
      <vt:lpstr>Παρουσίαση του PowerPoint</vt:lpstr>
      <vt:lpstr>Παρουσίαση του PowerPoint</vt:lpstr>
      <vt:lpstr>Target   </vt:lpstr>
      <vt:lpstr>Παρουσίαση του PowerPoint</vt:lpstr>
      <vt:lpstr>Conclusions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Motodynamics ft. MSc in Statistics</dc:title>
  <dc:creator>MARINA NEKTARIA NIKOLAIDOU</dc:creator>
  <cp:lastModifiedBy>MARINA NEKTARIA NIKOLAIDOU</cp:lastModifiedBy>
  <cp:revision>10</cp:revision>
  <dcterms:created xsi:type="dcterms:W3CDTF">2024-02-10T19:38:00Z</dcterms:created>
  <dcterms:modified xsi:type="dcterms:W3CDTF">2024-02-11T20:39:02Z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D6DF371C483E42508B12E2700494277B_12</vt:lpwstr>
  </property>
  <property fmtid="{D5CDD505-2E9C-101B-9397-08002B2CF9AE}" pid="3" name="KSOProductBuildVer">
    <vt:lpwstr>1033-12.2.0.13431</vt:lpwstr>
  </property>
</Properties>
</file>