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9" r:id="rId12"/>
    <p:sldId id="270" r:id="rId13"/>
    <p:sldId id="267" r:id="rId14"/>
    <p:sldId id="273" r:id="rId15"/>
    <p:sldId id="274" r:id="rId16"/>
    <p:sldId id="277" r:id="rId17"/>
    <p:sldId id="276" r:id="rId18"/>
    <p:sldId id="275"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yluo42/TA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84DC16-D74B-43E0-90AC-9DC7C985136B}"/>
              </a:ext>
            </a:extLst>
          </p:cNvPr>
          <p:cNvSpPr>
            <a:spLocks noGrp="1"/>
          </p:cNvSpPr>
          <p:nvPr>
            <p:ph type="ctrTitle"/>
          </p:nvPr>
        </p:nvSpPr>
        <p:spPr/>
        <p:txBody>
          <a:bodyPr/>
          <a:lstStyle/>
          <a:p>
            <a:pPr algn="l"/>
            <a:r>
              <a:rPr lang="en-US" altLang="zh-TW" dirty="0"/>
              <a:t>Final-PROJECT</a:t>
            </a:r>
            <a:br>
              <a:rPr lang="en-US" altLang="zh-TW" dirty="0"/>
            </a:br>
            <a:r>
              <a:rPr lang="en-US" altLang="zh-TW" dirty="0"/>
              <a:t>L3DAS21</a:t>
            </a:r>
            <a:r>
              <a:rPr lang="zh-TW" altLang="en-US" dirty="0"/>
              <a:t> </a:t>
            </a:r>
            <a:r>
              <a:rPr lang="en-US" altLang="zh-TW" dirty="0"/>
              <a:t>–</a:t>
            </a:r>
            <a:r>
              <a:rPr lang="zh-TW" altLang="en-US" dirty="0"/>
              <a:t> </a:t>
            </a:r>
            <a:r>
              <a:rPr lang="en-US" altLang="zh-TW" dirty="0"/>
              <a:t>tASK1</a:t>
            </a:r>
            <a:br>
              <a:rPr lang="en-US" altLang="zh-TW" dirty="0"/>
            </a:br>
            <a:r>
              <a:rPr lang="en-US" altLang="zh-TW" dirty="0"/>
              <a:t>3D</a:t>
            </a:r>
            <a:r>
              <a:rPr lang="zh-TW" altLang="en-US" dirty="0"/>
              <a:t> </a:t>
            </a:r>
            <a:r>
              <a:rPr lang="en-US" altLang="zh-TW" dirty="0"/>
              <a:t>Speech</a:t>
            </a:r>
            <a:r>
              <a:rPr lang="zh-TW" altLang="en-US" dirty="0"/>
              <a:t> </a:t>
            </a:r>
            <a:r>
              <a:rPr lang="en-US" altLang="zh-TW" dirty="0"/>
              <a:t>enhancement</a:t>
            </a:r>
            <a:endParaRPr lang="zh-TW" altLang="en-US" dirty="0"/>
          </a:p>
        </p:txBody>
      </p:sp>
      <p:sp>
        <p:nvSpPr>
          <p:cNvPr id="3" name="副標題 2">
            <a:extLst>
              <a:ext uri="{FF2B5EF4-FFF2-40B4-BE49-F238E27FC236}">
                <a16:creationId xmlns:a16="http://schemas.microsoft.com/office/drawing/2014/main" id="{CE4F5601-787E-44EE-A98C-FD02F4ACBB0A}"/>
              </a:ext>
            </a:extLst>
          </p:cNvPr>
          <p:cNvSpPr>
            <a:spLocks noGrp="1"/>
          </p:cNvSpPr>
          <p:nvPr>
            <p:ph type="subTitle" idx="1"/>
          </p:nvPr>
        </p:nvSpPr>
        <p:spPr/>
        <p:txBody>
          <a:bodyPr/>
          <a:lstStyle/>
          <a:p>
            <a:r>
              <a:rPr lang="zh-TW" altLang="en-US" dirty="0">
                <a:latin typeface="標楷體" panose="03000509000000000000" pitchFamily="65" charset="-120"/>
                <a:ea typeface="標楷體" panose="03000509000000000000" pitchFamily="65" charset="-120"/>
              </a:rPr>
              <a:t>學生姓名</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蔡承宏</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學號</a:t>
            </a:r>
            <a:r>
              <a:rPr lang="en-US" altLang="zh-TW" dirty="0">
                <a:latin typeface="標楷體" panose="03000509000000000000" pitchFamily="65" charset="-120"/>
                <a:ea typeface="標楷體" panose="03000509000000000000" pitchFamily="65" charset="-120"/>
              </a:rPr>
              <a:t>:609415074</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35815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47476" y="1153067"/>
            <a:ext cx="418704" cy="369332"/>
          </a:xfrm>
          <a:prstGeom prst="rect">
            <a:avLst/>
          </a:prstGeom>
          <a:noFill/>
        </p:spPr>
        <p:txBody>
          <a:bodyPr wrap="none" rtlCol="0">
            <a:spAutoFit/>
          </a:bodyPr>
          <a:lstStyle/>
          <a:p>
            <a:r>
              <a:rPr lang="en-US" altLang="zh-TW" dirty="0"/>
              <a:t>10</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Model </a:t>
            </a:r>
          </a:p>
        </p:txBody>
      </p:sp>
      <p:sp>
        <p:nvSpPr>
          <p:cNvPr id="6" name="文字方塊 5">
            <a:extLst>
              <a:ext uri="{FF2B5EF4-FFF2-40B4-BE49-F238E27FC236}">
                <a16:creationId xmlns:a16="http://schemas.microsoft.com/office/drawing/2014/main" id="{13FE5F92-CCF3-477A-B885-6FA6110391B5}"/>
              </a:ext>
            </a:extLst>
          </p:cNvPr>
          <p:cNvSpPr txBox="1"/>
          <p:nvPr/>
        </p:nvSpPr>
        <p:spPr>
          <a:xfrm>
            <a:off x="838201" y="1664377"/>
            <a:ext cx="3250762" cy="369332"/>
          </a:xfrm>
          <a:prstGeom prst="rect">
            <a:avLst/>
          </a:prstGeom>
          <a:noFill/>
        </p:spPr>
        <p:txBody>
          <a:bodyPr wrap="none" rtlCol="0">
            <a:spAutoFit/>
          </a:bodyPr>
          <a:lstStyle/>
          <a:p>
            <a:r>
              <a:rPr lang="en-US" altLang="zh-TW" dirty="0" err="1"/>
              <a:t>FaSNet</a:t>
            </a:r>
            <a:r>
              <a:rPr lang="zh-TW" altLang="en-US" dirty="0"/>
              <a:t> </a:t>
            </a:r>
            <a:r>
              <a:rPr lang="en-US" altLang="zh-TW" dirty="0"/>
              <a:t>(Filter and Sum Network)</a:t>
            </a:r>
            <a:endParaRPr lang="zh-TW" altLang="en-US" dirty="0"/>
          </a:p>
        </p:txBody>
      </p:sp>
      <p:sp>
        <p:nvSpPr>
          <p:cNvPr id="9" name="文字方塊 8">
            <a:extLst>
              <a:ext uri="{FF2B5EF4-FFF2-40B4-BE49-F238E27FC236}">
                <a16:creationId xmlns:a16="http://schemas.microsoft.com/office/drawing/2014/main" id="{40B42B2A-8B21-4578-9E90-101B6C41D1D1}"/>
              </a:ext>
            </a:extLst>
          </p:cNvPr>
          <p:cNvSpPr txBox="1"/>
          <p:nvPr/>
        </p:nvSpPr>
        <p:spPr>
          <a:xfrm>
            <a:off x="160803" y="2134376"/>
            <a:ext cx="4605557" cy="4524315"/>
          </a:xfrm>
          <a:prstGeom prst="rect">
            <a:avLst/>
          </a:prstGeom>
          <a:noFill/>
        </p:spPr>
        <p:txBody>
          <a:bodyPr wrap="square" rtlCol="0">
            <a:spAutoFit/>
          </a:bodyPr>
          <a:lstStyle/>
          <a:p>
            <a:pPr marL="342900" indent="-342900">
              <a:buFont typeface="+mj-lt"/>
              <a:buAutoNum type="arabicPeriod"/>
            </a:pPr>
            <a:r>
              <a:rPr lang="en-US" altLang="zh-TW" dirty="0"/>
              <a:t>filter-and-sum network (</a:t>
            </a:r>
            <a:r>
              <a:rPr lang="en-US" altLang="zh-TW" dirty="0" err="1"/>
              <a:t>FaSNet</a:t>
            </a:r>
            <a:r>
              <a:rPr lang="en-US" altLang="zh-TW" dirty="0"/>
              <a:t>), a time-domain, filter-based beamforming approach suitable for low-latency scenarios. </a:t>
            </a:r>
          </a:p>
          <a:p>
            <a:pPr marL="342900" indent="-342900">
              <a:buFont typeface="+mj-lt"/>
              <a:buAutoNum type="arabicPeriod"/>
            </a:pPr>
            <a:endParaRPr lang="en-US" altLang="zh-TW" dirty="0"/>
          </a:p>
          <a:p>
            <a:pPr marL="342900" indent="-342900">
              <a:buFont typeface="+mj-lt"/>
              <a:buAutoNum type="arabicPeriod"/>
            </a:pPr>
            <a:r>
              <a:rPr lang="en-US" altLang="zh-TW" dirty="0" err="1"/>
              <a:t>FaSNet</a:t>
            </a:r>
            <a:r>
              <a:rPr lang="en-US" altLang="zh-TW" dirty="0"/>
              <a:t> has a two-stage system design that first learns frame-level time-domain adaptive beamforming filters for a selected reference channel, and then calculate the filters for all remaining channels. The filtered outputs at all channels are summed to generate the final output.</a:t>
            </a:r>
          </a:p>
          <a:p>
            <a:pPr marL="342900" indent="-342900">
              <a:buFont typeface="+mj-lt"/>
              <a:buAutoNum type="arabicPeriod"/>
            </a:pPr>
            <a:endParaRPr lang="en-US" altLang="zh-TW" dirty="0"/>
          </a:p>
          <a:p>
            <a:pPr marL="342900" indent="-342900">
              <a:buFont typeface="+mj-lt"/>
              <a:buAutoNum type="arabicPeriod"/>
            </a:pPr>
            <a:endParaRPr lang="en-US" altLang="zh-TW" dirty="0"/>
          </a:p>
          <a:p>
            <a:pPr marL="342900" indent="-342900">
              <a:buFont typeface="+mj-lt"/>
              <a:buAutoNum type="arabicPeriod"/>
            </a:pPr>
            <a:endParaRPr lang="en-US" altLang="zh-TW" dirty="0"/>
          </a:p>
          <a:p>
            <a:pPr marL="342900" indent="-342900">
              <a:buFont typeface="+mj-lt"/>
              <a:buAutoNum type="arabicPeriod"/>
            </a:pPr>
            <a:endParaRPr lang="en-US" altLang="zh-TW" dirty="0"/>
          </a:p>
          <a:p>
            <a:pPr marL="342900" indent="-342900">
              <a:buFont typeface="+mj-lt"/>
              <a:buAutoNum type="arabicPeriod"/>
            </a:pPr>
            <a:endParaRPr lang="en-US" altLang="zh-TW" dirty="0"/>
          </a:p>
        </p:txBody>
      </p:sp>
      <p:pic>
        <p:nvPicPr>
          <p:cNvPr id="10" name="圖片 9">
            <a:extLst>
              <a:ext uri="{FF2B5EF4-FFF2-40B4-BE49-F238E27FC236}">
                <a16:creationId xmlns:a16="http://schemas.microsoft.com/office/drawing/2014/main" id="{EDF8D67C-5C84-4591-A391-EB5AC66ED34A}"/>
              </a:ext>
            </a:extLst>
          </p:cNvPr>
          <p:cNvPicPr>
            <a:picLocks noChangeAspect="1"/>
          </p:cNvPicPr>
          <p:nvPr/>
        </p:nvPicPr>
        <p:blipFill>
          <a:blip r:embed="rId2"/>
          <a:stretch>
            <a:fillRect/>
          </a:stretch>
        </p:blipFill>
        <p:spPr>
          <a:xfrm>
            <a:off x="4853412" y="1664377"/>
            <a:ext cx="6954473" cy="4542273"/>
          </a:xfrm>
          <a:prstGeom prst="rect">
            <a:avLst/>
          </a:prstGeom>
        </p:spPr>
      </p:pic>
      <p:sp>
        <p:nvSpPr>
          <p:cNvPr id="2" name="矩形 1">
            <a:extLst>
              <a:ext uri="{FF2B5EF4-FFF2-40B4-BE49-F238E27FC236}">
                <a16:creationId xmlns:a16="http://schemas.microsoft.com/office/drawing/2014/main" id="{ED9E1F20-FFD3-4177-A6A7-B780308162F9}"/>
              </a:ext>
            </a:extLst>
          </p:cNvPr>
          <p:cNvSpPr/>
          <p:nvPr/>
        </p:nvSpPr>
        <p:spPr>
          <a:xfrm>
            <a:off x="7059049" y="6206650"/>
            <a:ext cx="2543197" cy="369332"/>
          </a:xfrm>
          <a:prstGeom prst="rect">
            <a:avLst/>
          </a:prstGeom>
        </p:spPr>
        <p:txBody>
          <a:bodyPr wrap="none">
            <a:spAutoFit/>
          </a:bodyPr>
          <a:lstStyle/>
          <a:p>
            <a:r>
              <a:rPr lang="zh-TW" altLang="en-US" dirty="0"/>
              <a:t> FaSNet system flowchart</a:t>
            </a:r>
          </a:p>
        </p:txBody>
      </p:sp>
    </p:spTree>
    <p:extLst>
      <p:ext uri="{BB962C8B-B14F-4D97-AF65-F5344CB8AC3E}">
        <p14:creationId xmlns:p14="http://schemas.microsoft.com/office/powerpoint/2010/main" val="316601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47476" y="1153067"/>
            <a:ext cx="418704" cy="369332"/>
          </a:xfrm>
          <a:prstGeom prst="rect">
            <a:avLst/>
          </a:prstGeom>
          <a:noFill/>
        </p:spPr>
        <p:txBody>
          <a:bodyPr wrap="none" rtlCol="0">
            <a:spAutoFit/>
          </a:bodyPr>
          <a:lstStyle/>
          <a:p>
            <a:r>
              <a:rPr lang="en-US" altLang="zh-TW" dirty="0"/>
              <a:t>11</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Model </a:t>
            </a:r>
          </a:p>
        </p:txBody>
      </p:sp>
      <p:sp>
        <p:nvSpPr>
          <p:cNvPr id="6" name="文字方塊 5">
            <a:extLst>
              <a:ext uri="{FF2B5EF4-FFF2-40B4-BE49-F238E27FC236}">
                <a16:creationId xmlns:a16="http://schemas.microsoft.com/office/drawing/2014/main" id="{1416DE83-EA39-4293-861A-FBBBE2FA85BD}"/>
              </a:ext>
            </a:extLst>
          </p:cNvPr>
          <p:cNvSpPr txBox="1"/>
          <p:nvPr/>
        </p:nvSpPr>
        <p:spPr>
          <a:xfrm>
            <a:off x="160803" y="2134376"/>
            <a:ext cx="4605557" cy="3139321"/>
          </a:xfrm>
          <a:prstGeom prst="rect">
            <a:avLst/>
          </a:prstGeom>
          <a:noFill/>
        </p:spPr>
        <p:txBody>
          <a:bodyPr wrap="square" rtlCol="0">
            <a:spAutoFit/>
          </a:bodyPr>
          <a:lstStyle/>
          <a:p>
            <a:r>
              <a:rPr lang="en-US" altLang="zh-TW" dirty="0"/>
              <a:t>3.	The first stage estimates the frame-level 	beamforming filters for the reference 	microphone based on the normalized 	correlation </a:t>
            </a:r>
            <a:r>
              <a:rPr lang="en-US" altLang="zh-TW" dirty="0" err="1"/>
              <a:t>correlation</a:t>
            </a:r>
            <a:r>
              <a:rPr lang="en-US" altLang="zh-TW" dirty="0"/>
              <a:t> coefficient (NCC) 	feature, and the second stage uses the 	cleaned reference microphone signal to 	estimate the beamforming filters for all 	remaining microphones. Cosine similarity 	is used as the NCC feature, and the 	temporal convolutional network (TCN) is 	selected as the filter estimation module.</a:t>
            </a:r>
          </a:p>
        </p:txBody>
      </p:sp>
      <p:sp>
        <p:nvSpPr>
          <p:cNvPr id="7" name="文字方塊 6">
            <a:extLst>
              <a:ext uri="{FF2B5EF4-FFF2-40B4-BE49-F238E27FC236}">
                <a16:creationId xmlns:a16="http://schemas.microsoft.com/office/drawing/2014/main" id="{6D7F262A-258B-4263-A6A8-7717DB547436}"/>
              </a:ext>
            </a:extLst>
          </p:cNvPr>
          <p:cNvSpPr txBox="1"/>
          <p:nvPr/>
        </p:nvSpPr>
        <p:spPr>
          <a:xfrm>
            <a:off x="838201" y="1664377"/>
            <a:ext cx="3250762" cy="369332"/>
          </a:xfrm>
          <a:prstGeom prst="rect">
            <a:avLst/>
          </a:prstGeom>
          <a:noFill/>
        </p:spPr>
        <p:txBody>
          <a:bodyPr wrap="none" rtlCol="0">
            <a:spAutoFit/>
          </a:bodyPr>
          <a:lstStyle/>
          <a:p>
            <a:r>
              <a:rPr lang="en-US" altLang="zh-TW" dirty="0" err="1"/>
              <a:t>FaSNet</a:t>
            </a:r>
            <a:r>
              <a:rPr lang="zh-TW" altLang="en-US" dirty="0"/>
              <a:t> </a:t>
            </a:r>
            <a:r>
              <a:rPr lang="en-US" altLang="zh-TW" dirty="0"/>
              <a:t>(Filter and Sum Network)</a:t>
            </a:r>
            <a:endParaRPr lang="zh-TW" altLang="en-US" dirty="0"/>
          </a:p>
        </p:txBody>
      </p:sp>
      <p:pic>
        <p:nvPicPr>
          <p:cNvPr id="9" name="圖片 8">
            <a:extLst>
              <a:ext uri="{FF2B5EF4-FFF2-40B4-BE49-F238E27FC236}">
                <a16:creationId xmlns:a16="http://schemas.microsoft.com/office/drawing/2014/main" id="{BFE41385-B2F1-401A-AE63-C84F1058959B}"/>
              </a:ext>
            </a:extLst>
          </p:cNvPr>
          <p:cNvPicPr>
            <a:picLocks noChangeAspect="1"/>
          </p:cNvPicPr>
          <p:nvPr/>
        </p:nvPicPr>
        <p:blipFill>
          <a:blip r:embed="rId2"/>
          <a:stretch>
            <a:fillRect/>
          </a:stretch>
        </p:blipFill>
        <p:spPr>
          <a:xfrm>
            <a:off x="4853412" y="1664377"/>
            <a:ext cx="6954473" cy="4542273"/>
          </a:xfrm>
          <a:prstGeom prst="rect">
            <a:avLst/>
          </a:prstGeom>
        </p:spPr>
      </p:pic>
      <p:sp>
        <p:nvSpPr>
          <p:cNvPr id="10" name="矩形 9">
            <a:extLst>
              <a:ext uri="{FF2B5EF4-FFF2-40B4-BE49-F238E27FC236}">
                <a16:creationId xmlns:a16="http://schemas.microsoft.com/office/drawing/2014/main" id="{3B166B9F-E2BA-49DB-98C0-20D0E351E267}"/>
              </a:ext>
            </a:extLst>
          </p:cNvPr>
          <p:cNvSpPr/>
          <p:nvPr/>
        </p:nvSpPr>
        <p:spPr>
          <a:xfrm>
            <a:off x="7059049" y="6206650"/>
            <a:ext cx="2543197" cy="369332"/>
          </a:xfrm>
          <a:prstGeom prst="rect">
            <a:avLst/>
          </a:prstGeom>
        </p:spPr>
        <p:txBody>
          <a:bodyPr wrap="none">
            <a:spAutoFit/>
          </a:bodyPr>
          <a:lstStyle/>
          <a:p>
            <a:r>
              <a:rPr lang="zh-TW" altLang="en-US" dirty="0"/>
              <a:t> FaSNet system flowchart</a:t>
            </a:r>
          </a:p>
        </p:txBody>
      </p:sp>
    </p:spTree>
    <p:extLst>
      <p:ext uri="{BB962C8B-B14F-4D97-AF65-F5344CB8AC3E}">
        <p14:creationId xmlns:p14="http://schemas.microsoft.com/office/powerpoint/2010/main" val="93160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39087" y="1153067"/>
            <a:ext cx="418704" cy="369332"/>
          </a:xfrm>
          <a:prstGeom prst="rect">
            <a:avLst/>
          </a:prstGeom>
          <a:noFill/>
        </p:spPr>
        <p:txBody>
          <a:bodyPr wrap="none" rtlCol="0">
            <a:spAutoFit/>
          </a:bodyPr>
          <a:lstStyle/>
          <a:p>
            <a:r>
              <a:rPr lang="en-US" altLang="zh-TW" dirty="0"/>
              <a:t>12</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Model </a:t>
            </a:r>
          </a:p>
        </p:txBody>
      </p:sp>
      <p:sp>
        <p:nvSpPr>
          <p:cNvPr id="6" name="文字方塊 5">
            <a:extLst>
              <a:ext uri="{FF2B5EF4-FFF2-40B4-BE49-F238E27FC236}">
                <a16:creationId xmlns:a16="http://schemas.microsoft.com/office/drawing/2014/main" id="{38E78D35-B29B-47A2-946A-65C15196BBFF}"/>
              </a:ext>
            </a:extLst>
          </p:cNvPr>
          <p:cNvSpPr txBox="1"/>
          <p:nvPr/>
        </p:nvSpPr>
        <p:spPr>
          <a:xfrm>
            <a:off x="1711353" y="2097248"/>
            <a:ext cx="8984609" cy="3693319"/>
          </a:xfrm>
          <a:prstGeom prst="rect">
            <a:avLst/>
          </a:prstGeom>
          <a:noFill/>
        </p:spPr>
        <p:txBody>
          <a:bodyPr wrap="square" rtlCol="0">
            <a:spAutoFit/>
          </a:bodyPr>
          <a:lstStyle/>
          <a:p>
            <a:r>
              <a:rPr lang="en-US" altLang="zh-TW" dirty="0"/>
              <a:t>The</a:t>
            </a:r>
            <a:r>
              <a:rPr lang="zh-TW" altLang="en-US" dirty="0"/>
              <a:t> </a:t>
            </a:r>
            <a:r>
              <a:rPr lang="en-US" altLang="zh-TW" dirty="0"/>
              <a:t>evaluation metric for this task is the short-time objective intelligibility (STOI), which estimates the intelligibility of the output speech signal. Moreover, word error rate (WER).</a:t>
            </a:r>
          </a:p>
          <a:p>
            <a:endParaRPr lang="en-US" altLang="zh-TW" dirty="0"/>
          </a:p>
          <a:p>
            <a:pPr marL="342900" indent="-342900">
              <a:buFont typeface="Wingdings" panose="05000000000000000000" pitchFamily="2" charset="2"/>
              <a:buChar char="Ø"/>
            </a:pPr>
            <a:r>
              <a:rPr lang="en-US" altLang="zh-TW" dirty="0"/>
              <a:t>Short-Time Objective Intelligibility</a:t>
            </a:r>
            <a:r>
              <a:rPr lang="zh-TW" altLang="en-US" dirty="0"/>
              <a:t> </a:t>
            </a:r>
            <a:r>
              <a:rPr lang="en-US" altLang="zh-TW" dirty="0"/>
              <a:t>(STOI)</a:t>
            </a:r>
            <a:r>
              <a:rPr lang="zh-TW" altLang="en-US" dirty="0"/>
              <a:t> </a:t>
            </a:r>
            <a:r>
              <a:rPr lang="en-US" altLang="zh-TW" dirty="0"/>
              <a:t>:</a:t>
            </a:r>
            <a:r>
              <a:rPr lang="zh-TW" altLang="en-US" dirty="0"/>
              <a:t> </a:t>
            </a:r>
            <a:endParaRPr lang="en-US" altLang="zh-TW" dirty="0"/>
          </a:p>
          <a:p>
            <a:pPr marL="342900" indent="-342900">
              <a:buFont typeface="+mj-lt"/>
              <a:buAutoNum type="arabicPeriod"/>
            </a:pPr>
            <a:r>
              <a:rPr lang="en-US" altLang="zh-TW" dirty="0"/>
              <a:t>It is one of the important metrics to measure the intelligibility of speech.</a:t>
            </a:r>
          </a:p>
          <a:p>
            <a:pPr marL="342900" indent="-342900">
              <a:buFont typeface="+mj-lt"/>
              <a:buAutoNum type="arabicPeriod"/>
            </a:pPr>
            <a:r>
              <a:rPr lang="en-US" altLang="zh-TW" dirty="0"/>
              <a:t>The value range of STOI is defined in 0 ∼ 1.</a:t>
            </a:r>
          </a:p>
          <a:p>
            <a:pPr marL="342900" indent="-342900">
              <a:buFont typeface="Wingdings" panose="05000000000000000000" pitchFamily="2" charset="2"/>
              <a:buChar char="Ø"/>
            </a:pPr>
            <a:r>
              <a:rPr lang="en-US" altLang="zh-TW" dirty="0"/>
              <a:t>Word Error Rate (WER)</a:t>
            </a:r>
            <a:r>
              <a:rPr lang="zh-TW" altLang="en-US" dirty="0"/>
              <a:t> </a:t>
            </a:r>
            <a:r>
              <a:rPr lang="en-US" altLang="zh-TW" dirty="0"/>
              <a:t>:</a:t>
            </a:r>
          </a:p>
          <a:p>
            <a:pPr marL="342900" indent="-342900">
              <a:buFont typeface="+mj-lt"/>
              <a:buAutoNum type="arabicPeriod"/>
            </a:pPr>
            <a:r>
              <a:rPr lang="en-US" altLang="zh-TW" dirty="0"/>
              <a:t>Word error rate (WER) is a common metric of the performance of a speech recognition or machine translation system.</a:t>
            </a:r>
          </a:p>
          <a:p>
            <a:pPr marL="342900" indent="-342900">
              <a:buFont typeface="+mj-lt"/>
              <a:buAutoNum type="arabicPeriod"/>
            </a:pPr>
            <a:endParaRPr lang="en-US" altLang="zh-TW" dirty="0"/>
          </a:p>
          <a:p>
            <a:r>
              <a:rPr lang="en-US" altLang="zh-TW" dirty="0"/>
              <a:t>The final metric for this task is a combination of these two measures given by </a:t>
            </a:r>
          </a:p>
          <a:p>
            <a:r>
              <a:rPr lang="en-US" altLang="zh-TW" i="1" u="sng" dirty="0"/>
              <a:t>(STOI + (1 − W ER))/2</a:t>
            </a:r>
            <a:r>
              <a:rPr lang="zh-TW" altLang="en-US" i="1" u="sng" dirty="0"/>
              <a:t> </a:t>
            </a:r>
            <a:r>
              <a:rPr lang="en-US" altLang="zh-TW" dirty="0"/>
              <a:t>.</a:t>
            </a:r>
          </a:p>
          <a:p>
            <a:r>
              <a:rPr lang="en-US" altLang="zh-TW" dirty="0"/>
              <a:t>This metric lies therefore in the 0-1 range and higher values are better.</a:t>
            </a:r>
          </a:p>
        </p:txBody>
      </p:sp>
      <p:sp>
        <p:nvSpPr>
          <p:cNvPr id="7" name="文字方塊 6">
            <a:extLst>
              <a:ext uri="{FF2B5EF4-FFF2-40B4-BE49-F238E27FC236}">
                <a16:creationId xmlns:a16="http://schemas.microsoft.com/office/drawing/2014/main" id="{ACA43473-8AAE-4831-BE73-03585792C915}"/>
              </a:ext>
            </a:extLst>
          </p:cNvPr>
          <p:cNvSpPr txBox="1"/>
          <p:nvPr/>
        </p:nvSpPr>
        <p:spPr>
          <a:xfrm>
            <a:off x="1711353" y="1664377"/>
            <a:ext cx="1974323" cy="369332"/>
          </a:xfrm>
          <a:prstGeom prst="rect">
            <a:avLst/>
          </a:prstGeom>
          <a:noFill/>
        </p:spPr>
        <p:txBody>
          <a:bodyPr wrap="none" rtlCol="0">
            <a:spAutoFit/>
          </a:bodyPr>
          <a:lstStyle/>
          <a:p>
            <a:r>
              <a:rPr lang="en-US" altLang="zh-TW" dirty="0"/>
              <a:t>Evaluation Metrics </a:t>
            </a:r>
          </a:p>
        </p:txBody>
      </p:sp>
      <p:sp>
        <p:nvSpPr>
          <p:cNvPr id="2" name="矩形 1">
            <a:extLst>
              <a:ext uri="{FF2B5EF4-FFF2-40B4-BE49-F238E27FC236}">
                <a16:creationId xmlns:a16="http://schemas.microsoft.com/office/drawing/2014/main" id="{78354203-E3F5-41B2-B01A-882E4AEDDFD9}"/>
              </a:ext>
            </a:extLst>
          </p:cNvPr>
          <p:cNvSpPr/>
          <p:nvPr/>
        </p:nvSpPr>
        <p:spPr>
          <a:xfrm>
            <a:off x="1569704" y="3929756"/>
            <a:ext cx="184731" cy="369332"/>
          </a:xfrm>
          <a:prstGeom prst="rect">
            <a:avLst/>
          </a:prstGeom>
        </p:spPr>
        <p:txBody>
          <a:bodyPr wrap="none">
            <a:spAutoFit/>
          </a:bodyPr>
          <a:lstStyle/>
          <a:p>
            <a:endParaRPr lang="zh-TW" altLang="en-US" dirty="0"/>
          </a:p>
        </p:txBody>
      </p:sp>
    </p:spTree>
    <p:extLst>
      <p:ext uri="{BB962C8B-B14F-4D97-AF65-F5344CB8AC3E}">
        <p14:creationId xmlns:p14="http://schemas.microsoft.com/office/powerpoint/2010/main" val="287830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39087" y="1153067"/>
            <a:ext cx="418704" cy="369332"/>
          </a:xfrm>
          <a:prstGeom prst="rect">
            <a:avLst/>
          </a:prstGeom>
          <a:noFill/>
        </p:spPr>
        <p:txBody>
          <a:bodyPr wrap="none" rtlCol="0">
            <a:spAutoFit/>
          </a:bodyPr>
          <a:lstStyle/>
          <a:p>
            <a:r>
              <a:rPr lang="en-US" altLang="zh-TW" dirty="0"/>
              <a:t>13</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Demo</a:t>
            </a:r>
          </a:p>
        </p:txBody>
      </p:sp>
      <p:sp>
        <p:nvSpPr>
          <p:cNvPr id="4" name="文字方塊 3">
            <a:extLst>
              <a:ext uri="{FF2B5EF4-FFF2-40B4-BE49-F238E27FC236}">
                <a16:creationId xmlns:a16="http://schemas.microsoft.com/office/drawing/2014/main" id="{AA296B5D-FADB-4F5D-AF63-2C696AF64D22}"/>
              </a:ext>
            </a:extLst>
          </p:cNvPr>
          <p:cNvSpPr txBox="1"/>
          <p:nvPr/>
        </p:nvSpPr>
        <p:spPr>
          <a:xfrm>
            <a:off x="1711353" y="1664377"/>
            <a:ext cx="2185470" cy="369332"/>
          </a:xfrm>
          <a:prstGeom prst="rect">
            <a:avLst/>
          </a:prstGeom>
          <a:noFill/>
        </p:spPr>
        <p:txBody>
          <a:bodyPr wrap="none" rtlCol="0">
            <a:spAutoFit/>
          </a:bodyPr>
          <a:lstStyle/>
          <a:p>
            <a:r>
              <a:rPr lang="en-US" altLang="zh-TW" dirty="0"/>
              <a:t>Environment Settings</a:t>
            </a:r>
            <a:endParaRPr lang="zh-TW" altLang="en-US" dirty="0"/>
          </a:p>
        </p:txBody>
      </p:sp>
      <p:graphicFrame>
        <p:nvGraphicFramePr>
          <p:cNvPr id="6" name="表格 5">
            <a:extLst>
              <a:ext uri="{FF2B5EF4-FFF2-40B4-BE49-F238E27FC236}">
                <a16:creationId xmlns:a16="http://schemas.microsoft.com/office/drawing/2014/main" id="{03A28DEB-3758-42D0-AB31-E43958B97379}"/>
              </a:ext>
            </a:extLst>
          </p:cNvPr>
          <p:cNvGraphicFramePr>
            <a:graphicFrameLocks noGrp="1"/>
          </p:cNvGraphicFramePr>
          <p:nvPr>
            <p:extLst>
              <p:ext uri="{D42A27DB-BD31-4B8C-83A1-F6EECF244321}">
                <p14:modId xmlns:p14="http://schemas.microsoft.com/office/powerpoint/2010/main" val="3895376019"/>
              </p:ext>
            </p:extLst>
          </p:nvPr>
        </p:nvGraphicFramePr>
        <p:xfrm>
          <a:off x="1814746" y="2312384"/>
          <a:ext cx="4064000" cy="2865299"/>
        </p:xfrm>
        <a:graphic>
          <a:graphicData uri="http://schemas.openxmlformats.org/drawingml/2006/table">
            <a:tbl>
              <a:tblPr>
                <a:tableStyleId>{616DA210-FB5B-4158-B5E0-FEB733F419BA}</a:tableStyleId>
              </a:tblPr>
              <a:tblGrid>
                <a:gridCol w="2032000">
                  <a:extLst>
                    <a:ext uri="{9D8B030D-6E8A-4147-A177-3AD203B41FA5}">
                      <a16:colId xmlns:a16="http://schemas.microsoft.com/office/drawing/2014/main" val="2533988912"/>
                    </a:ext>
                  </a:extLst>
                </a:gridCol>
                <a:gridCol w="2032000">
                  <a:extLst>
                    <a:ext uri="{9D8B030D-6E8A-4147-A177-3AD203B41FA5}">
                      <a16:colId xmlns:a16="http://schemas.microsoft.com/office/drawing/2014/main" val="2477207060"/>
                    </a:ext>
                  </a:extLst>
                </a:gridCol>
              </a:tblGrid>
              <a:tr h="371019">
                <a:tc>
                  <a:txBody>
                    <a:bodyPr/>
                    <a:lstStyle/>
                    <a:p>
                      <a:pPr algn="ctr"/>
                      <a:r>
                        <a:rPr lang="en-US" altLang="zh-TW" dirty="0"/>
                        <a:t>Operation</a:t>
                      </a:r>
                      <a:r>
                        <a:rPr lang="zh-TW" altLang="en-US" dirty="0"/>
                        <a:t> </a:t>
                      </a:r>
                      <a:r>
                        <a:rPr lang="en-US" altLang="zh-TW" dirty="0"/>
                        <a:t>System</a:t>
                      </a:r>
                      <a:endParaRPr lang="zh-TW" altLang="en-US" dirty="0"/>
                    </a:p>
                  </a:txBody>
                  <a:tcPr/>
                </a:tc>
                <a:tc>
                  <a:txBody>
                    <a:bodyPr/>
                    <a:lstStyle/>
                    <a:p>
                      <a:pPr algn="ctr"/>
                      <a:r>
                        <a:rPr lang="en-US" altLang="zh-TW" dirty="0"/>
                        <a:t>Windows</a:t>
                      </a:r>
                      <a:r>
                        <a:rPr lang="zh-TW" altLang="en-US" dirty="0"/>
                        <a:t> </a:t>
                      </a:r>
                      <a:r>
                        <a:rPr lang="en-US" altLang="zh-TW" dirty="0"/>
                        <a:t>10</a:t>
                      </a:r>
                      <a:endParaRPr lang="zh-TW" altLang="en-US" dirty="0"/>
                    </a:p>
                  </a:txBody>
                  <a:tcPr/>
                </a:tc>
                <a:extLst>
                  <a:ext uri="{0D108BD9-81ED-4DB2-BD59-A6C34878D82A}">
                    <a16:rowId xmlns:a16="http://schemas.microsoft.com/office/drawing/2014/main" val="3649720304"/>
                  </a:ext>
                </a:extLst>
              </a:tr>
              <a:tr h="370840">
                <a:tc>
                  <a:txBody>
                    <a:bodyPr/>
                    <a:lstStyle/>
                    <a:p>
                      <a:pPr algn="ctr"/>
                      <a:r>
                        <a:rPr lang="en-US" altLang="zh-TW" dirty="0"/>
                        <a:t>Programming language</a:t>
                      </a:r>
                      <a:endParaRPr lang="zh-TW" altLang="en-US" dirty="0"/>
                    </a:p>
                  </a:txBody>
                  <a:tcPr/>
                </a:tc>
                <a:tc>
                  <a:txBody>
                    <a:bodyPr/>
                    <a:lstStyle/>
                    <a:p>
                      <a:pPr algn="ctr"/>
                      <a:r>
                        <a:rPr lang="en-US" altLang="zh-TW" dirty="0"/>
                        <a:t>Python</a:t>
                      </a:r>
                      <a:r>
                        <a:rPr lang="zh-TW" altLang="en-US" dirty="0"/>
                        <a:t> </a:t>
                      </a:r>
                      <a:r>
                        <a:rPr lang="en-US" altLang="zh-TW" dirty="0"/>
                        <a:t>3.7</a:t>
                      </a:r>
                      <a:endParaRPr lang="zh-TW" altLang="en-US" dirty="0"/>
                    </a:p>
                  </a:txBody>
                  <a:tcPr/>
                </a:tc>
                <a:extLst>
                  <a:ext uri="{0D108BD9-81ED-4DB2-BD59-A6C34878D82A}">
                    <a16:rowId xmlns:a16="http://schemas.microsoft.com/office/drawing/2014/main" val="559012733"/>
                  </a:ext>
                </a:extLst>
              </a:tr>
              <a:tr h="370840">
                <a:tc>
                  <a:txBody>
                    <a:bodyPr/>
                    <a:lstStyle/>
                    <a:p>
                      <a:pPr algn="ctr"/>
                      <a:r>
                        <a:rPr lang="en-US" altLang="zh-TW" dirty="0"/>
                        <a:t>Package</a:t>
                      </a:r>
                      <a:endParaRPr lang="zh-TW" altLang="en-US" dirty="0"/>
                    </a:p>
                  </a:txBody>
                  <a:tcPr/>
                </a:tc>
                <a:tc>
                  <a:txBody>
                    <a:bodyPr/>
                    <a:lstStyle/>
                    <a:p>
                      <a:pPr algn="ctr"/>
                      <a:r>
                        <a:rPr lang="en-US" altLang="zh-TW" dirty="0" err="1"/>
                        <a:t>Pytorch</a:t>
                      </a:r>
                      <a:r>
                        <a:rPr lang="zh-TW" altLang="en-US" dirty="0"/>
                        <a:t> </a:t>
                      </a:r>
                      <a:r>
                        <a:rPr lang="en-US" altLang="zh-TW" dirty="0"/>
                        <a:t>1.9</a:t>
                      </a:r>
                      <a:endParaRPr lang="zh-TW" altLang="en-US" dirty="0"/>
                    </a:p>
                  </a:txBody>
                  <a:tcPr/>
                </a:tc>
                <a:extLst>
                  <a:ext uri="{0D108BD9-81ED-4DB2-BD59-A6C34878D82A}">
                    <a16:rowId xmlns:a16="http://schemas.microsoft.com/office/drawing/2014/main" val="68224489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Package</a:t>
                      </a:r>
                      <a:endParaRPr lang="zh-TW" altLang="en-US" dirty="0"/>
                    </a:p>
                  </a:txBody>
                  <a:tcPr/>
                </a:tc>
                <a:tc>
                  <a:txBody>
                    <a:bodyPr/>
                    <a:lstStyle/>
                    <a:p>
                      <a:pPr algn="ctr"/>
                      <a:r>
                        <a:rPr lang="en-US" altLang="zh-TW" dirty="0" err="1"/>
                        <a:t>Jiwer</a:t>
                      </a:r>
                      <a:r>
                        <a:rPr lang="en-US" altLang="zh-TW" dirty="0"/>
                        <a:t> 2.2</a:t>
                      </a:r>
                      <a:endParaRPr lang="zh-TW" altLang="en-US" dirty="0"/>
                    </a:p>
                  </a:txBody>
                  <a:tcPr/>
                </a:tc>
                <a:extLst>
                  <a:ext uri="{0D108BD9-81ED-4DB2-BD59-A6C34878D82A}">
                    <a16:rowId xmlns:a16="http://schemas.microsoft.com/office/drawing/2014/main" val="359476815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Package</a:t>
                      </a:r>
                      <a:endParaRPr lang="zh-TW" altLang="en-US" dirty="0"/>
                    </a:p>
                  </a:txBody>
                  <a:tcPr/>
                </a:tc>
                <a:tc>
                  <a:txBody>
                    <a:bodyPr/>
                    <a:lstStyle/>
                    <a:p>
                      <a:pPr algn="ctr"/>
                      <a:r>
                        <a:rPr lang="en-US" altLang="zh-TW" dirty="0" err="1"/>
                        <a:t>Librosa</a:t>
                      </a:r>
                      <a:r>
                        <a:rPr lang="en-US" altLang="zh-TW" dirty="0"/>
                        <a:t> 0.8</a:t>
                      </a:r>
                      <a:endParaRPr lang="zh-TW" altLang="en-US" dirty="0"/>
                    </a:p>
                  </a:txBody>
                  <a:tcPr/>
                </a:tc>
                <a:extLst>
                  <a:ext uri="{0D108BD9-81ED-4DB2-BD59-A6C34878D82A}">
                    <a16:rowId xmlns:a16="http://schemas.microsoft.com/office/drawing/2014/main" val="405098392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Package</a:t>
                      </a:r>
                      <a:endParaRPr lang="zh-TW" altLang="en-US" dirty="0"/>
                    </a:p>
                  </a:txBody>
                  <a:tcPr/>
                </a:tc>
                <a:tc>
                  <a:txBody>
                    <a:bodyPr/>
                    <a:lstStyle/>
                    <a:p>
                      <a:pPr algn="ctr"/>
                      <a:r>
                        <a:rPr lang="en-US" altLang="zh-TW" dirty="0" err="1"/>
                        <a:t>Numpy</a:t>
                      </a:r>
                      <a:r>
                        <a:rPr lang="en-US" altLang="zh-TW" dirty="0"/>
                        <a:t> 1.18.1</a:t>
                      </a:r>
                      <a:endParaRPr lang="zh-TW" altLang="en-US" dirty="0"/>
                    </a:p>
                  </a:txBody>
                  <a:tcPr/>
                </a:tc>
                <a:extLst>
                  <a:ext uri="{0D108BD9-81ED-4DB2-BD59-A6C34878D82A}">
                    <a16:rowId xmlns:a16="http://schemas.microsoft.com/office/drawing/2014/main" val="101875009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Package</a:t>
                      </a:r>
                      <a:endParaRPr lang="zh-TW" altLang="en-US" dirty="0"/>
                    </a:p>
                  </a:txBody>
                  <a:tcPr/>
                </a:tc>
                <a:tc>
                  <a:txBody>
                    <a:bodyPr/>
                    <a:lstStyle/>
                    <a:p>
                      <a:pPr algn="ctr"/>
                      <a:r>
                        <a:rPr lang="en-US" altLang="zh-TW" dirty="0"/>
                        <a:t>Pandas 1.0.3</a:t>
                      </a:r>
                      <a:endParaRPr lang="zh-TW" altLang="en-US" dirty="0"/>
                    </a:p>
                  </a:txBody>
                  <a:tcPr/>
                </a:tc>
                <a:extLst>
                  <a:ext uri="{0D108BD9-81ED-4DB2-BD59-A6C34878D82A}">
                    <a16:rowId xmlns:a16="http://schemas.microsoft.com/office/drawing/2014/main" val="653293958"/>
                  </a:ext>
                </a:extLst>
              </a:tr>
            </a:tbl>
          </a:graphicData>
        </a:graphic>
      </p:graphicFrame>
      <p:graphicFrame>
        <p:nvGraphicFramePr>
          <p:cNvPr id="7" name="表格 6">
            <a:extLst>
              <a:ext uri="{FF2B5EF4-FFF2-40B4-BE49-F238E27FC236}">
                <a16:creationId xmlns:a16="http://schemas.microsoft.com/office/drawing/2014/main" id="{54606180-3F9E-43AC-ABFF-7BD6F89F5F8B}"/>
              </a:ext>
            </a:extLst>
          </p:cNvPr>
          <p:cNvGraphicFramePr>
            <a:graphicFrameLocks noGrp="1"/>
          </p:cNvGraphicFramePr>
          <p:nvPr>
            <p:extLst>
              <p:ext uri="{D42A27DB-BD31-4B8C-83A1-F6EECF244321}">
                <p14:modId xmlns:p14="http://schemas.microsoft.com/office/powerpoint/2010/main" val="3031703193"/>
              </p:ext>
            </p:extLst>
          </p:nvPr>
        </p:nvGraphicFramePr>
        <p:xfrm>
          <a:off x="5878746" y="2312384"/>
          <a:ext cx="4064000" cy="2595880"/>
        </p:xfrm>
        <a:graphic>
          <a:graphicData uri="http://schemas.openxmlformats.org/drawingml/2006/table">
            <a:tbl>
              <a:tblPr>
                <a:tableStyleId>{616DA210-FB5B-4158-B5E0-FEB733F419BA}</a:tableStyleId>
              </a:tblPr>
              <a:tblGrid>
                <a:gridCol w="2032000">
                  <a:extLst>
                    <a:ext uri="{9D8B030D-6E8A-4147-A177-3AD203B41FA5}">
                      <a16:colId xmlns:a16="http://schemas.microsoft.com/office/drawing/2014/main" val="2533988912"/>
                    </a:ext>
                  </a:extLst>
                </a:gridCol>
                <a:gridCol w="2032000">
                  <a:extLst>
                    <a:ext uri="{9D8B030D-6E8A-4147-A177-3AD203B41FA5}">
                      <a16:colId xmlns:a16="http://schemas.microsoft.com/office/drawing/2014/main" val="2477207060"/>
                    </a:ext>
                  </a:extLst>
                </a:gridCol>
              </a:tblGrid>
              <a:tr h="370840">
                <a:tc>
                  <a:txBody>
                    <a:bodyPr/>
                    <a:lstStyle/>
                    <a:p>
                      <a:pPr algn="ctr"/>
                      <a:r>
                        <a:rPr lang="en-US" altLang="zh-TW" dirty="0"/>
                        <a:t>Package</a:t>
                      </a:r>
                      <a:endParaRPr lang="zh-TW" altLang="en-US" dirty="0"/>
                    </a:p>
                  </a:txBody>
                  <a:tcPr/>
                </a:tc>
                <a:tc>
                  <a:txBody>
                    <a:bodyPr/>
                    <a:lstStyle/>
                    <a:p>
                      <a:pPr algn="ctr"/>
                      <a:r>
                        <a:rPr lang="en-US" altLang="zh-TW" dirty="0" err="1"/>
                        <a:t>Scipy</a:t>
                      </a:r>
                      <a:r>
                        <a:rPr lang="en-US" altLang="zh-TW" dirty="0"/>
                        <a:t> 1.4.1</a:t>
                      </a:r>
                      <a:endParaRPr lang="zh-TW" altLang="en-US" dirty="0"/>
                    </a:p>
                  </a:txBody>
                  <a:tcPr/>
                </a:tc>
                <a:extLst>
                  <a:ext uri="{0D108BD9-81ED-4DB2-BD59-A6C34878D82A}">
                    <a16:rowId xmlns:a16="http://schemas.microsoft.com/office/drawing/2014/main" val="3649720304"/>
                  </a:ext>
                </a:extLst>
              </a:tr>
              <a:tr h="370840">
                <a:tc>
                  <a:txBody>
                    <a:bodyPr/>
                    <a:lstStyle/>
                    <a:p>
                      <a:pPr algn="ctr"/>
                      <a:r>
                        <a:rPr lang="en-US" altLang="zh-TW" dirty="0"/>
                        <a:t>Package</a:t>
                      </a:r>
                      <a:endParaRPr lang="zh-TW" altLang="en-US" dirty="0"/>
                    </a:p>
                  </a:txBody>
                  <a:tcPr/>
                </a:tc>
                <a:tc>
                  <a:txBody>
                    <a:bodyPr/>
                    <a:lstStyle/>
                    <a:p>
                      <a:pPr algn="ctr"/>
                      <a:r>
                        <a:rPr lang="en-US" altLang="zh-TW" dirty="0" err="1"/>
                        <a:t>Soundfile</a:t>
                      </a:r>
                      <a:r>
                        <a:rPr lang="en-US" altLang="zh-TW" dirty="0"/>
                        <a:t> 0.10.3</a:t>
                      </a:r>
                      <a:endParaRPr lang="zh-TW" altLang="en-US" dirty="0"/>
                    </a:p>
                  </a:txBody>
                  <a:tcPr/>
                </a:tc>
                <a:extLst>
                  <a:ext uri="{0D108BD9-81ED-4DB2-BD59-A6C34878D82A}">
                    <a16:rowId xmlns:a16="http://schemas.microsoft.com/office/drawing/2014/main" val="559012733"/>
                  </a:ext>
                </a:extLst>
              </a:tr>
              <a:tr h="370840">
                <a:tc>
                  <a:txBody>
                    <a:bodyPr/>
                    <a:lstStyle/>
                    <a:p>
                      <a:pPr algn="ctr"/>
                      <a:r>
                        <a:rPr lang="en-US" altLang="zh-TW" dirty="0"/>
                        <a:t>Package</a:t>
                      </a:r>
                      <a:endParaRPr lang="zh-TW" altLang="en-US" dirty="0"/>
                    </a:p>
                  </a:txBody>
                  <a:tcPr/>
                </a:tc>
                <a:tc>
                  <a:txBody>
                    <a:bodyPr/>
                    <a:lstStyle/>
                    <a:p>
                      <a:pPr algn="ctr"/>
                      <a:r>
                        <a:rPr lang="en-US" altLang="zh-TW" dirty="0"/>
                        <a:t>Torch 1.0.1</a:t>
                      </a:r>
                      <a:endParaRPr lang="zh-TW" altLang="en-US" dirty="0"/>
                    </a:p>
                  </a:txBody>
                  <a:tcPr/>
                </a:tc>
                <a:extLst>
                  <a:ext uri="{0D108BD9-81ED-4DB2-BD59-A6C34878D82A}">
                    <a16:rowId xmlns:a16="http://schemas.microsoft.com/office/drawing/2014/main" val="68224489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Package</a:t>
                      </a:r>
                      <a:endParaRPr lang="zh-TW" altLang="en-US" dirty="0"/>
                    </a:p>
                  </a:txBody>
                  <a:tcPr/>
                </a:tc>
                <a:tc>
                  <a:txBody>
                    <a:bodyPr/>
                    <a:lstStyle/>
                    <a:p>
                      <a:pPr algn="ctr"/>
                      <a:r>
                        <a:rPr lang="en-US" altLang="zh-TW" dirty="0"/>
                        <a:t>Transformers 4.4.2</a:t>
                      </a:r>
                      <a:endParaRPr lang="zh-TW" altLang="en-US" dirty="0"/>
                    </a:p>
                  </a:txBody>
                  <a:tcPr/>
                </a:tc>
                <a:extLst>
                  <a:ext uri="{0D108BD9-81ED-4DB2-BD59-A6C34878D82A}">
                    <a16:rowId xmlns:a16="http://schemas.microsoft.com/office/drawing/2014/main" val="359476815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Package</a:t>
                      </a:r>
                      <a:endParaRPr lang="zh-TW" altLang="en-US" dirty="0"/>
                    </a:p>
                  </a:txBody>
                  <a:tcPr/>
                </a:tc>
                <a:tc>
                  <a:txBody>
                    <a:bodyPr/>
                    <a:lstStyle/>
                    <a:p>
                      <a:pPr algn="ctr"/>
                      <a:r>
                        <a:rPr lang="en-US" altLang="zh-TW" dirty="0" err="1"/>
                        <a:t>Tqdm</a:t>
                      </a:r>
                      <a:r>
                        <a:rPr lang="en-US" altLang="zh-TW" dirty="0"/>
                        <a:t> 4.36.1</a:t>
                      </a:r>
                      <a:endParaRPr lang="zh-TW" altLang="en-US" dirty="0"/>
                    </a:p>
                  </a:txBody>
                  <a:tcPr/>
                </a:tc>
                <a:extLst>
                  <a:ext uri="{0D108BD9-81ED-4DB2-BD59-A6C34878D82A}">
                    <a16:rowId xmlns:a16="http://schemas.microsoft.com/office/drawing/2014/main" val="405098392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Package</a:t>
                      </a:r>
                      <a:endParaRPr lang="zh-TW" altLang="en-US" dirty="0"/>
                    </a:p>
                  </a:txBody>
                  <a:tcPr/>
                </a:tc>
                <a:tc>
                  <a:txBody>
                    <a:bodyPr/>
                    <a:lstStyle/>
                    <a:p>
                      <a:pPr algn="ctr"/>
                      <a:r>
                        <a:rPr lang="en-US" altLang="zh-TW" dirty="0" err="1"/>
                        <a:t>Wget</a:t>
                      </a:r>
                      <a:r>
                        <a:rPr lang="en-US" altLang="zh-TW" dirty="0"/>
                        <a:t> 3.2</a:t>
                      </a:r>
                      <a:endParaRPr lang="zh-TW" altLang="en-US" dirty="0"/>
                    </a:p>
                  </a:txBody>
                  <a:tcPr/>
                </a:tc>
                <a:extLst>
                  <a:ext uri="{0D108BD9-81ED-4DB2-BD59-A6C34878D82A}">
                    <a16:rowId xmlns:a16="http://schemas.microsoft.com/office/drawing/2014/main" val="101875009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Package</a:t>
                      </a:r>
                      <a:endParaRPr lang="zh-TW" altLang="en-US" dirty="0"/>
                    </a:p>
                  </a:txBody>
                  <a:tcPr/>
                </a:tc>
                <a:tc>
                  <a:txBody>
                    <a:bodyPr/>
                    <a:lstStyle/>
                    <a:p>
                      <a:pPr algn="ctr"/>
                      <a:r>
                        <a:rPr lang="en-US" altLang="zh-TW" dirty="0" err="1"/>
                        <a:t>Pystoi</a:t>
                      </a:r>
                      <a:r>
                        <a:rPr lang="en-US" altLang="zh-TW" dirty="0"/>
                        <a:t> 0.3.3</a:t>
                      </a:r>
                      <a:endParaRPr lang="zh-TW" altLang="en-US" dirty="0"/>
                    </a:p>
                  </a:txBody>
                  <a:tcPr/>
                </a:tc>
                <a:extLst>
                  <a:ext uri="{0D108BD9-81ED-4DB2-BD59-A6C34878D82A}">
                    <a16:rowId xmlns:a16="http://schemas.microsoft.com/office/drawing/2014/main" val="653293958"/>
                  </a:ext>
                </a:extLst>
              </a:tr>
            </a:tbl>
          </a:graphicData>
        </a:graphic>
      </p:graphicFrame>
    </p:spTree>
    <p:extLst>
      <p:ext uri="{BB962C8B-B14F-4D97-AF65-F5344CB8AC3E}">
        <p14:creationId xmlns:p14="http://schemas.microsoft.com/office/powerpoint/2010/main" val="105848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39087" y="1153067"/>
            <a:ext cx="418704" cy="369332"/>
          </a:xfrm>
          <a:prstGeom prst="rect">
            <a:avLst/>
          </a:prstGeom>
          <a:noFill/>
        </p:spPr>
        <p:txBody>
          <a:bodyPr wrap="none" rtlCol="0">
            <a:spAutoFit/>
          </a:bodyPr>
          <a:lstStyle/>
          <a:p>
            <a:r>
              <a:rPr lang="en-US" altLang="zh-TW" dirty="0"/>
              <a:t>14</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Demo</a:t>
            </a:r>
          </a:p>
        </p:txBody>
      </p:sp>
      <p:sp>
        <p:nvSpPr>
          <p:cNvPr id="4" name="文字方塊 3">
            <a:extLst>
              <a:ext uri="{FF2B5EF4-FFF2-40B4-BE49-F238E27FC236}">
                <a16:creationId xmlns:a16="http://schemas.microsoft.com/office/drawing/2014/main" id="{AA296B5D-FADB-4F5D-AF63-2C696AF64D22}"/>
              </a:ext>
            </a:extLst>
          </p:cNvPr>
          <p:cNvSpPr txBox="1"/>
          <p:nvPr/>
        </p:nvSpPr>
        <p:spPr>
          <a:xfrm>
            <a:off x="1711353" y="1664377"/>
            <a:ext cx="2185470" cy="369332"/>
          </a:xfrm>
          <a:prstGeom prst="rect">
            <a:avLst/>
          </a:prstGeom>
          <a:noFill/>
        </p:spPr>
        <p:txBody>
          <a:bodyPr wrap="none" rtlCol="0">
            <a:spAutoFit/>
          </a:bodyPr>
          <a:lstStyle/>
          <a:p>
            <a:r>
              <a:rPr lang="en-US" altLang="zh-TW" dirty="0"/>
              <a:t>Environment Settings</a:t>
            </a:r>
            <a:endParaRPr lang="zh-TW" altLang="en-US" dirty="0"/>
          </a:p>
        </p:txBody>
      </p:sp>
      <p:graphicFrame>
        <p:nvGraphicFramePr>
          <p:cNvPr id="9" name="表格 8">
            <a:extLst>
              <a:ext uri="{FF2B5EF4-FFF2-40B4-BE49-F238E27FC236}">
                <a16:creationId xmlns:a16="http://schemas.microsoft.com/office/drawing/2014/main" id="{DC93FB92-4817-44A9-BD0E-28BA94198846}"/>
              </a:ext>
            </a:extLst>
          </p:cNvPr>
          <p:cNvGraphicFramePr>
            <a:graphicFrameLocks noGrp="1"/>
          </p:cNvGraphicFramePr>
          <p:nvPr>
            <p:extLst>
              <p:ext uri="{D42A27DB-BD31-4B8C-83A1-F6EECF244321}">
                <p14:modId xmlns:p14="http://schemas.microsoft.com/office/powerpoint/2010/main" val="3429778503"/>
              </p:ext>
            </p:extLst>
          </p:nvPr>
        </p:nvGraphicFramePr>
        <p:xfrm>
          <a:off x="1048624" y="2662619"/>
          <a:ext cx="9605394" cy="2565400"/>
        </p:xfrm>
        <a:graphic>
          <a:graphicData uri="http://schemas.openxmlformats.org/drawingml/2006/table">
            <a:tbl>
              <a:tblPr firstRow="1" bandRow="1">
                <a:tableStyleId>{93296810-A885-4BE3-A3E7-6D5BEEA58F35}</a:tableStyleId>
              </a:tblPr>
              <a:tblGrid>
                <a:gridCol w="4802697">
                  <a:extLst>
                    <a:ext uri="{9D8B030D-6E8A-4147-A177-3AD203B41FA5}">
                      <a16:colId xmlns:a16="http://schemas.microsoft.com/office/drawing/2014/main" val="124264828"/>
                    </a:ext>
                  </a:extLst>
                </a:gridCol>
                <a:gridCol w="4802697">
                  <a:extLst>
                    <a:ext uri="{9D8B030D-6E8A-4147-A177-3AD203B41FA5}">
                      <a16:colId xmlns:a16="http://schemas.microsoft.com/office/drawing/2014/main" val="548333673"/>
                    </a:ext>
                  </a:extLst>
                </a:gridCol>
              </a:tblGrid>
              <a:tr h="370840">
                <a:tc>
                  <a:txBody>
                    <a:bodyPr/>
                    <a:lstStyle/>
                    <a:p>
                      <a:pPr algn="ctr"/>
                      <a:r>
                        <a:rPr lang="en-US" altLang="zh-TW" dirty="0"/>
                        <a:t>Problem</a:t>
                      </a:r>
                      <a:endParaRPr lang="zh-TW" altLang="en-US" dirty="0"/>
                    </a:p>
                  </a:txBody>
                  <a:tcPr/>
                </a:tc>
                <a:tc>
                  <a:txBody>
                    <a:bodyPr/>
                    <a:lstStyle/>
                    <a:p>
                      <a:pPr algn="ctr"/>
                      <a:r>
                        <a:rPr lang="en-US" altLang="zh-TW" dirty="0"/>
                        <a:t>Solution</a:t>
                      </a:r>
                      <a:endParaRPr lang="zh-TW" altLang="en-US" dirty="0"/>
                    </a:p>
                  </a:txBody>
                  <a:tcPr/>
                </a:tc>
                <a:extLst>
                  <a:ext uri="{0D108BD9-81ED-4DB2-BD59-A6C34878D82A}">
                    <a16:rowId xmlns:a16="http://schemas.microsoft.com/office/drawing/2014/main" val="649758626"/>
                  </a:ext>
                </a:extLst>
              </a:tr>
              <a:tr h="370840">
                <a:tc>
                  <a:txBody>
                    <a:bodyPr/>
                    <a:lstStyle/>
                    <a:p>
                      <a:pPr algn="ctr"/>
                      <a:r>
                        <a:rPr lang="en-US" altLang="zh-TW" dirty="0" err="1"/>
                        <a:t>NameError</a:t>
                      </a:r>
                      <a:r>
                        <a:rPr lang="en-US" altLang="zh-TW" dirty="0"/>
                        <a:t>: name 'transformers' is not defined</a:t>
                      </a:r>
                      <a:endParaRPr lang="zh-TW" altLang="en-US" dirty="0"/>
                    </a:p>
                  </a:txBody>
                  <a:tcPr/>
                </a:tc>
                <a:tc>
                  <a:txBody>
                    <a:bodyPr/>
                    <a:lstStyle/>
                    <a:p>
                      <a:pPr algn="ctr"/>
                      <a:r>
                        <a:rPr lang="en-US" altLang="zh-TW" dirty="0"/>
                        <a:t>pip install transformers</a:t>
                      </a:r>
                      <a:r>
                        <a:rPr lang="en-US" altLang="zh-TW" sz="1800" kern="1200" dirty="0">
                          <a:solidFill>
                            <a:schemeClr val="dk1"/>
                          </a:solidFill>
                          <a:effectLst/>
                          <a:latin typeface="+mn-lt"/>
                          <a:ea typeface="+mn-ea"/>
                          <a:cs typeface="+mn-cs"/>
                        </a:rPr>
                        <a:t>[</a:t>
                      </a:r>
                      <a:r>
                        <a:rPr lang="en-US" altLang="zh-TW" dirty="0"/>
                        <a:t>torch</a:t>
                      </a:r>
                      <a:r>
                        <a:rPr lang="en-US" altLang="zh-TW" sz="1800" kern="1200" dirty="0">
                          <a:solidFill>
                            <a:schemeClr val="dk1"/>
                          </a:solidFill>
                          <a:effectLst/>
                          <a:latin typeface="+mn-lt"/>
                          <a:ea typeface="+mn-ea"/>
                          <a:cs typeface="+mn-cs"/>
                        </a:rPr>
                        <a:t>]</a:t>
                      </a:r>
                    </a:p>
                    <a:p>
                      <a:pPr algn="ctr"/>
                      <a:r>
                        <a:rPr lang="en-US" altLang="zh-TW" sz="1800" kern="1200" dirty="0">
                          <a:solidFill>
                            <a:schemeClr val="dk1"/>
                          </a:solidFill>
                          <a:effectLst/>
                          <a:latin typeface="+mn-lt"/>
                          <a:ea typeface="+mn-ea"/>
                          <a:cs typeface="+mn-cs"/>
                        </a:rPr>
                        <a:t>(merge transformers &amp; torch)</a:t>
                      </a:r>
                      <a:endParaRPr lang="zh-TW" altLang="en-US" dirty="0"/>
                    </a:p>
                  </a:txBody>
                  <a:tcPr/>
                </a:tc>
                <a:extLst>
                  <a:ext uri="{0D108BD9-81ED-4DB2-BD59-A6C34878D82A}">
                    <a16:rowId xmlns:a16="http://schemas.microsoft.com/office/drawing/2014/main" val="3824043049"/>
                  </a:ext>
                </a:extLst>
              </a:tr>
              <a:tr h="370840">
                <a:tc>
                  <a:txBody>
                    <a:bodyPr/>
                    <a:lstStyle/>
                    <a:p>
                      <a:pPr algn="ctr"/>
                      <a:r>
                        <a:rPr lang="en-US" altLang="zh-TW" dirty="0"/>
                        <a:t>Can’t</a:t>
                      </a:r>
                      <a:r>
                        <a:rPr lang="zh-TW" altLang="en-US" dirty="0"/>
                        <a:t> </a:t>
                      </a:r>
                      <a:r>
                        <a:rPr lang="en-US" altLang="zh-TW" dirty="0"/>
                        <a:t>find</a:t>
                      </a:r>
                      <a:r>
                        <a:rPr lang="zh-TW" altLang="en-US" dirty="0"/>
                        <a:t> </a:t>
                      </a:r>
                      <a:r>
                        <a:rPr lang="en-US" altLang="zh-TW" dirty="0" err="1"/>
                        <a:t>FaSNet</a:t>
                      </a:r>
                      <a:r>
                        <a:rPr lang="zh-TW" altLang="en-US" dirty="0"/>
                        <a:t> </a:t>
                      </a:r>
                      <a:r>
                        <a:rPr lang="en-US" altLang="zh-TW" dirty="0"/>
                        <a:t>Model</a:t>
                      </a:r>
                      <a:endParaRPr lang="zh-TW" altLang="en-US" dirty="0"/>
                    </a:p>
                  </a:txBody>
                  <a:tcPr/>
                </a:tc>
                <a:tc>
                  <a:txBody>
                    <a:bodyPr/>
                    <a:lstStyle/>
                    <a:p>
                      <a:pPr algn="ctr"/>
                      <a:r>
                        <a:rPr lang="en-US" altLang="zh-TW" dirty="0"/>
                        <a:t>Enter this Link to download </a:t>
                      </a:r>
                      <a:r>
                        <a:rPr lang="en-US" altLang="zh-TW" dirty="0" err="1"/>
                        <a:t>FaSNet</a:t>
                      </a:r>
                      <a:r>
                        <a:rPr lang="en-US" altLang="zh-TW" dirty="0"/>
                        <a:t> Model</a:t>
                      </a:r>
                    </a:p>
                    <a:p>
                      <a:pPr algn="ctr"/>
                      <a:r>
                        <a:rPr lang="en-US" altLang="zh-TW" dirty="0">
                          <a:hlinkClick r:id="rId2"/>
                        </a:rPr>
                        <a:t>https://github.com/yluo42/TAC</a:t>
                      </a:r>
                      <a:endParaRPr lang="zh-TW" altLang="en-US" dirty="0"/>
                    </a:p>
                  </a:txBody>
                  <a:tcPr/>
                </a:tc>
                <a:extLst>
                  <a:ext uri="{0D108BD9-81ED-4DB2-BD59-A6C34878D82A}">
                    <a16:rowId xmlns:a16="http://schemas.microsoft.com/office/drawing/2014/main" val="3833385266"/>
                  </a:ext>
                </a:extLst>
              </a:tr>
              <a:tr h="370840">
                <a:tc>
                  <a:txBody>
                    <a:bodyPr/>
                    <a:lstStyle/>
                    <a:p>
                      <a:pPr algn="ctr"/>
                      <a:r>
                        <a:rPr lang="en-US" altLang="zh-TW" dirty="0" err="1"/>
                        <a:t>MemoryError</a:t>
                      </a:r>
                      <a:r>
                        <a:rPr lang="en-US" altLang="zh-TW" dirty="0"/>
                        <a:t>: Unable to allocate 14.9 </a:t>
                      </a:r>
                      <a:r>
                        <a:rPr lang="en-US" altLang="zh-TW" dirty="0" err="1"/>
                        <a:t>GiB</a:t>
                      </a:r>
                      <a:r>
                        <a:rPr lang="en-US" altLang="zh-TW" dirty="0"/>
                        <a:t> for an array with shape (15603, 4, 32000) and data type float64</a:t>
                      </a:r>
                      <a:endParaRPr lang="zh-TW" altLang="en-US" dirty="0"/>
                    </a:p>
                  </a:txBody>
                  <a:tcPr/>
                </a:tc>
                <a:tc>
                  <a:txBody>
                    <a:bodyPr/>
                    <a:lstStyle/>
                    <a:p>
                      <a:pPr algn="ctr"/>
                      <a:r>
                        <a:rPr lang="en-US" altLang="zh-TW" dirty="0"/>
                        <a:t>Memory is not enough to </a:t>
                      </a:r>
                      <a:r>
                        <a:rPr lang="en-US" altLang="zh-TW" dirty="0" err="1"/>
                        <a:t>training,so</a:t>
                      </a:r>
                      <a:r>
                        <a:rPr lang="en-US" altLang="zh-TW" dirty="0"/>
                        <a:t> I decrease training‘s batch size from 20 to 8.</a:t>
                      </a:r>
                    </a:p>
                    <a:p>
                      <a:pPr algn="ctr"/>
                      <a:r>
                        <a:rPr lang="en-US" altLang="zh-TW" dirty="0"/>
                        <a:t>It will increase training time.</a:t>
                      </a:r>
                      <a:endParaRPr lang="zh-TW" altLang="en-US" dirty="0"/>
                    </a:p>
                  </a:txBody>
                  <a:tcPr/>
                </a:tc>
                <a:extLst>
                  <a:ext uri="{0D108BD9-81ED-4DB2-BD59-A6C34878D82A}">
                    <a16:rowId xmlns:a16="http://schemas.microsoft.com/office/drawing/2014/main" val="2880620681"/>
                  </a:ext>
                </a:extLst>
              </a:tr>
            </a:tbl>
          </a:graphicData>
        </a:graphic>
      </p:graphicFrame>
    </p:spTree>
    <p:extLst>
      <p:ext uri="{BB962C8B-B14F-4D97-AF65-F5344CB8AC3E}">
        <p14:creationId xmlns:p14="http://schemas.microsoft.com/office/powerpoint/2010/main" val="94640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39087" y="1153067"/>
            <a:ext cx="418704" cy="369332"/>
          </a:xfrm>
          <a:prstGeom prst="rect">
            <a:avLst/>
          </a:prstGeom>
          <a:noFill/>
        </p:spPr>
        <p:txBody>
          <a:bodyPr wrap="none" rtlCol="0">
            <a:spAutoFit/>
          </a:bodyPr>
          <a:lstStyle/>
          <a:p>
            <a:r>
              <a:rPr lang="en-US" altLang="zh-TW" dirty="0"/>
              <a:t>15</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Demo</a:t>
            </a:r>
          </a:p>
        </p:txBody>
      </p:sp>
      <p:sp>
        <p:nvSpPr>
          <p:cNvPr id="4" name="文字方塊 3">
            <a:extLst>
              <a:ext uri="{FF2B5EF4-FFF2-40B4-BE49-F238E27FC236}">
                <a16:creationId xmlns:a16="http://schemas.microsoft.com/office/drawing/2014/main" id="{AA296B5D-FADB-4F5D-AF63-2C696AF64D22}"/>
              </a:ext>
            </a:extLst>
          </p:cNvPr>
          <p:cNvSpPr txBox="1"/>
          <p:nvPr/>
        </p:nvSpPr>
        <p:spPr>
          <a:xfrm>
            <a:off x="1711353" y="1664377"/>
            <a:ext cx="1559722" cy="369332"/>
          </a:xfrm>
          <a:prstGeom prst="rect">
            <a:avLst/>
          </a:prstGeom>
          <a:noFill/>
        </p:spPr>
        <p:txBody>
          <a:bodyPr wrap="none" rtlCol="0">
            <a:spAutoFit/>
          </a:bodyPr>
          <a:lstStyle/>
          <a:p>
            <a:r>
              <a:rPr lang="en-US" altLang="zh-TW" dirty="0"/>
              <a:t>Pre-Processing</a:t>
            </a:r>
            <a:endParaRPr lang="zh-TW" altLang="en-US" dirty="0"/>
          </a:p>
        </p:txBody>
      </p:sp>
      <p:sp>
        <p:nvSpPr>
          <p:cNvPr id="2" name="矩形 1">
            <a:extLst>
              <a:ext uri="{FF2B5EF4-FFF2-40B4-BE49-F238E27FC236}">
                <a16:creationId xmlns:a16="http://schemas.microsoft.com/office/drawing/2014/main" id="{DE95DE45-1932-4DCD-9727-4C2655B84EE3}"/>
              </a:ext>
            </a:extLst>
          </p:cNvPr>
          <p:cNvSpPr/>
          <p:nvPr/>
        </p:nvSpPr>
        <p:spPr>
          <a:xfrm>
            <a:off x="1711352" y="2228671"/>
            <a:ext cx="8112155" cy="923330"/>
          </a:xfrm>
          <a:prstGeom prst="rect">
            <a:avLst/>
          </a:prstGeom>
        </p:spPr>
        <p:txBody>
          <a:bodyPr wrap="square">
            <a:spAutoFit/>
          </a:bodyPr>
          <a:lstStyle/>
          <a:p>
            <a:r>
              <a:rPr lang="zh-TW" altLang="en-US" dirty="0"/>
              <a:t>loading the raw audio waveforms and their correspondent metadata, apply custom pre-processing functions and save numpy arrays (.pkl files) containing the separate predictors and target matrices.</a:t>
            </a:r>
          </a:p>
        </p:txBody>
      </p:sp>
      <p:sp>
        <p:nvSpPr>
          <p:cNvPr id="3" name="矩形 2">
            <a:extLst>
              <a:ext uri="{FF2B5EF4-FFF2-40B4-BE49-F238E27FC236}">
                <a16:creationId xmlns:a16="http://schemas.microsoft.com/office/drawing/2014/main" id="{8BDBC5DB-A558-4F3B-A514-204913805C35}"/>
              </a:ext>
            </a:extLst>
          </p:cNvPr>
          <p:cNvSpPr/>
          <p:nvPr/>
        </p:nvSpPr>
        <p:spPr>
          <a:xfrm>
            <a:off x="1711352" y="3439297"/>
            <a:ext cx="7659151" cy="2031325"/>
          </a:xfrm>
          <a:prstGeom prst="rect">
            <a:avLst/>
          </a:prstGeom>
        </p:spPr>
        <p:txBody>
          <a:bodyPr wrap="square">
            <a:spAutoFit/>
          </a:bodyPr>
          <a:lstStyle/>
          <a:p>
            <a:r>
              <a:rPr lang="zh-TW" altLang="en-US" dirty="0"/>
              <a:t>For Task1 the function returns 2 numpy arrays contatining:</a:t>
            </a:r>
          </a:p>
          <a:p>
            <a:endParaRPr lang="zh-TW" altLang="en-US" dirty="0"/>
          </a:p>
          <a:p>
            <a:pPr marL="285750" indent="-285750">
              <a:buFont typeface="Wingdings" panose="05000000000000000000" pitchFamily="2" charset="2"/>
              <a:buChar char="Ø"/>
            </a:pPr>
            <a:r>
              <a:rPr lang="zh-TW" altLang="en-US" dirty="0"/>
              <a:t>Input multichannel audio waveforms (3d noise+speech scenarios) - Shape: [n_data, n_channels, n_samples].</a:t>
            </a:r>
            <a:endParaRPr lang="en-US" altLang="zh-TW" dirty="0"/>
          </a:p>
          <a:p>
            <a:endParaRPr lang="zh-TW" altLang="en-US" dirty="0"/>
          </a:p>
          <a:p>
            <a:pPr marL="285750" indent="-285750">
              <a:buFont typeface="Wingdings" panose="05000000000000000000" pitchFamily="2" charset="2"/>
              <a:buChar char="Ø"/>
            </a:pPr>
            <a:r>
              <a:rPr lang="zh-TW" altLang="en-US" dirty="0"/>
              <a:t>Output monoaural audio waveforms (clean speech) - Shape [n_data, 1, n_samples].</a:t>
            </a:r>
          </a:p>
        </p:txBody>
      </p:sp>
    </p:spTree>
    <p:extLst>
      <p:ext uri="{BB962C8B-B14F-4D97-AF65-F5344CB8AC3E}">
        <p14:creationId xmlns:p14="http://schemas.microsoft.com/office/powerpoint/2010/main" val="1009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39087" y="1153067"/>
            <a:ext cx="418704" cy="369332"/>
          </a:xfrm>
          <a:prstGeom prst="rect">
            <a:avLst/>
          </a:prstGeom>
          <a:noFill/>
        </p:spPr>
        <p:txBody>
          <a:bodyPr wrap="none" rtlCol="0">
            <a:spAutoFit/>
          </a:bodyPr>
          <a:lstStyle/>
          <a:p>
            <a:r>
              <a:rPr lang="en-US" altLang="zh-TW" dirty="0"/>
              <a:t>15</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Demo</a:t>
            </a:r>
          </a:p>
        </p:txBody>
      </p:sp>
      <p:sp>
        <p:nvSpPr>
          <p:cNvPr id="4" name="文字方塊 3">
            <a:extLst>
              <a:ext uri="{FF2B5EF4-FFF2-40B4-BE49-F238E27FC236}">
                <a16:creationId xmlns:a16="http://schemas.microsoft.com/office/drawing/2014/main" id="{AA296B5D-FADB-4F5D-AF63-2C696AF64D22}"/>
              </a:ext>
            </a:extLst>
          </p:cNvPr>
          <p:cNvSpPr txBox="1"/>
          <p:nvPr/>
        </p:nvSpPr>
        <p:spPr>
          <a:xfrm>
            <a:off x="1711353" y="1664377"/>
            <a:ext cx="927049" cy="369332"/>
          </a:xfrm>
          <a:prstGeom prst="rect">
            <a:avLst/>
          </a:prstGeom>
          <a:noFill/>
        </p:spPr>
        <p:txBody>
          <a:bodyPr wrap="none" rtlCol="0">
            <a:spAutoFit/>
          </a:bodyPr>
          <a:lstStyle/>
          <a:p>
            <a:r>
              <a:rPr lang="en-US" altLang="zh-TW" dirty="0"/>
              <a:t>Training</a:t>
            </a:r>
            <a:endParaRPr lang="zh-TW" altLang="en-US" dirty="0"/>
          </a:p>
        </p:txBody>
      </p:sp>
      <p:graphicFrame>
        <p:nvGraphicFramePr>
          <p:cNvPr id="6" name="表格 5">
            <a:extLst>
              <a:ext uri="{FF2B5EF4-FFF2-40B4-BE49-F238E27FC236}">
                <a16:creationId xmlns:a16="http://schemas.microsoft.com/office/drawing/2014/main" id="{1CAA6887-3E5B-45E9-82EC-6C493B26E0D8}"/>
              </a:ext>
            </a:extLst>
          </p:cNvPr>
          <p:cNvGraphicFramePr>
            <a:graphicFrameLocks noGrp="1"/>
          </p:cNvGraphicFramePr>
          <p:nvPr>
            <p:extLst>
              <p:ext uri="{D42A27DB-BD31-4B8C-83A1-F6EECF244321}">
                <p14:modId xmlns:p14="http://schemas.microsoft.com/office/powerpoint/2010/main" val="981249450"/>
              </p:ext>
            </p:extLst>
          </p:nvPr>
        </p:nvGraphicFramePr>
        <p:xfrm>
          <a:off x="1859210" y="2781909"/>
          <a:ext cx="8473580" cy="1294182"/>
        </p:xfrm>
        <a:graphic>
          <a:graphicData uri="http://schemas.openxmlformats.org/drawingml/2006/table">
            <a:tbl>
              <a:tblPr firstRow="1" firstCol="1" bandRow="1">
                <a:tableStyleId>{5C22544A-7EE6-4342-B048-85BDC9FD1C3A}</a:tableStyleId>
              </a:tblPr>
              <a:tblGrid>
                <a:gridCol w="1694716">
                  <a:extLst>
                    <a:ext uri="{9D8B030D-6E8A-4147-A177-3AD203B41FA5}">
                      <a16:colId xmlns:a16="http://schemas.microsoft.com/office/drawing/2014/main" val="4119773493"/>
                    </a:ext>
                  </a:extLst>
                </a:gridCol>
                <a:gridCol w="1694716">
                  <a:extLst>
                    <a:ext uri="{9D8B030D-6E8A-4147-A177-3AD203B41FA5}">
                      <a16:colId xmlns:a16="http://schemas.microsoft.com/office/drawing/2014/main" val="1068400994"/>
                    </a:ext>
                  </a:extLst>
                </a:gridCol>
                <a:gridCol w="1694716">
                  <a:extLst>
                    <a:ext uri="{9D8B030D-6E8A-4147-A177-3AD203B41FA5}">
                      <a16:colId xmlns:a16="http://schemas.microsoft.com/office/drawing/2014/main" val="702162821"/>
                    </a:ext>
                  </a:extLst>
                </a:gridCol>
                <a:gridCol w="1694716">
                  <a:extLst>
                    <a:ext uri="{9D8B030D-6E8A-4147-A177-3AD203B41FA5}">
                      <a16:colId xmlns:a16="http://schemas.microsoft.com/office/drawing/2014/main" val="2180563271"/>
                    </a:ext>
                  </a:extLst>
                </a:gridCol>
                <a:gridCol w="1694716">
                  <a:extLst>
                    <a:ext uri="{9D8B030D-6E8A-4147-A177-3AD203B41FA5}">
                      <a16:colId xmlns:a16="http://schemas.microsoft.com/office/drawing/2014/main" val="2250335907"/>
                    </a:ext>
                  </a:extLst>
                </a:gridCol>
              </a:tblGrid>
              <a:tr h="551932">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Epoch</a:t>
                      </a:r>
                      <a:endParaRPr lang="zh-TW" altLang="en-US" dirty="0"/>
                    </a:p>
                  </a:txBody>
                  <a:tcPr/>
                </a:tc>
                <a:tc>
                  <a:txBody>
                    <a:bodyPr/>
                    <a:lstStyle/>
                    <a:p>
                      <a:pPr algn="ctr"/>
                      <a:r>
                        <a:rPr lang="en-US" altLang="zh-TW" dirty="0"/>
                        <a:t>Training</a:t>
                      </a:r>
                    </a:p>
                    <a:p>
                      <a:pPr algn="ctr"/>
                      <a:r>
                        <a:rPr lang="en-US" altLang="zh-TW" dirty="0"/>
                        <a:t>Loss</a:t>
                      </a:r>
                      <a:endParaRPr lang="zh-TW" altLang="en-US" dirty="0"/>
                    </a:p>
                  </a:txBody>
                  <a:tcPr/>
                </a:tc>
                <a:tc>
                  <a:txBody>
                    <a:bodyPr/>
                    <a:lstStyle/>
                    <a:p>
                      <a:pPr algn="ctr"/>
                      <a:r>
                        <a:rPr lang="en-US" altLang="zh-TW" dirty="0"/>
                        <a:t>Validation</a:t>
                      </a:r>
                    </a:p>
                    <a:p>
                      <a:pPr algn="ctr"/>
                      <a:r>
                        <a:rPr lang="en-US" altLang="zh-TW" dirty="0"/>
                        <a:t>Loss</a:t>
                      </a:r>
                      <a:endParaRPr lang="zh-TW" altLang="en-US" dirty="0"/>
                    </a:p>
                  </a:txBody>
                  <a:tcPr/>
                </a:tc>
                <a:tc>
                  <a:txBody>
                    <a:bodyPr/>
                    <a:lstStyle/>
                    <a:p>
                      <a:pPr algn="ctr"/>
                      <a:r>
                        <a:rPr lang="en-US" altLang="zh-TW" dirty="0"/>
                        <a:t>Test Loss</a:t>
                      </a:r>
                      <a:endParaRPr lang="zh-TW" altLang="en-US" dirty="0"/>
                    </a:p>
                  </a:txBody>
                  <a:tcPr/>
                </a:tc>
                <a:extLst>
                  <a:ext uri="{0D108BD9-81ED-4DB2-BD59-A6C34878D82A}">
                    <a16:rowId xmlns:a16="http://schemas.microsoft.com/office/drawing/2014/main" val="2459143361"/>
                  </a:ext>
                </a:extLst>
              </a:tr>
              <a:tr h="654102">
                <a:tc>
                  <a:txBody>
                    <a:bodyPr/>
                    <a:lstStyle/>
                    <a:p>
                      <a:pPr algn="ctr">
                        <a:lnSpc>
                          <a:spcPct val="150000"/>
                        </a:lnSpc>
                      </a:pPr>
                      <a:r>
                        <a:rPr lang="en-US" altLang="zh-TW" dirty="0"/>
                        <a:t>Our model</a:t>
                      </a:r>
                      <a:endParaRPr lang="zh-TW" altLang="en-US" dirty="0"/>
                    </a:p>
                  </a:txBody>
                  <a:tcPr/>
                </a:tc>
                <a:tc>
                  <a:txBody>
                    <a:bodyPr/>
                    <a:lstStyle/>
                    <a:p>
                      <a:pPr algn="ctr"/>
                      <a:r>
                        <a:rPr lang="en-US" altLang="zh-TW" dirty="0"/>
                        <a:t>Pre-training+200</a:t>
                      </a:r>
                      <a:endParaRPr lang="zh-TW"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0.0034302054</a:t>
                      </a:r>
                      <a:endParaRPr lang="zh-TW" altLang="en-US"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(149 Epoch)</a:t>
                      </a:r>
                      <a:endParaRPr lang="zh-TW" altLang="en-US" dirty="0"/>
                    </a:p>
                  </a:txBody>
                  <a:tcPr/>
                </a:tc>
                <a:tc>
                  <a:txBody>
                    <a:bodyPr/>
                    <a:lstStyle/>
                    <a:p>
                      <a:pPr algn="ctr"/>
                      <a:r>
                        <a:rPr lang="en-US" altLang="zh-TW" dirty="0"/>
                        <a:t>0.009131522</a:t>
                      </a:r>
                    </a:p>
                    <a:p>
                      <a:pPr algn="ctr"/>
                      <a:r>
                        <a:rPr lang="en-US" altLang="zh-TW" dirty="0"/>
                        <a:t>(149 Epoch)</a:t>
                      </a:r>
                      <a:endParaRPr lang="zh-TW" altLang="en-US" dirty="0"/>
                    </a:p>
                  </a:txBody>
                  <a:tcPr/>
                </a:tc>
                <a:tc>
                  <a:txBody>
                    <a:bodyPr/>
                    <a:lstStyle/>
                    <a:p>
                      <a:pPr algn="ctr"/>
                      <a:r>
                        <a:rPr lang="en-US" altLang="zh-TW" dirty="0"/>
                        <a:t>0.008453996</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(149 Epoch)</a:t>
                      </a:r>
                      <a:endParaRPr lang="zh-TW" altLang="en-US" dirty="0"/>
                    </a:p>
                  </a:txBody>
                  <a:tcPr/>
                </a:tc>
                <a:extLst>
                  <a:ext uri="{0D108BD9-81ED-4DB2-BD59-A6C34878D82A}">
                    <a16:rowId xmlns:a16="http://schemas.microsoft.com/office/drawing/2014/main" val="2683042980"/>
                  </a:ext>
                </a:extLst>
              </a:tr>
            </a:tbl>
          </a:graphicData>
        </a:graphic>
      </p:graphicFrame>
    </p:spTree>
    <p:extLst>
      <p:ext uri="{BB962C8B-B14F-4D97-AF65-F5344CB8AC3E}">
        <p14:creationId xmlns:p14="http://schemas.microsoft.com/office/powerpoint/2010/main" val="2452851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39087" y="1153067"/>
            <a:ext cx="418704" cy="369332"/>
          </a:xfrm>
          <a:prstGeom prst="rect">
            <a:avLst/>
          </a:prstGeom>
          <a:noFill/>
        </p:spPr>
        <p:txBody>
          <a:bodyPr wrap="none" rtlCol="0">
            <a:spAutoFit/>
          </a:bodyPr>
          <a:lstStyle/>
          <a:p>
            <a:r>
              <a:rPr lang="en-US" altLang="zh-TW" dirty="0"/>
              <a:t>16</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Demo</a:t>
            </a:r>
          </a:p>
        </p:txBody>
      </p:sp>
      <p:sp>
        <p:nvSpPr>
          <p:cNvPr id="4" name="文字方塊 3">
            <a:extLst>
              <a:ext uri="{FF2B5EF4-FFF2-40B4-BE49-F238E27FC236}">
                <a16:creationId xmlns:a16="http://schemas.microsoft.com/office/drawing/2014/main" id="{AA296B5D-FADB-4F5D-AF63-2C696AF64D22}"/>
              </a:ext>
            </a:extLst>
          </p:cNvPr>
          <p:cNvSpPr txBox="1"/>
          <p:nvPr/>
        </p:nvSpPr>
        <p:spPr>
          <a:xfrm>
            <a:off x="1711353" y="1664377"/>
            <a:ext cx="975973" cy="369332"/>
          </a:xfrm>
          <a:prstGeom prst="rect">
            <a:avLst/>
          </a:prstGeom>
          <a:noFill/>
        </p:spPr>
        <p:txBody>
          <a:bodyPr wrap="none" rtlCol="0">
            <a:spAutoFit/>
          </a:bodyPr>
          <a:lstStyle/>
          <a:p>
            <a:r>
              <a:rPr lang="en-US" altLang="zh-TW" dirty="0"/>
              <a:t>Evaluate</a:t>
            </a:r>
            <a:endParaRPr lang="zh-TW" altLang="en-US" dirty="0"/>
          </a:p>
        </p:txBody>
      </p:sp>
      <p:graphicFrame>
        <p:nvGraphicFramePr>
          <p:cNvPr id="3" name="表格 2">
            <a:extLst>
              <a:ext uri="{FF2B5EF4-FFF2-40B4-BE49-F238E27FC236}">
                <a16:creationId xmlns:a16="http://schemas.microsoft.com/office/drawing/2014/main" id="{6DAA8BC2-B248-4DE2-AB48-38F753689916}"/>
              </a:ext>
            </a:extLst>
          </p:cNvPr>
          <p:cNvGraphicFramePr>
            <a:graphicFrameLocks noGrp="1"/>
          </p:cNvGraphicFramePr>
          <p:nvPr>
            <p:extLst>
              <p:ext uri="{D42A27DB-BD31-4B8C-83A1-F6EECF244321}">
                <p14:modId xmlns:p14="http://schemas.microsoft.com/office/powerpoint/2010/main" val="3787788349"/>
              </p:ext>
            </p:extLst>
          </p:nvPr>
        </p:nvGraphicFramePr>
        <p:xfrm>
          <a:off x="1839913" y="259504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87510566"/>
                    </a:ext>
                  </a:extLst>
                </a:gridCol>
                <a:gridCol w="2709333">
                  <a:extLst>
                    <a:ext uri="{9D8B030D-6E8A-4147-A177-3AD203B41FA5}">
                      <a16:colId xmlns:a16="http://schemas.microsoft.com/office/drawing/2014/main" val="1442346198"/>
                    </a:ext>
                  </a:extLst>
                </a:gridCol>
                <a:gridCol w="2709333">
                  <a:extLst>
                    <a:ext uri="{9D8B030D-6E8A-4147-A177-3AD203B41FA5}">
                      <a16:colId xmlns:a16="http://schemas.microsoft.com/office/drawing/2014/main" val="285582535"/>
                    </a:ext>
                  </a:extLst>
                </a:gridCol>
              </a:tblGrid>
              <a:tr h="370840">
                <a:tc>
                  <a:txBody>
                    <a:bodyPr/>
                    <a:lstStyle/>
                    <a:p>
                      <a:pPr algn="ctr"/>
                      <a:r>
                        <a:rPr lang="en-US" altLang="zh-TW" dirty="0"/>
                        <a:t>Evaluate</a:t>
                      </a:r>
                      <a:r>
                        <a:rPr lang="zh-TW" altLang="en-US" dirty="0"/>
                        <a:t> </a:t>
                      </a:r>
                      <a:r>
                        <a:rPr lang="en-US" altLang="zh-TW" dirty="0"/>
                        <a:t>Metrics</a:t>
                      </a:r>
                      <a:endParaRPr lang="zh-TW" altLang="en-US" dirty="0"/>
                    </a:p>
                  </a:txBody>
                  <a:tcPr/>
                </a:tc>
                <a:tc>
                  <a:txBody>
                    <a:bodyPr/>
                    <a:lstStyle/>
                    <a:p>
                      <a:pPr algn="ctr"/>
                      <a:r>
                        <a:rPr lang="en-US" altLang="zh-TW" dirty="0"/>
                        <a:t>Pre-training model Score</a:t>
                      </a:r>
                      <a:r>
                        <a:rPr lang="zh-TW" altLang="en-US" dirty="0"/>
                        <a:t> </a:t>
                      </a:r>
                    </a:p>
                  </a:txBody>
                  <a:tcPr/>
                </a:tc>
                <a:tc>
                  <a:txBody>
                    <a:bodyPr/>
                    <a:lstStyle/>
                    <a:p>
                      <a:pPr algn="ctr"/>
                      <a:r>
                        <a:rPr lang="en-US" altLang="zh-TW" dirty="0"/>
                        <a:t>Our</a:t>
                      </a:r>
                      <a:r>
                        <a:rPr lang="zh-TW" altLang="en-US" dirty="0"/>
                        <a:t> </a:t>
                      </a:r>
                      <a:r>
                        <a:rPr lang="en-US" altLang="zh-TW" dirty="0"/>
                        <a:t>model Score</a:t>
                      </a:r>
                      <a:endParaRPr lang="zh-TW" altLang="en-US" dirty="0"/>
                    </a:p>
                  </a:txBody>
                  <a:tcPr/>
                </a:tc>
                <a:extLst>
                  <a:ext uri="{0D108BD9-81ED-4DB2-BD59-A6C34878D82A}">
                    <a16:rowId xmlns:a16="http://schemas.microsoft.com/office/drawing/2014/main" val="286525244"/>
                  </a:ext>
                </a:extLst>
              </a:tr>
              <a:tr h="370840">
                <a:tc>
                  <a:txBody>
                    <a:bodyPr/>
                    <a:lstStyle/>
                    <a:p>
                      <a:pPr algn="ctr"/>
                      <a:r>
                        <a:rPr lang="en-US" altLang="zh-TW" dirty="0"/>
                        <a:t>WER </a:t>
                      </a:r>
                      <a:endParaRPr lang="zh-TW"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dirty="0"/>
                        <a:t>0.4817644879932805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b="1" dirty="0"/>
                        <a:t>0.46889547667113407</a:t>
                      </a:r>
                      <a:endParaRPr lang="zh-TW" altLang="en-US" b="1" dirty="0"/>
                    </a:p>
                  </a:txBody>
                  <a:tcPr/>
                </a:tc>
                <a:extLst>
                  <a:ext uri="{0D108BD9-81ED-4DB2-BD59-A6C34878D82A}">
                    <a16:rowId xmlns:a16="http://schemas.microsoft.com/office/drawing/2014/main" val="2220953901"/>
                  </a:ext>
                </a:extLst>
              </a:tr>
              <a:tr h="370840">
                <a:tc>
                  <a:txBody>
                    <a:bodyPr/>
                    <a:lstStyle/>
                    <a:p>
                      <a:pPr algn="ctr"/>
                      <a:r>
                        <a:rPr lang="en-US" altLang="zh-TW" dirty="0"/>
                        <a:t>STOI</a:t>
                      </a:r>
                      <a:endParaRPr lang="zh-TW" altLang="en-US" dirty="0"/>
                    </a:p>
                  </a:txBody>
                  <a:tcPr/>
                </a:tc>
                <a:tc>
                  <a:txBody>
                    <a:bodyPr/>
                    <a:lstStyle/>
                    <a:p>
                      <a:pPr algn="ctr"/>
                      <a:r>
                        <a:rPr lang="zh-TW" altLang="en-US" dirty="0"/>
                        <a:t>0.722633032440839</a:t>
                      </a:r>
                    </a:p>
                  </a:txBody>
                  <a:tcPr/>
                </a:tc>
                <a:tc>
                  <a:txBody>
                    <a:bodyPr/>
                    <a:lstStyle/>
                    <a:p>
                      <a:pPr algn="ctr"/>
                      <a:r>
                        <a:rPr lang="en-US" altLang="zh-TW" b="1" dirty="0"/>
                        <a:t>0.7412322822793246</a:t>
                      </a:r>
                      <a:endParaRPr lang="zh-TW" altLang="en-US" b="1" dirty="0"/>
                    </a:p>
                  </a:txBody>
                  <a:tcPr/>
                </a:tc>
                <a:extLst>
                  <a:ext uri="{0D108BD9-81ED-4DB2-BD59-A6C34878D82A}">
                    <a16:rowId xmlns:a16="http://schemas.microsoft.com/office/drawing/2014/main" val="3479026335"/>
                  </a:ext>
                </a:extLst>
              </a:tr>
              <a:tr h="370840">
                <a:tc>
                  <a:txBody>
                    <a:bodyPr/>
                    <a:lstStyle/>
                    <a:p>
                      <a:pPr algn="ctr"/>
                      <a:r>
                        <a:rPr lang="en-US" altLang="zh-TW" dirty="0"/>
                        <a:t>Task 1 metric </a:t>
                      </a:r>
                      <a:endParaRPr lang="zh-TW"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dirty="0"/>
                        <a:t>0.6204342722237781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b="1" dirty="0"/>
                        <a:t>0.6361684028040964</a:t>
                      </a:r>
                      <a:endParaRPr lang="zh-TW" altLang="en-US" b="1" dirty="0"/>
                    </a:p>
                  </a:txBody>
                  <a:tcPr/>
                </a:tc>
                <a:extLst>
                  <a:ext uri="{0D108BD9-81ED-4DB2-BD59-A6C34878D82A}">
                    <a16:rowId xmlns:a16="http://schemas.microsoft.com/office/drawing/2014/main" val="1436951755"/>
                  </a:ext>
                </a:extLst>
              </a:tr>
            </a:tbl>
          </a:graphicData>
        </a:graphic>
      </p:graphicFrame>
    </p:spTree>
    <p:extLst>
      <p:ext uri="{BB962C8B-B14F-4D97-AF65-F5344CB8AC3E}">
        <p14:creationId xmlns:p14="http://schemas.microsoft.com/office/powerpoint/2010/main" val="318759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39087" y="1153067"/>
            <a:ext cx="418704" cy="369332"/>
          </a:xfrm>
          <a:prstGeom prst="rect">
            <a:avLst/>
          </a:prstGeom>
          <a:noFill/>
        </p:spPr>
        <p:txBody>
          <a:bodyPr wrap="none" rtlCol="0">
            <a:spAutoFit/>
          </a:bodyPr>
          <a:lstStyle/>
          <a:p>
            <a:r>
              <a:rPr lang="en-US" altLang="zh-TW" dirty="0"/>
              <a:t>17</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Demo</a:t>
            </a:r>
          </a:p>
        </p:txBody>
      </p:sp>
      <p:sp>
        <p:nvSpPr>
          <p:cNvPr id="4" name="文字方塊 3">
            <a:extLst>
              <a:ext uri="{FF2B5EF4-FFF2-40B4-BE49-F238E27FC236}">
                <a16:creationId xmlns:a16="http://schemas.microsoft.com/office/drawing/2014/main" id="{AA296B5D-FADB-4F5D-AF63-2C696AF64D22}"/>
              </a:ext>
            </a:extLst>
          </p:cNvPr>
          <p:cNvSpPr txBox="1"/>
          <p:nvPr/>
        </p:nvSpPr>
        <p:spPr>
          <a:xfrm>
            <a:off x="1711353" y="1664377"/>
            <a:ext cx="1037463" cy="369332"/>
          </a:xfrm>
          <a:prstGeom prst="rect">
            <a:avLst/>
          </a:prstGeom>
          <a:noFill/>
        </p:spPr>
        <p:txBody>
          <a:bodyPr wrap="none" rtlCol="0">
            <a:spAutoFit/>
          </a:bodyPr>
          <a:lstStyle/>
          <a:p>
            <a:r>
              <a:rPr lang="en-US" altLang="zh-TW" dirty="0"/>
              <a:t>Schedule</a:t>
            </a:r>
            <a:endParaRPr lang="zh-TW" altLang="en-US" dirty="0"/>
          </a:p>
        </p:txBody>
      </p:sp>
      <p:graphicFrame>
        <p:nvGraphicFramePr>
          <p:cNvPr id="7" name="表格 6">
            <a:extLst>
              <a:ext uri="{FF2B5EF4-FFF2-40B4-BE49-F238E27FC236}">
                <a16:creationId xmlns:a16="http://schemas.microsoft.com/office/drawing/2014/main" id="{C96A982A-3849-4B71-A58C-5F8E84EAA8F5}"/>
              </a:ext>
            </a:extLst>
          </p:cNvPr>
          <p:cNvGraphicFramePr>
            <a:graphicFrameLocks noGrp="1"/>
          </p:cNvGraphicFramePr>
          <p:nvPr>
            <p:extLst>
              <p:ext uri="{D42A27DB-BD31-4B8C-83A1-F6EECF244321}">
                <p14:modId xmlns:p14="http://schemas.microsoft.com/office/powerpoint/2010/main" val="1184885011"/>
              </p:ext>
            </p:extLst>
          </p:nvPr>
        </p:nvGraphicFramePr>
        <p:xfrm>
          <a:off x="2032000" y="2695212"/>
          <a:ext cx="8128000" cy="222504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1050972162"/>
                    </a:ext>
                  </a:extLst>
                </a:gridCol>
                <a:gridCol w="4064000">
                  <a:extLst>
                    <a:ext uri="{9D8B030D-6E8A-4147-A177-3AD203B41FA5}">
                      <a16:colId xmlns:a16="http://schemas.microsoft.com/office/drawing/2014/main" val="113372908"/>
                    </a:ext>
                  </a:extLst>
                </a:gridCol>
              </a:tblGrid>
              <a:tr h="370840">
                <a:tc>
                  <a:txBody>
                    <a:bodyPr/>
                    <a:lstStyle/>
                    <a:p>
                      <a:pPr algn="ctr"/>
                      <a:r>
                        <a:rPr lang="en-US" altLang="zh-TW" dirty="0"/>
                        <a:t>To-Do List</a:t>
                      </a:r>
                      <a:endParaRPr lang="zh-TW" altLang="en-US" dirty="0"/>
                    </a:p>
                  </a:txBody>
                  <a:tcPr/>
                </a:tc>
                <a:tc>
                  <a:txBody>
                    <a:bodyPr/>
                    <a:lstStyle/>
                    <a:p>
                      <a:pPr algn="ctr"/>
                      <a:r>
                        <a:rPr lang="en-US" altLang="zh-TW" dirty="0"/>
                        <a:t>Complete</a:t>
                      </a:r>
                      <a:endParaRPr lang="zh-TW" altLang="en-US" dirty="0"/>
                    </a:p>
                  </a:txBody>
                  <a:tcPr/>
                </a:tc>
                <a:extLst>
                  <a:ext uri="{0D108BD9-81ED-4DB2-BD59-A6C34878D82A}">
                    <a16:rowId xmlns:a16="http://schemas.microsoft.com/office/drawing/2014/main" val="1588578372"/>
                  </a:ext>
                </a:extLst>
              </a:tr>
              <a:tr h="370840">
                <a:tc>
                  <a:txBody>
                    <a:bodyPr/>
                    <a:lstStyle/>
                    <a:p>
                      <a:pPr algn="ctr"/>
                      <a:r>
                        <a:rPr lang="en-US" altLang="zh-TW" dirty="0"/>
                        <a:t>Download</a:t>
                      </a:r>
                      <a:r>
                        <a:rPr lang="zh-TW" altLang="en-US" dirty="0"/>
                        <a:t> </a:t>
                      </a:r>
                      <a:r>
                        <a:rPr lang="en-US" altLang="zh-TW" dirty="0"/>
                        <a:t>Datasets</a:t>
                      </a:r>
                      <a:endParaRPr lang="zh-TW" altLang="en-US" dirty="0"/>
                    </a:p>
                  </a:txBody>
                  <a:tcPr/>
                </a:tc>
                <a:tc>
                  <a:txBody>
                    <a:bodyPr/>
                    <a:lstStyle/>
                    <a:p>
                      <a:pPr algn="ctr"/>
                      <a:r>
                        <a:rPr lang="zh-TW" altLang="en-US" dirty="0"/>
                        <a:t>☑</a:t>
                      </a:r>
                      <a:r>
                        <a:rPr lang="en-US" altLang="zh-TW" dirty="0"/>
                        <a:t>ok</a:t>
                      </a:r>
                      <a:endParaRPr lang="zh-TW" altLang="en-US" dirty="0"/>
                    </a:p>
                  </a:txBody>
                  <a:tcPr/>
                </a:tc>
                <a:extLst>
                  <a:ext uri="{0D108BD9-81ED-4DB2-BD59-A6C34878D82A}">
                    <a16:rowId xmlns:a16="http://schemas.microsoft.com/office/drawing/2014/main" val="3833472147"/>
                  </a:ext>
                </a:extLst>
              </a:tr>
              <a:tr h="370840">
                <a:tc>
                  <a:txBody>
                    <a:bodyPr/>
                    <a:lstStyle/>
                    <a:p>
                      <a:pPr algn="ctr"/>
                      <a:r>
                        <a:rPr lang="en-US" altLang="zh-TW" dirty="0"/>
                        <a:t>Pre-Processing</a:t>
                      </a:r>
                      <a:endParaRPr lang="zh-TW"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dirty="0"/>
                        <a:t>☑</a:t>
                      </a:r>
                      <a:r>
                        <a:rPr lang="en-US" altLang="zh-TW" dirty="0"/>
                        <a:t>ok</a:t>
                      </a:r>
                      <a:endParaRPr lang="zh-TW" altLang="en-US" dirty="0"/>
                    </a:p>
                  </a:txBody>
                  <a:tcPr/>
                </a:tc>
                <a:extLst>
                  <a:ext uri="{0D108BD9-81ED-4DB2-BD59-A6C34878D82A}">
                    <a16:rowId xmlns:a16="http://schemas.microsoft.com/office/drawing/2014/main" val="3693928624"/>
                  </a:ext>
                </a:extLst>
              </a:tr>
              <a:tr h="370840">
                <a:tc>
                  <a:txBody>
                    <a:bodyPr/>
                    <a:lstStyle/>
                    <a:p>
                      <a:pPr algn="ctr"/>
                      <a:r>
                        <a:rPr lang="en-US" altLang="zh-TW" dirty="0"/>
                        <a:t>Training</a:t>
                      </a:r>
                      <a:endParaRPr lang="zh-TW" altLang="en-US" dirty="0"/>
                    </a:p>
                  </a:txBody>
                  <a:tcPr/>
                </a:tc>
                <a:tc>
                  <a:txBody>
                    <a:bodyPr/>
                    <a:lstStyle/>
                    <a:p>
                      <a:pPr algn="ctr"/>
                      <a:r>
                        <a:rPr lang="zh-TW" altLang="en-US" sz="1800" kern="1200" dirty="0">
                          <a:effectLst/>
                        </a:rPr>
                        <a:t>☑</a:t>
                      </a:r>
                      <a:r>
                        <a:rPr lang="en-US" altLang="zh-TW" sz="1800" kern="1200" dirty="0">
                          <a:effectLst/>
                        </a:rPr>
                        <a:t>ok</a:t>
                      </a:r>
                      <a:endParaRPr lang="zh-TW" altLang="en-US" dirty="0"/>
                    </a:p>
                  </a:txBody>
                  <a:tcPr/>
                </a:tc>
                <a:extLst>
                  <a:ext uri="{0D108BD9-81ED-4DB2-BD59-A6C34878D82A}">
                    <a16:rowId xmlns:a16="http://schemas.microsoft.com/office/drawing/2014/main" val="3773673061"/>
                  </a:ext>
                </a:extLst>
              </a:tr>
              <a:tr h="370840">
                <a:tc>
                  <a:txBody>
                    <a:bodyPr/>
                    <a:lstStyle/>
                    <a:p>
                      <a:pPr algn="ctr"/>
                      <a:r>
                        <a:rPr lang="en-US" altLang="zh-TW" dirty="0"/>
                        <a:t>Evaluate</a:t>
                      </a:r>
                      <a:endParaRPr lang="zh-TW"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dirty="0"/>
                        <a:t>☑</a:t>
                      </a:r>
                      <a:r>
                        <a:rPr lang="en-US" altLang="zh-TW" dirty="0"/>
                        <a:t>ok</a:t>
                      </a:r>
                      <a:endParaRPr lang="zh-TW" altLang="en-US" dirty="0"/>
                    </a:p>
                  </a:txBody>
                  <a:tcPr/>
                </a:tc>
                <a:extLst>
                  <a:ext uri="{0D108BD9-81ED-4DB2-BD59-A6C34878D82A}">
                    <a16:rowId xmlns:a16="http://schemas.microsoft.com/office/drawing/2014/main" val="2472988743"/>
                  </a:ext>
                </a:extLst>
              </a:tr>
              <a:tr h="370840">
                <a:tc>
                  <a:txBody>
                    <a:bodyPr/>
                    <a:lstStyle/>
                    <a:p>
                      <a:pPr algn="ctr"/>
                      <a:r>
                        <a:rPr lang="en-US" altLang="zh-TW" dirty="0"/>
                        <a:t>Report</a:t>
                      </a:r>
                      <a:endParaRPr lang="zh-TW"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dirty="0"/>
                        <a:t>☑</a:t>
                      </a:r>
                      <a:r>
                        <a:rPr lang="en-US" altLang="zh-TW" dirty="0"/>
                        <a:t>ok</a:t>
                      </a:r>
                      <a:endParaRPr lang="zh-TW" altLang="en-US" dirty="0"/>
                    </a:p>
                  </a:txBody>
                  <a:tcPr/>
                </a:tc>
                <a:extLst>
                  <a:ext uri="{0D108BD9-81ED-4DB2-BD59-A6C34878D82A}">
                    <a16:rowId xmlns:a16="http://schemas.microsoft.com/office/drawing/2014/main" val="1135737838"/>
                  </a:ext>
                </a:extLst>
              </a:tr>
            </a:tbl>
          </a:graphicData>
        </a:graphic>
      </p:graphicFrame>
    </p:spTree>
    <p:extLst>
      <p:ext uri="{BB962C8B-B14F-4D97-AF65-F5344CB8AC3E}">
        <p14:creationId xmlns:p14="http://schemas.microsoft.com/office/powerpoint/2010/main" val="1877659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47476" y="1153067"/>
            <a:ext cx="418704" cy="369332"/>
          </a:xfrm>
          <a:prstGeom prst="rect">
            <a:avLst/>
          </a:prstGeom>
          <a:noFill/>
        </p:spPr>
        <p:txBody>
          <a:bodyPr wrap="none" rtlCol="0">
            <a:spAutoFit/>
          </a:bodyPr>
          <a:lstStyle/>
          <a:p>
            <a:r>
              <a:rPr lang="en-US" altLang="zh-TW" dirty="0"/>
              <a:t>18</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Conclusion</a:t>
            </a:r>
          </a:p>
        </p:txBody>
      </p:sp>
      <p:sp>
        <p:nvSpPr>
          <p:cNvPr id="7" name="文字方塊 6">
            <a:extLst>
              <a:ext uri="{FF2B5EF4-FFF2-40B4-BE49-F238E27FC236}">
                <a16:creationId xmlns:a16="http://schemas.microsoft.com/office/drawing/2014/main" id="{A146CD39-E82C-42AB-BD93-C88F2A1AA30A}"/>
              </a:ext>
            </a:extLst>
          </p:cNvPr>
          <p:cNvSpPr txBox="1"/>
          <p:nvPr/>
        </p:nvSpPr>
        <p:spPr>
          <a:xfrm>
            <a:off x="1711353" y="2097248"/>
            <a:ext cx="8984609" cy="2585323"/>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t>FaSNet is a time-domain adaptive beamforming method especially suitable for low-latency applications.</a:t>
            </a:r>
            <a:endParaRPr lang="en-US" altLang="zh-TW" dirty="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en-US" altLang="zh-TW" dirty="0" err="1"/>
              <a:t>FaSNet</a:t>
            </a:r>
            <a:r>
              <a:rPr lang="en-US" altLang="zh-TW" dirty="0"/>
              <a:t> was designed as a two-stage system, where the first stage estimated the beamforming filter for a randomly selected reference microphone, and the second stage used the output of the first stage to calculate the filters for all the remaining microphones. </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en-US" altLang="zh-TW" dirty="0" err="1"/>
              <a:t>FaSNet</a:t>
            </a:r>
            <a:r>
              <a:rPr lang="en-US" altLang="zh-TW" dirty="0"/>
              <a:t> can also be concatenated with any other single-channel system for further performance improvement. </a:t>
            </a:r>
            <a:endParaRPr lang="zh-TW" altLang="en-US" dirty="0"/>
          </a:p>
        </p:txBody>
      </p:sp>
    </p:spTree>
    <p:extLst>
      <p:ext uri="{BB962C8B-B14F-4D97-AF65-F5344CB8AC3E}">
        <p14:creationId xmlns:p14="http://schemas.microsoft.com/office/powerpoint/2010/main" val="66267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36C0F0-BDD5-422B-8098-1FD1B38AC723}"/>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72376636-3CFF-407B-A202-75D50E770AAB}"/>
              </a:ext>
            </a:extLst>
          </p:cNvPr>
          <p:cNvSpPr>
            <a:spLocks noGrp="1"/>
          </p:cNvSpPr>
          <p:nvPr>
            <p:ph idx="1"/>
          </p:nvPr>
        </p:nvSpPr>
        <p:spPr>
          <a:xfrm>
            <a:off x="1610686" y="2967567"/>
            <a:ext cx="9206540" cy="3649133"/>
          </a:xfrm>
        </p:spPr>
        <p:txBody>
          <a:bodyPr>
            <a:normAutofit/>
          </a:bodyPr>
          <a:lstStyle/>
          <a:p>
            <a:pPr marL="342900" indent="-342900">
              <a:buAutoNum type="arabicPeriod"/>
            </a:pPr>
            <a:r>
              <a:rPr lang="en-US" altLang="zh-TW" sz="2400" dirty="0"/>
              <a:t>Introduction</a:t>
            </a:r>
          </a:p>
          <a:p>
            <a:pPr marL="342900" indent="-342900">
              <a:buAutoNum type="arabicPeriod"/>
            </a:pPr>
            <a:r>
              <a:rPr lang="en-US" altLang="zh-TW" sz="2400" dirty="0"/>
              <a:t>Datasets</a:t>
            </a:r>
          </a:p>
          <a:p>
            <a:pPr marL="342900" indent="-342900">
              <a:buAutoNum type="arabicPeriod"/>
            </a:pPr>
            <a:r>
              <a:rPr lang="en-US" altLang="zh-TW" sz="2400" dirty="0"/>
              <a:t>Model</a:t>
            </a:r>
            <a:r>
              <a:rPr lang="zh-TW" altLang="en-US" sz="2400" dirty="0"/>
              <a:t> </a:t>
            </a:r>
            <a:endParaRPr lang="en-US" altLang="zh-TW" sz="2400" dirty="0"/>
          </a:p>
          <a:p>
            <a:pPr marL="342900" indent="-342900">
              <a:buAutoNum type="arabicPeriod"/>
            </a:pPr>
            <a:r>
              <a:rPr lang="en-US" altLang="zh-TW" sz="2400" dirty="0"/>
              <a:t>Demo</a:t>
            </a:r>
          </a:p>
          <a:p>
            <a:pPr marL="342900" indent="-342900">
              <a:buAutoNum type="arabicPeriod"/>
            </a:pPr>
            <a:r>
              <a:rPr lang="en-US" altLang="zh-TW" sz="2400" dirty="0"/>
              <a:t>Conclusion</a:t>
            </a:r>
          </a:p>
          <a:p>
            <a:pPr marL="342900" indent="-342900">
              <a:buFont typeface="Arial"/>
              <a:buAutoNum type="arabicPeriod"/>
            </a:pPr>
            <a:r>
              <a:rPr lang="en-US" altLang="zh-TW" sz="2400" dirty="0"/>
              <a:t>Reference</a:t>
            </a:r>
          </a:p>
          <a:p>
            <a:pPr marL="342900" indent="-342900">
              <a:buAutoNum type="arabicPeriod"/>
            </a:pPr>
            <a:endParaRPr lang="en-US" altLang="zh-TW" sz="2400" dirty="0"/>
          </a:p>
          <a:p>
            <a:pPr marL="342900" indent="-342900">
              <a:buAutoNum type="arabicPeriod"/>
            </a:pPr>
            <a:endParaRPr lang="en-US" altLang="zh-TW" sz="2400" dirty="0"/>
          </a:p>
          <a:p>
            <a:pPr marL="342900" indent="-342900">
              <a:buAutoNum type="arabicPeriod"/>
            </a:pPr>
            <a:endParaRPr lang="en-US" altLang="zh-TW" sz="2400" dirty="0"/>
          </a:p>
          <a:p>
            <a:pPr marL="342900" indent="-342900">
              <a:buAutoNum type="arabicPeriod"/>
            </a:pPr>
            <a:endParaRPr lang="zh-TW" altLang="en-US" sz="2400" dirty="0"/>
          </a:p>
        </p:txBody>
      </p:sp>
      <p:sp>
        <p:nvSpPr>
          <p:cNvPr id="4" name="文字方塊 3">
            <a:extLst>
              <a:ext uri="{FF2B5EF4-FFF2-40B4-BE49-F238E27FC236}">
                <a16:creationId xmlns:a16="http://schemas.microsoft.com/office/drawing/2014/main" id="{6DDA2009-1140-49F7-B1CC-742F402EA313}"/>
              </a:ext>
            </a:extLst>
          </p:cNvPr>
          <p:cNvSpPr txBox="1"/>
          <p:nvPr/>
        </p:nvSpPr>
        <p:spPr>
          <a:xfrm>
            <a:off x="11506199" y="1153067"/>
            <a:ext cx="301686" cy="369332"/>
          </a:xfrm>
          <a:prstGeom prst="rect">
            <a:avLst/>
          </a:prstGeom>
          <a:noFill/>
        </p:spPr>
        <p:txBody>
          <a:bodyPr wrap="none" rtlCol="0">
            <a:spAutoFit/>
          </a:bodyPr>
          <a:lstStyle/>
          <a:p>
            <a:r>
              <a:rPr lang="en-US" altLang="zh-TW" dirty="0"/>
              <a:t>2</a:t>
            </a:r>
            <a:endParaRPr lang="zh-TW" altLang="en-US" dirty="0"/>
          </a:p>
        </p:txBody>
      </p:sp>
    </p:spTree>
    <p:extLst>
      <p:ext uri="{BB962C8B-B14F-4D97-AF65-F5344CB8AC3E}">
        <p14:creationId xmlns:p14="http://schemas.microsoft.com/office/powerpoint/2010/main" val="105853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47476" y="1153067"/>
            <a:ext cx="418704" cy="369332"/>
          </a:xfrm>
          <a:prstGeom prst="rect">
            <a:avLst/>
          </a:prstGeom>
          <a:noFill/>
        </p:spPr>
        <p:txBody>
          <a:bodyPr wrap="none" rtlCol="0">
            <a:spAutoFit/>
          </a:bodyPr>
          <a:lstStyle/>
          <a:p>
            <a:r>
              <a:rPr lang="en-US" altLang="zh-TW" dirty="0"/>
              <a:t>19</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Reference</a:t>
            </a:r>
          </a:p>
        </p:txBody>
      </p:sp>
      <p:sp>
        <p:nvSpPr>
          <p:cNvPr id="7" name="文字方塊 6">
            <a:extLst>
              <a:ext uri="{FF2B5EF4-FFF2-40B4-BE49-F238E27FC236}">
                <a16:creationId xmlns:a16="http://schemas.microsoft.com/office/drawing/2014/main" id="{D3D965D7-F5B3-41BA-B036-DA5399CA7EE4}"/>
              </a:ext>
            </a:extLst>
          </p:cNvPr>
          <p:cNvSpPr txBox="1"/>
          <p:nvPr/>
        </p:nvSpPr>
        <p:spPr>
          <a:xfrm>
            <a:off x="1711353" y="2097248"/>
            <a:ext cx="8984609" cy="2862322"/>
          </a:xfrm>
          <a:prstGeom prst="rect">
            <a:avLst/>
          </a:prstGeom>
          <a:noFill/>
        </p:spPr>
        <p:txBody>
          <a:bodyPr wrap="square" rtlCol="0">
            <a:spAutoFit/>
          </a:bodyPr>
          <a:lstStyle/>
          <a:p>
            <a:pPr marL="342900" indent="-342900">
              <a:buFont typeface="+mj-lt"/>
              <a:buAutoNum type="arabicPeriod"/>
            </a:pPr>
            <a:r>
              <a:rPr lang="en-US" altLang="zh-TW" dirty="0" err="1"/>
              <a:t>Guizzo</a:t>
            </a:r>
            <a:r>
              <a:rPr lang="en-US" altLang="zh-TW" dirty="0"/>
              <a:t>, Eric, et al. "L3DAS21 Challenge: Machine Learning for 3D Audio Signal Processing." </a:t>
            </a:r>
            <a:r>
              <a:rPr lang="en-US" altLang="zh-TW" dirty="0" err="1"/>
              <a:t>arXiv</a:t>
            </a:r>
            <a:r>
              <a:rPr lang="en-US" altLang="zh-TW" dirty="0"/>
              <a:t> preprint arXiv:2104.05499 (2021).</a:t>
            </a:r>
          </a:p>
          <a:p>
            <a:pPr marL="342900" indent="-342900">
              <a:buFont typeface="+mj-lt"/>
              <a:buAutoNum type="arabicPeriod"/>
            </a:pPr>
            <a:endParaRPr lang="en-US" altLang="zh-TW" dirty="0"/>
          </a:p>
          <a:p>
            <a:pPr marL="342900" indent="-342900">
              <a:buFont typeface="+mj-lt"/>
              <a:buAutoNum type="arabicPeriod"/>
            </a:pPr>
            <a:r>
              <a:rPr lang="en-US" altLang="zh-TW" dirty="0"/>
              <a:t>Luo, Y., Han, C., </a:t>
            </a:r>
            <a:r>
              <a:rPr lang="en-US" altLang="zh-TW" dirty="0" err="1"/>
              <a:t>Mesgarani</a:t>
            </a:r>
            <a:r>
              <a:rPr lang="en-US" altLang="zh-TW" dirty="0"/>
              <a:t>, N., </a:t>
            </a:r>
            <a:r>
              <a:rPr lang="en-US" altLang="zh-TW" dirty="0" err="1"/>
              <a:t>Ceolini</a:t>
            </a:r>
            <a:r>
              <a:rPr lang="en-US" altLang="zh-TW" dirty="0"/>
              <a:t>, E., &amp; Liu, S. C. (2019, December). </a:t>
            </a:r>
            <a:r>
              <a:rPr lang="en-US" altLang="zh-TW" dirty="0" err="1"/>
              <a:t>FaSNet</a:t>
            </a:r>
            <a:r>
              <a:rPr lang="en-US" altLang="zh-TW" dirty="0"/>
              <a:t>: Low-latency adaptive beamforming for multi-microphone audio processing. In 2019 IEEE Automatic Speech Recognition and Understanding Workshop (ASRU) (pp. 260-267). IEEE.</a:t>
            </a:r>
          </a:p>
          <a:p>
            <a:pPr marL="342900" indent="-342900">
              <a:buFont typeface="+mj-lt"/>
              <a:buAutoNum type="arabicPeriod"/>
            </a:pPr>
            <a:endParaRPr lang="en-US" altLang="zh-TW" dirty="0"/>
          </a:p>
          <a:p>
            <a:pPr marL="342900" indent="-342900">
              <a:buFont typeface="+mj-lt"/>
              <a:buAutoNum type="arabicPeriod"/>
            </a:pPr>
            <a:endParaRPr lang="en-US" altLang="zh-TW" dirty="0"/>
          </a:p>
          <a:p>
            <a:endParaRPr lang="en-US" altLang="zh-TW" dirty="0"/>
          </a:p>
          <a:p>
            <a:endParaRPr lang="en-US" altLang="zh-TW" dirty="0"/>
          </a:p>
        </p:txBody>
      </p:sp>
    </p:spTree>
    <p:extLst>
      <p:ext uri="{BB962C8B-B14F-4D97-AF65-F5344CB8AC3E}">
        <p14:creationId xmlns:p14="http://schemas.microsoft.com/office/powerpoint/2010/main" val="277504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36C0F0-BDD5-422B-8098-1FD1B38AC723}"/>
              </a:ext>
            </a:extLst>
          </p:cNvPr>
          <p:cNvSpPr>
            <a:spLocks noGrp="1"/>
          </p:cNvSpPr>
          <p:nvPr>
            <p:ph type="title"/>
          </p:nvPr>
        </p:nvSpPr>
        <p:spPr/>
        <p:txBody>
          <a:bodyPr/>
          <a:lstStyle/>
          <a:p>
            <a:r>
              <a:rPr lang="en-US" altLang="zh-TW" dirty="0"/>
              <a:t>Introduction</a:t>
            </a:r>
            <a:br>
              <a:rPr lang="en-US" altLang="zh-TW" dirty="0"/>
            </a:br>
            <a:endParaRPr lang="zh-TW" altLang="en-US" dirty="0"/>
          </a:p>
        </p:txBody>
      </p:sp>
      <p:sp>
        <p:nvSpPr>
          <p:cNvPr id="4" name="文字方塊 3">
            <a:extLst>
              <a:ext uri="{FF2B5EF4-FFF2-40B4-BE49-F238E27FC236}">
                <a16:creationId xmlns:a16="http://schemas.microsoft.com/office/drawing/2014/main" id="{B3DEC49B-EC28-4084-8871-181AB7BB224E}"/>
              </a:ext>
            </a:extLst>
          </p:cNvPr>
          <p:cNvSpPr txBox="1"/>
          <p:nvPr/>
        </p:nvSpPr>
        <p:spPr>
          <a:xfrm>
            <a:off x="11506199" y="1153067"/>
            <a:ext cx="301686" cy="369332"/>
          </a:xfrm>
          <a:prstGeom prst="rect">
            <a:avLst/>
          </a:prstGeom>
          <a:noFill/>
        </p:spPr>
        <p:txBody>
          <a:bodyPr wrap="none" rtlCol="0">
            <a:spAutoFit/>
          </a:bodyPr>
          <a:lstStyle/>
          <a:p>
            <a:r>
              <a:rPr lang="en-US" altLang="zh-TW" dirty="0"/>
              <a:t>3</a:t>
            </a:r>
            <a:endParaRPr lang="zh-TW" altLang="en-US" dirty="0"/>
          </a:p>
        </p:txBody>
      </p:sp>
      <p:sp>
        <p:nvSpPr>
          <p:cNvPr id="6" name="文字方塊 5">
            <a:extLst>
              <a:ext uri="{FF2B5EF4-FFF2-40B4-BE49-F238E27FC236}">
                <a16:creationId xmlns:a16="http://schemas.microsoft.com/office/drawing/2014/main" id="{9FA05ED5-5198-4C53-9112-EE2688D1401E}"/>
              </a:ext>
            </a:extLst>
          </p:cNvPr>
          <p:cNvSpPr txBox="1"/>
          <p:nvPr/>
        </p:nvSpPr>
        <p:spPr>
          <a:xfrm>
            <a:off x="1711353" y="1795244"/>
            <a:ext cx="8984609" cy="4524315"/>
          </a:xfrm>
          <a:prstGeom prst="rect">
            <a:avLst/>
          </a:prstGeom>
          <a:noFill/>
        </p:spPr>
        <p:txBody>
          <a:bodyPr wrap="square" rtlCol="0">
            <a:spAutoFit/>
          </a:bodyPr>
          <a:lstStyle/>
          <a:p>
            <a:pPr marL="342900" indent="-342900">
              <a:buFont typeface="+mj-lt"/>
              <a:buAutoNum type="arabicPeriod"/>
            </a:pPr>
            <a:r>
              <a:rPr lang="en-US" altLang="zh-TW" dirty="0"/>
              <a:t>3D audio which field of application is incredibly wide and ranges from virtual and real conferencing to game development, music production, autonomous driving, surveillance and many more.</a:t>
            </a:r>
          </a:p>
          <a:p>
            <a:pPr marL="342900" indent="-342900">
              <a:buFont typeface="+mj-lt"/>
              <a:buAutoNum type="arabicPeriod"/>
            </a:pPr>
            <a:endParaRPr lang="en-US" altLang="zh-TW" dirty="0"/>
          </a:p>
          <a:p>
            <a:pPr marL="342900" indent="-342900">
              <a:buFont typeface="+mj-lt"/>
              <a:buAutoNum type="arabicPeriod"/>
            </a:pPr>
            <a:r>
              <a:rPr lang="en-US" altLang="zh-TW" dirty="0"/>
              <a:t>3D audio formats permit to obtain an impressive performance in many machine learning-based tasks, usually bringing out a significant improvement over the single/dual-channel formats.</a:t>
            </a:r>
            <a:r>
              <a:rPr lang="zh-TW" altLang="en-US" dirty="0"/>
              <a:t> </a:t>
            </a:r>
            <a:r>
              <a:rPr lang="en-US" altLang="zh-TW" dirty="0"/>
              <a:t>Ex</a:t>
            </a:r>
            <a:r>
              <a:rPr lang="zh-TW" altLang="en-US" dirty="0"/>
              <a:t> </a:t>
            </a:r>
            <a:r>
              <a:rPr lang="en-US" altLang="zh-TW" dirty="0"/>
              <a:t>:</a:t>
            </a:r>
            <a:r>
              <a:rPr lang="zh-TW" altLang="en-US" dirty="0"/>
              <a:t> </a:t>
            </a:r>
            <a:r>
              <a:rPr lang="en-US" altLang="zh-TW" dirty="0"/>
              <a:t>Multichannel sound event detection using 3D convolutional</a:t>
            </a:r>
            <a:r>
              <a:rPr lang="zh-TW" altLang="en-US" dirty="0"/>
              <a:t> </a:t>
            </a:r>
            <a:r>
              <a:rPr lang="en-US" altLang="zh-TW" dirty="0"/>
              <a:t>neural networks for learning inter-channel features</a:t>
            </a:r>
            <a:r>
              <a:rPr lang="en-US" altLang="zh-TW" dirty="0">
                <a:solidFill>
                  <a:srgbClr val="FF0000"/>
                </a:solidFill>
              </a:rPr>
              <a:t>[1]</a:t>
            </a:r>
            <a:r>
              <a:rPr lang="zh-TW" altLang="en-US" dirty="0"/>
              <a:t>、</a:t>
            </a:r>
            <a:r>
              <a:rPr lang="en-US" altLang="zh-TW" dirty="0"/>
              <a:t>Sound</a:t>
            </a:r>
            <a:r>
              <a:rPr lang="zh-TW" altLang="en-US" dirty="0"/>
              <a:t> </a:t>
            </a:r>
            <a:r>
              <a:rPr lang="en-US" altLang="zh-TW" dirty="0"/>
              <a:t>event detection using spatial features and convolutional recurrent neural network</a:t>
            </a:r>
            <a:r>
              <a:rPr lang="en-US" altLang="zh-TW" dirty="0">
                <a:solidFill>
                  <a:srgbClr val="FF0000"/>
                </a:solidFill>
              </a:rPr>
              <a:t>[2]</a:t>
            </a:r>
          </a:p>
          <a:p>
            <a:pPr marL="342900" indent="-342900">
              <a:buFont typeface="+mj-lt"/>
              <a:buAutoNum type="arabicPeriod"/>
            </a:pPr>
            <a:endParaRPr lang="en-US" altLang="zh-TW" dirty="0">
              <a:solidFill>
                <a:srgbClr val="FF0000"/>
              </a:solidFill>
            </a:endParaRPr>
          </a:p>
          <a:p>
            <a:pPr marL="342900" indent="-342900">
              <a:buFont typeface="+mj-lt"/>
              <a:buAutoNum type="arabicPeriod"/>
            </a:pPr>
            <a:r>
              <a:rPr lang="en-US" altLang="zh-TW" dirty="0"/>
              <a:t>The L3DAS21 Challenge organized within the L3DAS(Learning 3D Audio Sources) is designed to encourage and foster research on machine learning for 3D audio signal processing.</a:t>
            </a:r>
          </a:p>
          <a:p>
            <a:pPr marL="342900" indent="-342900">
              <a:buFont typeface="+mj-lt"/>
              <a:buAutoNum type="arabicPeriod"/>
            </a:pPr>
            <a:endParaRPr lang="en-US" altLang="zh-TW" dirty="0"/>
          </a:p>
          <a:p>
            <a:pPr marL="342900" indent="-342900">
              <a:buFont typeface="+mj-lt"/>
              <a:buAutoNum type="arabicPeriod"/>
            </a:pPr>
            <a:r>
              <a:rPr lang="en-US" altLang="zh-TW" dirty="0"/>
              <a:t>3D Speech Enhancement (SE) is relying on multiple-source</a:t>
            </a:r>
            <a:r>
              <a:rPr lang="zh-TW" altLang="en-US" dirty="0"/>
              <a:t> </a:t>
            </a:r>
            <a:r>
              <a:rPr lang="en-US" altLang="zh-TW" dirty="0"/>
              <a:t>and multiple-perspective (MSMP) </a:t>
            </a:r>
            <a:r>
              <a:rPr lang="en-US" altLang="zh-TW" dirty="0" err="1"/>
              <a:t>Ambisonics</a:t>
            </a:r>
            <a:r>
              <a:rPr lang="en-US" altLang="zh-TW" dirty="0"/>
              <a:t> recordings.</a:t>
            </a:r>
            <a:endParaRPr lang="zh-TW" altLang="en-US" dirty="0"/>
          </a:p>
        </p:txBody>
      </p:sp>
    </p:spTree>
    <p:extLst>
      <p:ext uri="{BB962C8B-B14F-4D97-AF65-F5344CB8AC3E}">
        <p14:creationId xmlns:p14="http://schemas.microsoft.com/office/powerpoint/2010/main" val="420038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36C0F0-BDD5-422B-8098-1FD1B38AC723}"/>
              </a:ext>
            </a:extLst>
          </p:cNvPr>
          <p:cNvSpPr>
            <a:spLocks noGrp="1"/>
          </p:cNvSpPr>
          <p:nvPr>
            <p:ph type="title"/>
          </p:nvPr>
        </p:nvSpPr>
        <p:spPr/>
        <p:txBody>
          <a:bodyPr/>
          <a:lstStyle/>
          <a:p>
            <a:r>
              <a:rPr lang="en-US" altLang="zh-TW" dirty="0"/>
              <a:t>Introduction</a:t>
            </a:r>
            <a:br>
              <a:rPr lang="en-US" altLang="zh-TW" dirty="0"/>
            </a:br>
            <a:endParaRPr lang="zh-TW" altLang="en-US" dirty="0"/>
          </a:p>
        </p:txBody>
      </p:sp>
      <p:sp>
        <p:nvSpPr>
          <p:cNvPr id="5" name="文字方塊 4">
            <a:extLst>
              <a:ext uri="{FF2B5EF4-FFF2-40B4-BE49-F238E27FC236}">
                <a16:creationId xmlns:a16="http://schemas.microsoft.com/office/drawing/2014/main" id="{B7568A4E-4B0A-4D7A-A78F-78B2C52E52AB}"/>
              </a:ext>
            </a:extLst>
          </p:cNvPr>
          <p:cNvSpPr txBox="1"/>
          <p:nvPr/>
        </p:nvSpPr>
        <p:spPr>
          <a:xfrm>
            <a:off x="1711353" y="1795244"/>
            <a:ext cx="8984609" cy="3139321"/>
          </a:xfrm>
          <a:prstGeom prst="rect">
            <a:avLst/>
          </a:prstGeom>
          <a:noFill/>
        </p:spPr>
        <p:txBody>
          <a:bodyPr wrap="square" rtlCol="0">
            <a:spAutoFit/>
          </a:bodyPr>
          <a:lstStyle/>
          <a:p>
            <a:pPr marL="342900" indent="-342900">
              <a:buFont typeface="+mj-lt"/>
              <a:buAutoNum type="arabicPeriod"/>
            </a:pPr>
            <a:r>
              <a:rPr lang="en-US" altLang="zh-TW" dirty="0" err="1"/>
              <a:t>Ambisonics</a:t>
            </a:r>
            <a:r>
              <a:rPr lang="en-US" altLang="zh-TW" dirty="0"/>
              <a:t> is a 360° surround sound format that, unlike conventional stereo and surround sound, captures the full directivity information for every soundwave that hits the microphone – including height information – and is therefore ideal for immersive audio applications.</a:t>
            </a:r>
          </a:p>
          <a:p>
            <a:pPr marL="342900" indent="-342900">
              <a:buFont typeface="+mj-lt"/>
              <a:buAutoNum type="arabicPeriod"/>
            </a:pPr>
            <a:endParaRPr lang="en-US" altLang="zh-TW" dirty="0"/>
          </a:p>
          <a:p>
            <a:pPr marL="342900" indent="-342900">
              <a:buFont typeface="+mj-lt"/>
              <a:buAutoNum type="arabicPeriod"/>
            </a:pPr>
            <a:r>
              <a:rPr lang="en-US" altLang="zh-TW" dirty="0"/>
              <a:t>First you need an </a:t>
            </a:r>
            <a:r>
              <a:rPr lang="en-US" altLang="zh-TW" dirty="0" err="1"/>
              <a:t>ambisonic</a:t>
            </a:r>
            <a:r>
              <a:rPr lang="en-US" altLang="zh-TW" dirty="0"/>
              <a:t> microphone with four capsules arranged in a tetrahedral array – such as the RØDE NT-SF1 – and a four-track recorder. The raw audio recorded when using the NT-SF1 is called A-Format, which in and of itself not especially useful. However, by using the </a:t>
            </a:r>
            <a:r>
              <a:rPr lang="en-US" altLang="zh-TW" dirty="0" err="1"/>
              <a:t>SoundField</a:t>
            </a:r>
            <a:r>
              <a:rPr lang="en-US" altLang="zh-TW" dirty="0"/>
              <a:t> by RØDE Plug-in, you can manipulate the signal to emulate any type of microphone pattern and polarity. These ‘virtual’ microphones can be pointed or 'steered' in any direction you choose</a:t>
            </a:r>
            <a:endParaRPr lang="zh-TW" altLang="en-US" dirty="0"/>
          </a:p>
        </p:txBody>
      </p:sp>
      <p:sp>
        <p:nvSpPr>
          <p:cNvPr id="7" name="矩形 6">
            <a:extLst>
              <a:ext uri="{FF2B5EF4-FFF2-40B4-BE49-F238E27FC236}">
                <a16:creationId xmlns:a16="http://schemas.microsoft.com/office/drawing/2014/main" id="{91498149-DC59-4FD9-BB14-A4CBED43AEFD}"/>
              </a:ext>
            </a:extLst>
          </p:cNvPr>
          <p:cNvSpPr/>
          <p:nvPr/>
        </p:nvSpPr>
        <p:spPr>
          <a:xfrm>
            <a:off x="1122028" y="1337733"/>
            <a:ext cx="3132974" cy="461665"/>
          </a:xfrm>
          <a:prstGeom prst="rect">
            <a:avLst/>
          </a:prstGeom>
        </p:spPr>
        <p:txBody>
          <a:bodyPr wrap="none">
            <a:spAutoFit/>
          </a:bodyPr>
          <a:lstStyle/>
          <a:p>
            <a:r>
              <a:rPr lang="en-US" altLang="zh-TW" sz="2400" dirty="0" err="1"/>
              <a:t>Ambisonics</a:t>
            </a:r>
            <a:r>
              <a:rPr lang="en-US" altLang="zh-TW" sz="2400" dirty="0"/>
              <a:t> recordings :</a:t>
            </a:r>
            <a:endParaRPr lang="zh-TW" altLang="en-US" sz="2400" dirty="0"/>
          </a:p>
        </p:txBody>
      </p:sp>
      <p:sp>
        <p:nvSpPr>
          <p:cNvPr id="8" name="文字方塊 7">
            <a:extLst>
              <a:ext uri="{FF2B5EF4-FFF2-40B4-BE49-F238E27FC236}">
                <a16:creationId xmlns:a16="http://schemas.microsoft.com/office/drawing/2014/main" id="{141A8533-CBB5-4EA6-BB23-3270277EE3A0}"/>
              </a:ext>
            </a:extLst>
          </p:cNvPr>
          <p:cNvSpPr txBox="1"/>
          <p:nvPr/>
        </p:nvSpPr>
        <p:spPr>
          <a:xfrm>
            <a:off x="11506199" y="1153067"/>
            <a:ext cx="301686" cy="369332"/>
          </a:xfrm>
          <a:prstGeom prst="rect">
            <a:avLst/>
          </a:prstGeom>
          <a:noFill/>
        </p:spPr>
        <p:txBody>
          <a:bodyPr wrap="none" rtlCol="0">
            <a:spAutoFit/>
          </a:bodyPr>
          <a:lstStyle/>
          <a:p>
            <a:r>
              <a:rPr lang="en-US" altLang="zh-TW" dirty="0"/>
              <a:t>4</a:t>
            </a:r>
            <a:endParaRPr lang="zh-TW" altLang="en-US" dirty="0"/>
          </a:p>
        </p:txBody>
      </p:sp>
      <p:pic>
        <p:nvPicPr>
          <p:cNvPr id="10" name="圖片 9">
            <a:extLst>
              <a:ext uri="{FF2B5EF4-FFF2-40B4-BE49-F238E27FC236}">
                <a16:creationId xmlns:a16="http://schemas.microsoft.com/office/drawing/2014/main" id="{CB9E2885-A90F-4166-8293-85716251B16D}"/>
              </a:ext>
            </a:extLst>
          </p:cNvPr>
          <p:cNvPicPr>
            <a:picLocks noChangeAspect="1"/>
          </p:cNvPicPr>
          <p:nvPr/>
        </p:nvPicPr>
        <p:blipFill>
          <a:blip r:embed="rId2"/>
          <a:stretch>
            <a:fillRect/>
          </a:stretch>
        </p:blipFill>
        <p:spPr>
          <a:xfrm>
            <a:off x="10817226" y="1795244"/>
            <a:ext cx="1053199" cy="4337132"/>
          </a:xfrm>
          <a:prstGeom prst="rect">
            <a:avLst/>
          </a:prstGeom>
        </p:spPr>
      </p:pic>
      <p:sp>
        <p:nvSpPr>
          <p:cNvPr id="11" name="矩形 10">
            <a:extLst>
              <a:ext uri="{FF2B5EF4-FFF2-40B4-BE49-F238E27FC236}">
                <a16:creationId xmlns:a16="http://schemas.microsoft.com/office/drawing/2014/main" id="{C990F932-CB4E-463B-88C0-1E1CE1FF24E1}"/>
              </a:ext>
            </a:extLst>
          </p:cNvPr>
          <p:cNvSpPr/>
          <p:nvPr/>
        </p:nvSpPr>
        <p:spPr>
          <a:xfrm>
            <a:off x="10627924" y="6131511"/>
            <a:ext cx="1431802" cy="369332"/>
          </a:xfrm>
          <a:prstGeom prst="rect">
            <a:avLst/>
          </a:prstGeom>
        </p:spPr>
        <p:txBody>
          <a:bodyPr wrap="none">
            <a:spAutoFit/>
          </a:bodyPr>
          <a:lstStyle/>
          <a:p>
            <a:pPr algn="ctr"/>
            <a:r>
              <a:rPr lang="en-US" altLang="zh-TW" dirty="0"/>
              <a:t>RØDE NT-SF1</a:t>
            </a:r>
            <a:endParaRPr lang="zh-TW" altLang="en-US" dirty="0"/>
          </a:p>
        </p:txBody>
      </p:sp>
    </p:spTree>
    <p:extLst>
      <p:ext uri="{BB962C8B-B14F-4D97-AF65-F5344CB8AC3E}">
        <p14:creationId xmlns:p14="http://schemas.microsoft.com/office/powerpoint/2010/main" val="138450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36C0F0-BDD5-422B-8098-1FD1B38AC723}"/>
              </a:ext>
            </a:extLst>
          </p:cNvPr>
          <p:cNvSpPr>
            <a:spLocks noGrp="1"/>
          </p:cNvSpPr>
          <p:nvPr>
            <p:ph type="title"/>
          </p:nvPr>
        </p:nvSpPr>
        <p:spPr/>
        <p:txBody>
          <a:bodyPr/>
          <a:lstStyle/>
          <a:p>
            <a:r>
              <a:rPr lang="en-US" altLang="zh-TW" dirty="0"/>
              <a:t>Introduction</a:t>
            </a:r>
            <a:br>
              <a:rPr lang="en-US" altLang="zh-TW" dirty="0"/>
            </a:br>
            <a:endParaRPr lang="zh-TW" altLang="en-US" dirty="0"/>
          </a:p>
        </p:txBody>
      </p:sp>
      <p:sp>
        <p:nvSpPr>
          <p:cNvPr id="8" name="文字方塊 7">
            <a:extLst>
              <a:ext uri="{FF2B5EF4-FFF2-40B4-BE49-F238E27FC236}">
                <a16:creationId xmlns:a16="http://schemas.microsoft.com/office/drawing/2014/main" id="{141A8533-CBB5-4EA6-BB23-3270277EE3A0}"/>
              </a:ext>
            </a:extLst>
          </p:cNvPr>
          <p:cNvSpPr txBox="1"/>
          <p:nvPr/>
        </p:nvSpPr>
        <p:spPr>
          <a:xfrm>
            <a:off x="11506199" y="1153067"/>
            <a:ext cx="301686" cy="369332"/>
          </a:xfrm>
          <a:prstGeom prst="rect">
            <a:avLst/>
          </a:prstGeom>
          <a:noFill/>
        </p:spPr>
        <p:txBody>
          <a:bodyPr wrap="none" rtlCol="0">
            <a:spAutoFit/>
          </a:bodyPr>
          <a:lstStyle/>
          <a:p>
            <a:r>
              <a:rPr lang="en-US" altLang="zh-TW" dirty="0"/>
              <a:t>5</a:t>
            </a:r>
            <a:endParaRPr lang="zh-TW" altLang="en-US" dirty="0"/>
          </a:p>
        </p:txBody>
      </p:sp>
      <p:sp>
        <p:nvSpPr>
          <p:cNvPr id="9" name="文字方塊 8">
            <a:extLst>
              <a:ext uri="{FF2B5EF4-FFF2-40B4-BE49-F238E27FC236}">
                <a16:creationId xmlns:a16="http://schemas.microsoft.com/office/drawing/2014/main" id="{A0C76988-07A0-4BF5-B3A0-D30B39229540}"/>
              </a:ext>
            </a:extLst>
          </p:cNvPr>
          <p:cNvSpPr txBox="1"/>
          <p:nvPr/>
        </p:nvSpPr>
        <p:spPr>
          <a:xfrm>
            <a:off x="1711353" y="1795244"/>
            <a:ext cx="8984609" cy="4524315"/>
          </a:xfrm>
          <a:prstGeom prst="rect">
            <a:avLst/>
          </a:prstGeom>
          <a:noFill/>
        </p:spPr>
        <p:txBody>
          <a:bodyPr wrap="square" rtlCol="0">
            <a:spAutoFit/>
          </a:bodyPr>
          <a:lstStyle/>
          <a:p>
            <a:pPr marL="342900" indent="-342900">
              <a:buFont typeface="+mj-lt"/>
              <a:buAutoNum type="arabicPeriod"/>
            </a:pPr>
            <a:r>
              <a:rPr lang="en-US" altLang="zh-TW" dirty="0"/>
              <a:t>3D SE aims at removing unwanted information from spurious spatial vocal recordings and further enhancing the speech intelligibility and clarity. </a:t>
            </a:r>
          </a:p>
          <a:p>
            <a:pPr marL="342900" indent="-342900">
              <a:buFont typeface="+mj-lt"/>
              <a:buAutoNum type="arabicPeriod"/>
            </a:pPr>
            <a:endParaRPr lang="en-US" altLang="zh-TW" dirty="0"/>
          </a:p>
          <a:p>
            <a:pPr marL="342900" indent="-342900">
              <a:buFont typeface="+mj-lt"/>
              <a:buAutoNum type="arabicPeriod"/>
            </a:pPr>
            <a:r>
              <a:rPr lang="en-US" altLang="zh-TW" dirty="0"/>
              <a:t>A widespread strategy to perform SE is to use deep neural networks (DNNs) to estimate a time-frequency mask in the Fourier domain that extracts clean speech signals from noisy spectra</a:t>
            </a:r>
          </a:p>
          <a:p>
            <a:pPr marL="342900" indent="-342900">
              <a:buFont typeface="+mj-lt"/>
              <a:buAutoNum type="arabicPeriod"/>
            </a:pPr>
            <a:endParaRPr lang="en-US" altLang="zh-TW" dirty="0"/>
          </a:p>
          <a:p>
            <a:pPr marL="342900" indent="-342900">
              <a:buFont typeface="+mj-lt"/>
              <a:buAutoNum type="arabicPeriod"/>
            </a:pPr>
            <a:r>
              <a:rPr lang="en-US" altLang="zh-TW" dirty="0"/>
              <a:t>Neural beamforming techniques as Filter and Sum Networks (</a:t>
            </a:r>
            <a:r>
              <a:rPr lang="en-US" altLang="zh-TW" dirty="0" err="1"/>
              <a:t>FaSNet</a:t>
            </a:r>
            <a:r>
              <a:rPr lang="en-US" altLang="zh-TW" dirty="0"/>
              <a:t>)  provide state-of-the art results for </a:t>
            </a:r>
            <a:r>
              <a:rPr lang="en-US" altLang="zh-TW" dirty="0" err="1"/>
              <a:t>Ambisonics</a:t>
            </a:r>
            <a:r>
              <a:rPr lang="en-US" altLang="zh-TW" dirty="0"/>
              <a:t>-based SE and are usually suitable for low-latency scenarios.</a:t>
            </a:r>
          </a:p>
          <a:p>
            <a:pPr marL="342900" indent="-342900">
              <a:buFont typeface="+mj-lt"/>
              <a:buAutoNum type="arabicPeriod"/>
            </a:pPr>
            <a:endParaRPr lang="en-US" altLang="zh-TW" dirty="0"/>
          </a:p>
          <a:p>
            <a:pPr marL="342900" indent="-342900">
              <a:buFont typeface="+mj-lt"/>
              <a:buAutoNum type="arabicPeriod"/>
            </a:pPr>
            <a:r>
              <a:rPr lang="en-US" altLang="zh-TW" dirty="0"/>
              <a:t>Other techniques to perform SE include recurrent neural networks(RNNs), graph-based spectral subtraction, discriminative learning, dilated convolutions.</a:t>
            </a:r>
          </a:p>
          <a:p>
            <a:pPr marL="342900" indent="-342900">
              <a:buFont typeface="+mj-lt"/>
              <a:buAutoNum type="arabicPeriod"/>
            </a:pPr>
            <a:endParaRPr lang="en-US" altLang="zh-TW" dirty="0"/>
          </a:p>
          <a:p>
            <a:pPr marL="342900" indent="-342900">
              <a:buFont typeface="+mj-lt"/>
              <a:buAutoNum type="arabicPeriod"/>
            </a:pPr>
            <a:r>
              <a:rPr lang="en-US" altLang="zh-TW" dirty="0"/>
              <a:t>The objective of this task is the separation and enhancement of speech signals immersed in a noisy 3D </a:t>
            </a:r>
            <a:r>
              <a:rPr lang="en-US" altLang="zh-TW" dirty="0" err="1"/>
              <a:t>environment.the</a:t>
            </a:r>
            <a:r>
              <a:rPr lang="en-US" altLang="zh-TW" dirty="0"/>
              <a:t> models are expected to extract the monophonic voice signal from the 3D mixture that contains various background noises. </a:t>
            </a:r>
            <a:endParaRPr lang="zh-TW" altLang="en-US" dirty="0"/>
          </a:p>
        </p:txBody>
      </p:sp>
    </p:spTree>
    <p:extLst>
      <p:ext uri="{BB962C8B-B14F-4D97-AF65-F5344CB8AC3E}">
        <p14:creationId xmlns:p14="http://schemas.microsoft.com/office/powerpoint/2010/main" val="113611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506199" y="1153067"/>
            <a:ext cx="301686" cy="369332"/>
          </a:xfrm>
          <a:prstGeom prst="rect">
            <a:avLst/>
          </a:prstGeom>
          <a:noFill/>
        </p:spPr>
        <p:txBody>
          <a:bodyPr wrap="none" rtlCol="0">
            <a:spAutoFit/>
          </a:bodyPr>
          <a:lstStyle/>
          <a:p>
            <a:r>
              <a:rPr lang="en-US" altLang="zh-TW" dirty="0"/>
              <a:t>6</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Datasets</a:t>
            </a:r>
          </a:p>
        </p:txBody>
      </p:sp>
      <p:sp>
        <p:nvSpPr>
          <p:cNvPr id="4" name="文字方塊 3">
            <a:extLst>
              <a:ext uri="{FF2B5EF4-FFF2-40B4-BE49-F238E27FC236}">
                <a16:creationId xmlns:a16="http://schemas.microsoft.com/office/drawing/2014/main" id="{AFC9C05F-182F-4AE2-8C0A-F05CF2579778}"/>
              </a:ext>
            </a:extLst>
          </p:cNvPr>
          <p:cNvSpPr txBox="1"/>
          <p:nvPr/>
        </p:nvSpPr>
        <p:spPr>
          <a:xfrm>
            <a:off x="1711353" y="2097248"/>
            <a:ext cx="8984609" cy="3139321"/>
          </a:xfrm>
          <a:prstGeom prst="rect">
            <a:avLst/>
          </a:prstGeom>
          <a:noFill/>
        </p:spPr>
        <p:txBody>
          <a:bodyPr wrap="square" rtlCol="0">
            <a:spAutoFit/>
          </a:bodyPr>
          <a:lstStyle/>
          <a:p>
            <a:pPr marL="342900" indent="-342900">
              <a:buFont typeface="+mj-lt"/>
              <a:buAutoNum type="arabicPeriod"/>
            </a:pPr>
            <a:r>
              <a:rPr lang="en-US" altLang="zh-TW" dirty="0"/>
              <a:t>The LEDAS21 dataset contains approximately 65 hours of</a:t>
            </a:r>
            <a:r>
              <a:rPr lang="zh-TW" altLang="en-US" dirty="0"/>
              <a:t> </a:t>
            </a:r>
            <a:r>
              <a:rPr lang="en-US" altLang="zh-TW" dirty="0"/>
              <a:t>MSMP </a:t>
            </a:r>
            <a:r>
              <a:rPr lang="en-US" altLang="zh-TW" dirty="0" err="1"/>
              <a:t>Ambisonics</a:t>
            </a:r>
            <a:r>
              <a:rPr lang="en-US" altLang="zh-TW" dirty="0"/>
              <a:t> audio recordings.</a:t>
            </a:r>
          </a:p>
          <a:p>
            <a:pPr marL="342900" indent="-342900">
              <a:buFont typeface="+mj-lt"/>
              <a:buAutoNum type="arabicPeriod"/>
            </a:pPr>
            <a:endParaRPr lang="en-US" altLang="zh-TW" dirty="0"/>
          </a:p>
          <a:p>
            <a:pPr marL="342900" indent="-342900">
              <a:buFont typeface="+mj-lt"/>
              <a:buAutoNum type="arabicPeriod"/>
            </a:pPr>
            <a:r>
              <a:rPr lang="en-US" altLang="zh-TW" dirty="0"/>
              <a:t>We </a:t>
            </a:r>
            <a:r>
              <a:rPr lang="en-US" altLang="zh-TW" dirty="0" err="1"/>
              <a:t>sampledthe</a:t>
            </a:r>
            <a:r>
              <a:rPr lang="en-US" altLang="zh-TW" dirty="0"/>
              <a:t> acoustic field of a large office room with the approximate</a:t>
            </a:r>
            <a:r>
              <a:rPr lang="zh-TW" altLang="en-US" dirty="0"/>
              <a:t> </a:t>
            </a:r>
            <a:r>
              <a:rPr lang="en-US" altLang="zh-TW" dirty="0"/>
              <a:t>dimensions of 6 m (length) by 5 m (width) by 3 m (height).</a:t>
            </a:r>
          </a:p>
          <a:p>
            <a:pPr marL="342900" indent="-342900">
              <a:buFont typeface="+mj-lt"/>
              <a:buAutoNum type="arabicPeriod"/>
            </a:pPr>
            <a:endParaRPr lang="en-US" altLang="zh-TW" dirty="0"/>
          </a:p>
          <a:p>
            <a:pPr marL="342900" indent="-342900">
              <a:buFont typeface="+mj-lt"/>
              <a:buAutoNum type="arabicPeriod"/>
            </a:pPr>
            <a:r>
              <a:rPr lang="en-US" altLang="zh-TW" dirty="0"/>
              <a:t>The room has typical office furniture: desks, chairs and wardrobe. The floor is made of wood parquet, while the walls</a:t>
            </a:r>
            <a:r>
              <a:rPr lang="zh-TW" altLang="en-US" dirty="0"/>
              <a:t> </a:t>
            </a:r>
            <a:r>
              <a:rPr lang="en-US" altLang="zh-TW" dirty="0"/>
              <a:t>and the ceiling are made of painted concrete.</a:t>
            </a:r>
          </a:p>
          <a:p>
            <a:pPr marL="342900" indent="-342900">
              <a:buFont typeface="+mj-lt"/>
              <a:buAutoNum type="arabicPeriod"/>
            </a:pPr>
            <a:endParaRPr lang="en-US" altLang="zh-TW" dirty="0"/>
          </a:p>
          <a:p>
            <a:pPr marL="342900" indent="-342900">
              <a:buFont typeface="+mj-lt"/>
              <a:buAutoNum type="arabicPeriod"/>
            </a:pPr>
            <a:endParaRPr lang="en-US" altLang="zh-TW" dirty="0"/>
          </a:p>
          <a:p>
            <a:pPr marL="342900" indent="-342900">
              <a:buFont typeface="+mj-lt"/>
              <a:buAutoNum type="arabicPeriod"/>
            </a:pPr>
            <a:endParaRPr lang="zh-TW" altLang="en-US" dirty="0"/>
          </a:p>
        </p:txBody>
      </p:sp>
      <p:sp>
        <p:nvSpPr>
          <p:cNvPr id="7" name="文字方塊 6">
            <a:extLst>
              <a:ext uri="{FF2B5EF4-FFF2-40B4-BE49-F238E27FC236}">
                <a16:creationId xmlns:a16="http://schemas.microsoft.com/office/drawing/2014/main" id="{0A04DF97-B085-432D-AB9F-D7427CAC489E}"/>
              </a:ext>
            </a:extLst>
          </p:cNvPr>
          <p:cNvSpPr txBox="1"/>
          <p:nvPr/>
        </p:nvSpPr>
        <p:spPr>
          <a:xfrm>
            <a:off x="1711353" y="1664377"/>
            <a:ext cx="2185470" cy="369332"/>
          </a:xfrm>
          <a:prstGeom prst="rect">
            <a:avLst/>
          </a:prstGeom>
          <a:noFill/>
        </p:spPr>
        <p:txBody>
          <a:bodyPr wrap="none" rtlCol="0">
            <a:spAutoFit/>
          </a:bodyPr>
          <a:lstStyle/>
          <a:p>
            <a:r>
              <a:rPr lang="en-US" altLang="zh-TW" dirty="0"/>
              <a:t>Environment Settings</a:t>
            </a:r>
            <a:endParaRPr lang="zh-TW" altLang="en-US" dirty="0"/>
          </a:p>
        </p:txBody>
      </p:sp>
      <p:pic>
        <p:nvPicPr>
          <p:cNvPr id="1026" name="Picture 2" descr="職場生存法】4類開放式辦公室工作技巧全攻略| ELLE HK">
            <a:extLst>
              <a:ext uri="{FF2B5EF4-FFF2-40B4-BE49-F238E27FC236}">
                <a16:creationId xmlns:a16="http://schemas.microsoft.com/office/drawing/2014/main" id="{2F631D69-B806-4108-AEAA-80F0BDB1D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653" y="4369962"/>
            <a:ext cx="3490519" cy="2325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506199" y="1153067"/>
            <a:ext cx="301686" cy="369332"/>
          </a:xfrm>
          <a:prstGeom prst="rect">
            <a:avLst/>
          </a:prstGeom>
          <a:noFill/>
        </p:spPr>
        <p:txBody>
          <a:bodyPr wrap="none" rtlCol="0">
            <a:spAutoFit/>
          </a:bodyPr>
          <a:lstStyle/>
          <a:p>
            <a:r>
              <a:rPr lang="en-US" altLang="zh-TW" dirty="0"/>
              <a:t>7</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Datasets</a:t>
            </a:r>
          </a:p>
        </p:txBody>
      </p:sp>
      <p:sp>
        <p:nvSpPr>
          <p:cNvPr id="6" name="文字方塊 5">
            <a:extLst>
              <a:ext uri="{FF2B5EF4-FFF2-40B4-BE49-F238E27FC236}">
                <a16:creationId xmlns:a16="http://schemas.microsoft.com/office/drawing/2014/main" id="{C76DAD7C-C863-4DA6-99DB-B6CD668A60F4}"/>
              </a:ext>
            </a:extLst>
          </p:cNvPr>
          <p:cNvSpPr txBox="1"/>
          <p:nvPr/>
        </p:nvSpPr>
        <p:spPr>
          <a:xfrm>
            <a:off x="1711353" y="1664377"/>
            <a:ext cx="3314946" cy="369332"/>
          </a:xfrm>
          <a:prstGeom prst="rect">
            <a:avLst/>
          </a:prstGeom>
          <a:noFill/>
        </p:spPr>
        <p:txBody>
          <a:bodyPr wrap="none" rtlCol="0">
            <a:spAutoFit/>
          </a:bodyPr>
          <a:lstStyle/>
          <a:p>
            <a:r>
              <a:rPr lang="en-US" altLang="zh-TW" dirty="0"/>
              <a:t>Microphones &amp; Speakers Settings</a:t>
            </a:r>
            <a:endParaRPr lang="zh-TW" altLang="en-US" dirty="0"/>
          </a:p>
        </p:txBody>
      </p:sp>
      <p:sp>
        <p:nvSpPr>
          <p:cNvPr id="9" name="文字方塊 8">
            <a:extLst>
              <a:ext uri="{FF2B5EF4-FFF2-40B4-BE49-F238E27FC236}">
                <a16:creationId xmlns:a16="http://schemas.microsoft.com/office/drawing/2014/main" id="{09BF854C-4E4C-4B63-B923-DD7ECEE48415}"/>
              </a:ext>
            </a:extLst>
          </p:cNvPr>
          <p:cNvSpPr txBox="1"/>
          <p:nvPr/>
        </p:nvSpPr>
        <p:spPr>
          <a:xfrm>
            <a:off x="1711353" y="2097248"/>
            <a:ext cx="8984609" cy="3416320"/>
          </a:xfrm>
          <a:prstGeom prst="rect">
            <a:avLst/>
          </a:prstGeom>
          <a:noFill/>
        </p:spPr>
        <p:txBody>
          <a:bodyPr wrap="square" rtlCol="0">
            <a:spAutoFit/>
          </a:bodyPr>
          <a:lstStyle/>
          <a:p>
            <a:pPr marL="342900" indent="-342900">
              <a:buFont typeface="+mj-lt"/>
              <a:buAutoNum type="arabicPeriod"/>
            </a:pPr>
            <a:r>
              <a:rPr lang="en-US" altLang="zh-TW" dirty="0"/>
              <a:t>We placed two </a:t>
            </a:r>
            <a:r>
              <a:rPr lang="en-US" altLang="zh-TW" dirty="0" err="1"/>
              <a:t>Ambisonics</a:t>
            </a:r>
            <a:r>
              <a:rPr lang="en-US" altLang="zh-TW" dirty="0"/>
              <a:t> microphones in the center of the room and we moved a speaker reproducing an analytic signal in 252 fixed spatial positions.</a:t>
            </a:r>
          </a:p>
          <a:p>
            <a:pPr marL="342900" indent="-342900">
              <a:buFont typeface="+mj-lt"/>
              <a:buAutoNum type="arabicPeriod"/>
            </a:pPr>
            <a:endParaRPr lang="en-US" altLang="zh-TW" dirty="0"/>
          </a:p>
          <a:p>
            <a:pPr marL="342900" indent="-342900">
              <a:buFont typeface="+mj-lt"/>
              <a:buAutoNum type="arabicPeriod"/>
            </a:pPr>
            <a:r>
              <a:rPr lang="en-US" altLang="zh-TW" dirty="0"/>
              <a:t>One microphone (mic A) lies in the exact center of the room, shown as a red dot in Fig. 1a, and the other (mic B) is 20 cm distant towards the width dimension. Both microphones are positioned at the same height of 1.3 m, which is the average ear height ear of a seated person. The capsules of both mics have the same orientation.</a:t>
            </a:r>
          </a:p>
          <a:p>
            <a:pPr marL="342900" indent="-342900">
              <a:buFont typeface="+mj-lt"/>
              <a:buAutoNum type="arabicPeriod"/>
            </a:pPr>
            <a:endParaRPr lang="en-US" altLang="zh-TW" dirty="0"/>
          </a:p>
          <a:p>
            <a:pPr marL="342900" indent="-342900">
              <a:buFont typeface="+mj-lt"/>
              <a:buAutoNum type="arabicPeriod"/>
            </a:pPr>
            <a:r>
              <a:rPr lang="en-US" altLang="zh-TW" dirty="0"/>
              <a:t>The analytic signal is a 24-bit exponential sinusoidal sweep that glides from 50 Hz to 16000 Hz in 20 </a:t>
            </a:r>
            <a:r>
              <a:rPr lang="en-US" altLang="zh-TW" dirty="0" err="1"/>
              <a:t>seconds,reproduced</a:t>
            </a:r>
            <a:r>
              <a:rPr lang="en-US" altLang="zh-TW" dirty="0"/>
              <a:t> at 90 dB SPL on average.</a:t>
            </a:r>
          </a:p>
          <a:p>
            <a:pPr marL="342900" indent="-342900">
              <a:buFont typeface="+mj-lt"/>
              <a:buAutoNum type="arabicPeriod"/>
            </a:pPr>
            <a:endParaRPr lang="en-US" altLang="zh-TW" dirty="0"/>
          </a:p>
          <a:p>
            <a:pPr marL="342900" indent="-342900">
              <a:buFont typeface="+mj-lt"/>
              <a:buAutoNum type="arabicPeriod"/>
            </a:pPr>
            <a:endParaRPr lang="zh-TW" altLang="en-US" dirty="0"/>
          </a:p>
        </p:txBody>
      </p:sp>
      <p:pic>
        <p:nvPicPr>
          <p:cNvPr id="7" name="圖片 6">
            <a:extLst>
              <a:ext uri="{FF2B5EF4-FFF2-40B4-BE49-F238E27FC236}">
                <a16:creationId xmlns:a16="http://schemas.microsoft.com/office/drawing/2014/main" id="{D527291F-AC4E-4F9D-80DF-6FE8516CD64D}"/>
              </a:ext>
            </a:extLst>
          </p:cNvPr>
          <p:cNvPicPr>
            <a:picLocks noChangeAspect="1"/>
          </p:cNvPicPr>
          <p:nvPr/>
        </p:nvPicPr>
        <p:blipFill>
          <a:blip r:embed="rId2"/>
          <a:stretch>
            <a:fillRect/>
          </a:stretch>
        </p:blipFill>
        <p:spPr>
          <a:xfrm>
            <a:off x="7375913" y="4680047"/>
            <a:ext cx="3899369" cy="2047924"/>
          </a:xfrm>
          <a:prstGeom prst="rect">
            <a:avLst/>
          </a:prstGeom>
        </p:spPr>
      </p:pic>
    </p:spTree>
    <p:extLst>
      <p:ext uri="{BB962C8B-B14F-4D97-AF65-F5344CB8AC3E}">
        <p14:creationId xmlns:p14="http://schemas.microsoft.com/office/powerpoint/2010/main" val="248158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854E7C5-77B6-41BA-92EE-B1BFD3B889B1}"/>
              </a:ext>
            </a:extLst>
          </p:cNvPr>
          <p:cNvPicPr>
            <a:picLocks noChangeAspect="1"/>
          </p:cNvPicPr>
          <p:nvPr/>
        </p:nvPicPr>
        <p:blipFill>
          <a:blip r:embed="rId2"/>
          <a:stretch>
            <a:fillRect/>
          </a:stretch>
        </p:blipFill>
        <p:spPr>
          <a:xfrm>
            <a:off x="8531604" y="5057697"/>
            <a:ext cx="1835361" cy="1592818"/>
          </a:xfrm>
          <a:prstGeom prst="rect">
            <a:avLst/>
          </a:prstGeom>
        </p:spPr>
      </p:pic>
      <p:sp>
        <p:nvSpPr>
          <p:cNvPr id="8" name="文字方塊 7">
            <a:extLst>
              <a:ext uri="{FF2B5EF4-FFF2-40B4-BE49-F238E27FC236}">
                <a16:creationId xmlns:a16="http://schemas.microsoft.com/office/drawing/2014/main" id="{141A8533-CBB5-4EA6-BB23-3270277EE3A0}"/>
              </a:ext>
            </a:extLst>
          </p:cNvPr>
          <p:cNvSpPr txBox="1"/>
          <p:nvPr/>
        </p:nvSpPr>
        <p:spPr>
          <a:xfrm>
            <a:off x="11489421" y="1153067"/>
            <a:ext cx="301686" cy="369332"/>
          </a:xfrm>
          <a:prstGeom prst="rect">
            <a:avLst/>
          </a:prstGeom>
          <a:noFill/>
        </p:spPr>
        <p:txBody>
          <a:bodyPr wrap="none" rtlCol="0">
            <a:spAutoFit/>
          </a:bodyPr>
          <a:lstStyle/>
          <a:p>
            <a:r>
              <a:rPr lang="en-US" altLang="zh-TW" dirty="0"/>
              <a:t>8</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Datasets</a:t>
            </a:r>
          </a:p>
        </p:txBody>
      </p:sp>
      <p:sp>
        <p:nvSpPr>
          <p:cNvPr id="4" name="文字方塊 3">
            <a:extLst>
              <a:ext uri="{FF2B5EF4-FFF2-40B4-BE49-F238E27FC236}">
                <a16:creationId xmlns:a16="http://schemas.microsoft.com/office/drawing/2014/main" id="{0EB907C9-78BA-4FD4-AE10-EAACE4C88FF3}"/>
              </a:ext>
            </a:extLst>
          </p:cNvPr>
          <p:cNvSpPr txBox="1"/>
          <p:nvPr/>
        </p:nvSpPr>
        <p:spPr>
          <a:xfrm>
            <a:off x="1711353" y="2097248"/>
            <a:ext cx="8984609" cy="3693319"/>
          </a:xfrm>
          <a:prstGeom prst="rect">
            <a:avLst/>
          </a:prstGeom>
          <a:noFill/>
        </p:spPr>
        <p:txBody>
          <a:bodyPr wrap="square" rtlCol="0">
            <a:spAutoFit/>
          </a:bodyPr>
          <a:lstStyle/>
          <a:p>
            <a:pPr marL="342900" indent="-342900">
              <a:buFont typeface="+mj-lt"/>
              <a:buAutoNum type="arabicPeriod"/>
            </a:pPr>
            <a:r>
              <a:rPr lang="en-US" altLang="zh-TW" dirty="0"/>
              <a:t>We used the </a:t>
            </a:r>
            <a:r>
              <a:rPr lang="en-US" altLang="zh-TW" dirty="0" err="1"/>
              <a:t>Librispeech</a:t>
            </a:r>
            <a:r>
              <a:rPr lang="en-US" altLang="zh-TW" dirty="0"/>
              <a:t> and FSD50K datasets.</a:t>
            </a:r>
          </a:p>
          <a:p>
            <a:pPr marL="342900" indent="-342900">
              <a:buFont typeface="+mj-lt"/>
              <a:buAutoNum type="arabicPeriod"/>
            </a:pPr>
            <a:endParaRPr lang="en-US" altLang="zh-TW" dirty="0"/>
          </a:p>
          <a:p>
            <a:pPr marL="342900" indent="-342900">
              <a:buFont typeface="+mj-lt"/>
              <a:buAutoNum type="arabicPeriod"/>
            </a:pPr>
            <a:r>
              <a:rPr lang="en-US" altLang="zh-TW" dirty="0"/>
              <a:t>We selected a total of 1440 noise sound files from FSD50K, divided into 14 transient noise classes: computer keyboard, drawer open/close, cupboard open/close, finger snapping, keys jangling, knock, laughter, scissors, telephone, writing, chink and clink, printer, female speech, male speech, and 4 continuous noise classes: alarm, crackle, mechanical fan, microwave oven.</a:t>
            </a:r>
            <a:r>
              <a:rPr lang="zh-TW" altLang="en-US" dirty="0"/>
              <a:t> </a:t>
            </a:r>
            <a:r>
              <a:rPr lang="en-US" altLang="zh-TW" dirty="0"/>
              <a:t>We collected 80 sounds for each noise class.</a:t>
            </a:r>
          </a:p>
          <a:p>
            <a:pPr marL="342900" indent="-342900">
              <a:buFont typeface="+mj-lt"/>
              <a:buAutoNum type="arabicPeriod"/>
            </a:pPr>
            <a:endParaRPr lang="en-US" altLang="zh-TW" dirty="0"/>
          </a:p>
          <a:p>
            <a:pPr marL="342900" indent="-342900">
              <a:buFont typeface="+mj-lt"/>
              <a:buAutoNum type="arabicPeriod"/>
            </a:pPr>
            <a:r>
              <a:rPr lang="en-US" altLang="zh-TW" dirty="0"/>
              <a:t>we extracted clean speech signals from </a:t>
            </a:r>
            <a:r>
              <a:rPr lang="en-US" altLang="zh-TW" dirty="0" err="1"/>
              <a:t>Librispeech</a:t>
            </a:r>
            <a:r>
              <a:rPr lang="en-US" altLang="zh-TW" dirty="0"/>
              <a:t>, taking only sound files</a:t>
            </a:r>
            <a:r>
              <a:rPr lang="zh-TW" altLang="en-US" dirty="0"/>
              <a:t> </a:t>
            </a:r>
            <a:r>
              <a:rPr lang="en-US" altLang="zh-TW" dirty="0"/>
              <a:t>up to 10 seconds.</a:t>
            </a:r>
          </a:p>
          <a:p>
            <a:pPr marL="342900" indent="-342900">
              <a:buFont typeface="+mj-lt"/>
              <a:buAutoNum type="arabicPeriod"/>
            </a:pPr>
            <a:endParaRPr lang="en-US" altLang="zh-TW" dirty="0"/>
          </a:p>
          <a:p>
            <a:pPr marL="342900" indent="-342900">
              <a:buFont typeface="+mj-lt"/>
              <a:buAutoNum type="arabicPeriod"/>
            </a:pPr>
            <a:endParaRPr lang="en-US" altLang="zh-TW" dirty="0"/>
          </a:p>
          <a:p>
            <a:pPr marL="342900" indent="-342900">
              <a:buFont typeface="+mj-lt"/>
              <a:buAutoNum type="arabicPeriod"/>
            </a:pPr>
            <a:endParaRPr lang="zh-TW" altLang="en-US" dirty="0"/>
          </a:p>
        </p:txBody>
      </p:sp>
      <p:sp>
        <p:nvSpPr>
          <p:cNvPr id="6" name="文字方塊 5">
            <a:extLst>
              <a:ext uri="{FF2B5EF4-FFF2-40B4-BE49-F238E27FC236}">
                <a16:creationId xmlns:a16="http://schemas.microsoft.com/office/drawing/2014/main" id="{4F0C1CCF-76CB-4124-A54E-47BE4234BB93}"/>
              </a:ext>
            </a:extLst>
          </p:cNvPr>
          <p:cNvSpPr txBox="1"/>
          <p:nvPr/>
        </p:nvSpPr>
        <p:spPr>
          <a:xfrm>
            <a:off x="1711353" y="1664377"/>
            <a:ext cx="1573123" cy="369332"/>
          </a:xfrm>
          <a:prstGeom prst="rect">
            <a:avLst/>
          </a:prstGeom>
          <a:noFill/>
        </p:spPr>
        <p:txBody>
          <a:bodyPr wrap="none" rtlCol="0">
            <a:spAutoFit/>
          </a:bodyPr>
          <a:lstStyle/>
          <a:p>
            <a:r>
              <a:rPr lang="en-US" altLang="zh-TW" dirty="0"/>
              <a:t>Noise</a:t>
            </a:r>
            <a:r>
              <a:rPr lang="zh-TW" altLang="en-US" dirty="0"/>
              <a:t> </a:t>
            </a:r>
            <a:r>
              <a:rPr lang="en-US" altLang="zh-TW" dirty="0"/>
              <a:t>Datasets</a:t>
            </a:r>
            <a:endParaRPr lang="zh-TW" altLang="en-US" dirty="0"/>
          </a:p>
        </p:txBody>
      </p:sp>
    </p:spTree>
    <p:extLst>
      <p:ext uri="{BB962C8B-B14F-4D97-AF65-F5344CB8AC3E}">
        <p14:creationId xmlns:p14="http://schemas.microsoft.com/office/powerpoint/2010/main" val="102888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41A8533-CBB5-4EA6-BB23-3270277EE3A0}"/>
              </a:ext>
            </a:extLst>
          </p:cNvPr>
          <p:cNvSpPr txBox="1"/>
          <p:nvPr/>
        </p:nvSpPr>
        <p:spPr>
          <a:xfrm>
            <a:off x="11497810" y="1153067"/>
            <a:ext cx="301686" cy="369332"/>
          </a:xfrm>
          <a:prstGeom prst="rect">
            <a:avLst/>
          </a:prstGeom>
          <a:noFill/>
        </p:spPr>
        <p:txBody>
          <a:bodyPr wrap="none" rtlCol="0">
            <a:spAutoFit/>
          </a:bodyPr>
          <a:lstStyle/>
          <a:p>
            <a:r>
              <a:rPr lang="en-US" altLang="zh-TW" dirty="0"/>
              <a:t>9</a:t>
            </a:r>
            <a:endParaRPr lang="zh-TW" altLang="en-US" dirty="0"/>
          </a:p>
        </p:txBody>
      </p:sp>
      <p:sp>
        <p:nvSpPr>
          <p:cNvPr id="5" name="標題 1">
            <a:extLst>
              <a:ext uri="{FF2B5EF4-FFF2-40B4-BE49-F238E27FC236}">
                <a16:creationId xmlns:a16="http://schemas.microsoft.com/office/drawing/2014/main" id="{D4052F88-CC8D-4B7C-8D09-4807E0CC5BEB}"/>
              </a:ext>
            </a:extLst>
          </p:cNvPr>
          <p:cNvSpPr txBox="1">
            <a:spLocks/>
          </p:cNvSpPr>
          <p:nvPr/>
        </p:nvSpPr>
        <p:spPr>
          <a:xfrm>
            <a:off x="838201" y="5774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Datasets</a:t>
            </a:r>
          </a:p>
        </p:txBody>
      </p:sp>
      <p:sp>
        <p:nvSpPr>
          <p:cNvPr id="4" name="文字方塊 3">
            <a:extLst>
              <a:ext uri="{FF2B5EF4-FFF2-40B4-BE49-F238E27FC236}">
                <a16:creationId xmlns:a16="http://schemas.microsoft.com/office/drawing/2014/main" id="{10C00DEB-85B1-450D-B51F-A4036C8A6C5A}"/>
              </a:ext>
            </a:extLst>
          </p:cNvPr>
          <p:cNvSpPr txBox="1"/>
          <p:nvPr/>
        </p:nvSpPr>
        <p:spPr>
          <a:xfrm>
            <a:off x="1711353" y="1664377"/>
            <a:ext cx="3432093" cy="369332"/>
          </a:xfrm>
          <a:prstGeom prst="rect">
            <a:avLst/>
          </a:prstGeom>
          <a:noFill/>
        </p:spPr>
        <p:txBody>
          <a:bodyPr wrap="none" rtlCol="0">
            <a:spAutoFit/>
          </a:bodyPr>
          <a:lstStyle/>
          <a:p>
            <a:r>
              <a:rPr lang="en-US" altLang="zh-TW" dirty="0"/>
              <a:t>SE(Speech</a:t>
            </a:r>
            <a:r>
              <a:rPr lang="zh-TW" altLang="en-US" dirty="0"/>
              <a:t> </a:t>
            </a:r>
            <a:r>
              <a:rPr lang="en-US" altLang="zh-TW" dirty="0"/>
              <a:t>Enhancement)</a:t>
            </a:r>
            <a:r>
              <a:rPr lang="zh-TW" altLang="en-US" dirty="0"/>
              <a:t> </a:t>
            </a:r>
            <a:r>
              <a:rPr lang="en-US" altLang="zh-TW" dirty="0"/>
              <a:t>Datasets</a:t>
            </a:r>
            <a:endParaRPr lang="zh-TW" altLang="en-US" dirty="0"/>
          </a:p>
        </p:txBody>
      </p:sp>
      <p:sp>
        <p:nvSpPr>
          <p:cNvPr id="6" name="文字方塊 5">
            <a:extLst>
              <a:ext uri="{FF2B5EF4-FFF2-40B4-BE49-F238E27FC236}">
                <a16:creationId xmlns:a16="http://schemas.microsoft.com/office/drawing/2014/main" id="{DD32964E-E52B-4158-A21E-E7FEE4FD5796}"/>
              </a:ext>
            </a:extLst>
          </p:cNvPr>
          <p:cNvSpPr txBox="1"/>
          <p:nvPr/>
        </p:nvSpPr>
        <p:spPr>
          <a:xfrm>
            <a:off x="1711353" y="2097248"/>
            <a:ext cx="8984609" cy="2585323"/>
          </a:xfrm>
          <a:prstGeom prst="rect">
            <a:avLst/>
          </a:prstGeom>
          <a:noFill/>
        </p:spPr>
        <p:txBody>
          <a:bodyPr wrap="square" rtlCol="0">
            <a:spAutoFit/>
          </a:bodyPr>
          <a:lstStyle/>
          <a:p>
            <a:pPr marL="342900" indent="-342900">
              <a:buFont typeface="+mj-lt"/>
              <a:buAutoNum type="arabicPeriod"/>
            </a:pPr>
            <a:r>
              <a:rPr lang="en-US" altLang="zh-TW" dirty="0"/>
              <a:t>we created more than 30000 virtual 3D audio environments with a duration up to 10 seconds each, reaching a total duration of approximately 50 hours.</a:t>
            </a:r>
          </a:p>
          <a:p>
            <a:pPr marL="342900" indent="-342900">
              <a:buFont typeface="+mj-lt"/>
              <a:buAutoNum type="arabicPeriod"/>
            </a:pPr>
            <a:endParaRPr lang="en-US" altLang="zh-TW" dirty="0"/>
          </a:p>
          <a:p>
            <a:pPr marL="342900" indent="-342900">
              <a:buFont typeface="+mj-lt"/>
              <a:buAutoNum type="arabicPeriod"/>
            </a:pPr>
            <a:r>
              <a:rPr lang="en-US" altLang="zh-TW" dirty="0"/>
              <a:t>In each data point a speech signal is always present, mixed with various types of background noise.</a:t>
            </a:r>
            <a:r>
              <a:rPr lang="zh-TW" altLang="en-US" dirty="0"/>
              <a:t> </a:t>
            </a:r>
            <a:r>
              <a:rPr lang="en-US" altLang="zh-TW" dirty="0"/>
              <a:t>We extracted all sounds from the clean subset of </a:t>
            </a:r>
            <a:r>
              <a:rPr lang="en-US" altLang="zh-TW" dirty="0" err="1"/>
              <a:t>Librispeech</a:t>
            </a:r>
            <a:r>
              <a:rPr lang="en-US" altLang="zh-TW" dirty="0"/>
              <a:t>.</a:t>
            </a:r>
          </a:p>
          <a:p>
            <a:pPr marL="342900" indent="-342900">
              <a:buFont typeface="+mj-lt"/>
              <a:buAutoNum type="arabicPeriod"/>
            </a:pPr>
            <a:endParaRPr lang="en-US" altLang="zh-TW" dirty="0"/>
          </a:p>
          <a:p>
            <a:pPr marL="342900" indent="-342900">
              <a:buFont typeface="+mj-lt"/>
              <a:buAutoNum type="arabicPeriod"/>
            </a:pPr>
            <a:r>
              <a:rPr lang="en-US" altLang="zh-TW" dirty="0"/>
              <a:t>We add up to 3 non-speech background noises of the above-mentioned categories, extracting them from FSD50K.With a 25% chance, one of the background noises is a continuous noise. The signal-to-noise ratio ranges from 6 to 16 dB full scale (</a:t>
            </a:r>
            <a:r>
              <a:rPr lang="en-US" altLang="zh-TW" dirty="0" err="1"/>
              <a:t>dBFS</a:t>
            </a:r>
            <a:r>
              <a:rPr lang="en-US" altLang="zh-TW" dirty="0"/>
              <a:t>).</a:t>
            </a:r>
            <a:endParaRPr lang="zh-TW" altLang="en-US" dirty="0"/>
          </a:p>
        </p:txBody>
      </p:sp>
    </p:spTree>
    <p:extLst>
      <p:ext uri="{BB962C8B-B14F-4D97-AF65-F5344CB8AC3E}">
        <p14:creationId xmlns:p14="http://schemas.microsoft.com/office/powerpoint/2010/main" val="3736288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TM03457452[[fn=天體]]</Template>
  <TotalTime>494</TotalTime>
  <Words>1702</Words>
  <Application>Microsoft Office PowerPoint</Application>
  <PresentationFormat>寬螢幕</PresentationFormat>
  <Paragraphs>218</Paragraphs>
  <Slides>20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新細明體</vt:lpstr>
      <vt:lpstr>標楷體</vt:lpstr>
      <vt:lpstr>Arial</vt:lpstr>
      <vt:lpstr>Calibri</vt:lpstr>
      <vt:lpstr>Calibri Light</vt:lpstr>
      <vt:lpstr>Wingdings</vt:lpstr>
      <vt:lpstr>天體</vt:lpstr>
      <vt:lpstr>Final-PROJECT L3DAS21 – tASK1 3D Speech enhancement</vt:lpstr>
      <vt:lpstr>outline</vt:lpstr>
      <vt:lpstr>Introduction </vt:lpstr>
      <vt:lpstr>Introduction </vt:lpstr>
      <vt:lpstr>Introduction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Final-PROJECT Speech enhancement</dc:title>
  <dc:creator>user</dc:creator>
  <cp:lastModifiedBy>user</cp:lastModifiedBy>
  <cp:revision>236</cp:revision>
  <dcterms:created xsi:type="dcterms:W3CDTF">2021-06-20T08:04:28Z</dcterms:created>
  <dcterms:modified xsi:type="dcterms:W3CDTF">2021-06-26T14:05:12Z</dcterms:modified>
</cp:coreProperties>
</file>