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TW" altLang="en-US" dirty="0"/>
              <a:t>按一下以編輯母片標題樣式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5/4/2021</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1CF3075A-B3CA-4308-8288-4AA3FDE33D80}"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C674B8D-FEEF-4ACC-AE11-BD533592BCDC}"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0326006-7E0B-4944-9FC8-8FFECA54B11C}"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1B5A3413-B80B-4905-8668-7292F4C8B0D5}"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TW" altLang="en-US"/>
              <a:t>按一下以編輯母片標題樣式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74019662-C6A4-45F9-A235-129F0C1DEF43}" type="datetimeFigureOut">
              <a:rPr lang="en-US" dirty="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TW" altLang="en-US"/>
              <a:t>按一下以編輯母片標題樣式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909BB764-976A-4040-BDCA-252C91CEE939}" type="datetimeFigureOut">
              <a:rPr lang="en-US" dirty="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9D1490F-3E6A-4544-9694-22B6007FE3C6}"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62829323-6A73-409C-86A6-9EAF0F851121}"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E240176-F1D3-49EC-82F4-0915A3AC4184}"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5/4/2021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zenodo.org/record/4642005#.YJDRRcg3uU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l3das/L3DAS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558126-1FF4-4532-8CEF-56FE8BC138EC}"/>
              </a:ext>
            </a:extLst>
          </p:cNvPr>
          <p:cNvSpPr>
            <a:spLocks noGrp="1"/>
          </p:cNvSpPr>
          <p:nvPr>
            <p:ph type="ctrTitle"/>
          </p:nvPr>
        </p:nvSpPr>
        <p:spPr>
          <a:xfrm rot="21420000">
            <a:off x="883723" y="377062"/>
            <a:ext cx="9755187" cy="3052318"/>
          </a:xfrm>
        </p:spPr>
        <p:txBody>
          <a:bodyPr>
            <a:normAutofit fontScale="90000"/>
          </a:bodyPr>
          <a:lstStyle/>
          <a:p>
            <a:r>
              <a:rPr lang="en-US" altLang="zh-TW" dirty="0"/>
              <a:t>L3DAS21: Machine Learning for 3D Audio Signal Processing</a:t>
            </a:r>
            <a:endParaRPr lang="zh-TW" altLang="en-US" dirty="0"/>
          </a:p>
        </p:txBody>
      </p:sp>
      <p:sp>
        <p:nvSpPr>
          <p:cNvPr id="3" name="副標題 2">
            <a:extLst>
              <a:ext uri="{FF2B5EF4-FFF2-40B4-BE49-F238E27FC236}">
                <a16:creationId xmlns:a16="http://schemas.microsoft.com/office/drawing/2014/main" id="{93D93340-732B-426D-BBFB-D6006F933009}"/>
              </a:ext>
            </a:extLst>
          </p:cNvPr>
          <p:cNvSpPr>
            <a:spLocks noGrp="1"/>
          </p:cNvSpPr>
          <p:nvPr>
            <p:ph type="subTitle" idx="1"/>
          </p:nvPr>
        </p:nvSpPr>
        <p:spPr/>
        <p:txBody>
          <a:bodyPr/>
          <a:lstStyle/>
          <a:p>
            <a:r>
              <a:rPr lang="en-US" altLang="zh-TW" dirty="0"/>
              <a:t>IEEE MLSP Data Challenge 2021</a:t>
            </a:r>
            <a:endParaRPr lang="zh-TW" altLang="en-US" dirty="0"/>
          </a:p>
        </p:txBody>
      </p:sp>
    </p:spTree>
    <p:extLst>
      <p:ext uri="{BB962C8B-B14F-4D97-AF65-F5344CB8AC3E}">
        <p14:creationId xmlns:p14="http://schemas.microsoft.com/office/powerpoint/2010/main" val="398722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4ABEBB-8230-4DDF-AB7F-80BAFD816D33}"/>
              </a:ext>
            </a:extLst>
          </p:cNvPr>
          <p:cNvSpPr>
            <a:spLocks noGrp="1"/>
          </p:cNvSpPr>
          <p:nvPr>
            <p:ph type="title"/>
          </p:nvPr>
        </p:nvSpPr>
        <p:spPr/>
        <p:txBody>
          <a:bodyPr/>
          <a:lstStyle/>
          <a:p>
            <a:r>
              <a:rPr lang="en-US" altLang="zh-TW" cap="none" dirty="0"/>
              <a:t>Introduction</a:t>
            </a:r>
            <a:endParaRPr lang="zh-TW" altLang="en-US" cap="none" dirty="0"/>
          </a:p>
        </p:txBody>
      </p:sp>
      <p:sp>
        <p:nvSpPr>
          <p:cNvPr id="3" name="內容版面配置區 2">
            <a:extLst>
              <a:ext uri="{FF2B5EF4-FFF2-40B4-BE49-F238E27FC236}">
                <a16:creationId xmlns:a16="http://schemas.microsoft.com/office/drawing/2014/main" id="{733026BB-E4C3-4066-A8A6-9240D676FE26}"/>
              </a:ext>
            </a:extLst>
          </p:cNvPr>
          <p:cNvSpPr>
            <a:spLocks noGrp="1"/>
          </p:cNvSpPr>
          <p:nvPr>
            <p:ph sz="quarter" idx="13"/>
          </p:nvPr>
        </p:nvSpPr>
        <p:spPr>
          <a:xfrm>
            <a:off x="687976" y="2055007"/>
            <a:ext cx="10394707" cy="3311189"/>
          </a:xfrm>
        </p:spPr>
        <p:txBody>
          <a:bodyPr>
            <a:normAutofit/>
          </a:bodyPr>
          <a:lstStyle/>
          <a:p>
            <a:pPr marL="0" indent="0" algn="just">
              <a:buNone/>
            </a:pPr>
            <a:r>
              <a:rPr lang="en-US" altLang="zh-TW" cap="none" dirty="0">
                <a:latin typeface="Times New Roman" panose="02020603050405020304" pitchFamily="18" charset="0"/>
                <a:cs typeface="Times New Roman" panose="02020603050405020304" pitchFamily="18" charset="0"/>
              </a:rPr>
              <a:t>	3D audio is gaining increasing interest in the machine learning community in recent years, in this context, </a:t>
            </a:r>
            <a:r>
              <a:rPr lang="en-US" altLang="zh-TW" cap="none" dirty="0" err="1">
                <a:latin typeface="Times New Roman" panose="02020603050405020304" pitchFamily="18" charset="0"/>
                <a:cs typeface="Times New Roman" panose="02020603050405020304" pitchFamily="18" charset="0"/>
              </a:rPr>
              <a:t>Ambisonics</a:t>
            </a:r>
            <a:r>
              <a:rPr lang="en-US" altLang="zh-TW" cap="none" dirty="0">
                <a:latin typeface="Times New Roman" panose="02020603050405020304" pitchFamily="18" charset="0"/>
                <a:cs typeface="Times New Roman" panose="02020603050405020304" pitchFamily="18" charset="0"/>
              </a:rPr>
              <a:t> prevails among other 3D audio formats for its simplicity, effectiveness and flexibility. </a:t>
            </a:r>
            <a:r>
              <a:rPr lang="en-US" altLang="zh-TW" cap="none" dirty="0" err="1">
                <a:latin typeface="Times New Roman" panose="02020603050405020304" pitchFamily="18" charset="0"/>
                <a:cs typeface="Times New Roman" panose="02020603050405020304" pitchFamily="18" charset="0"/>
              </a:rPr>
              <a:t>Ambisonic</a:t>
            </a:r>
            <a:r>
              <a:rPr lang="en-US" altLang="zh-TW" cap="none" dirty="0">
                <a:latin typeface="Times New Roman" panose="02020603050405020304" pitchFamily="18" charset="0"/>
                <a:cs typeface="Times New Roman" panose="02020603050405020304" pitchFamily="18" charset="0"/>
              </a:rPr>
              <a:t> recordings permit to obtain impressive performance in many machine </a:t>
            </a:r>
            <a:r>
              <a:rPr lang="en-US" altLang="zh-TW" cap="none" dirty="0" err="1">
                <a:latin typeface="Times New Roman" panose="02020603050405020304" pitchFamily="18" charset="0"/>
                <a:cs typeface="Times New Roman" panose="02020603050405020304" pitchFamily="18" charset="0"/>
              </a:rPr>
              <a:t>learningbased</a:t>
            </a:r>
            <a:r>
              <a:rPr lang="en-US" altLang="zh-TW" cap="none" dirty="0">
                <a:latin typeface="Times New Roman" panose="02020603050405020304" pitchFamily="18" charset="0"/>
                <a:cs typeface="Times New Roman" panose="02020603050405020304" pitchFamily="18" charset="0"/>
              </a:rPr>
              <a:t> tasks, usually bringing out a significant improvement over the mono and stereo formats. Tasks like Sound Source Localization, Speech and Emotion Recognition, Sound Source Separation, Speech Enhancement and Denoising, Acoustic Echo Cancellation, among others, benefit from tridimensional representations of sound field, thus leading to higher accuracy and perceived quality. </a:t>
            </a:r>
          </a:p>
        </p:txBody>
      </p:sp>
    </p:spTree>
    <p:extLst>
      <p:ext uri="{BB962C8B-B14F-4D97-AF65-F5344CB8AC3E}">
        <p14:creationId xmlns:p14="http://schemas.microsoft.com/office/powerpoint/2010/main" val="150401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C64C28-8152-46B9-B779-C69AF15C1C2B}"/>
              </a:ext>
            </a:extLst>
          </p:cNvPr>
          <p:cNvSpPr>
            <a:spLocks noGrp="1"/>
          </p:cNvSpPr>
          <p:nvPr>
            <p:ph type="title"/>
          </p:nvPr>
        </p:nvSpPr>
        <p:spPr>
          <a:xfrm>
            <a:off x="685801" y="685800"/>
            <a:ext cx="10396882" cy="1151965"/>
          </a:xfrm>
        </p:spPr>
        <p:txBody>
          <a:bodyPr/>
          <a:lstStyle/>
          <a:p>
            <a:r>
              <a:rPr lang="en-US" altLang="zh-TW" cap="none" dirty="0"/>
              <a:t>Task</a:t>
            </a:r>
            <a:endParaRPr lang="zh-TW" altLang="en-US" cap="none" dirty="0"/>
          </a:p>
        </p:txBody>
      </p:sp>
      <p:sp>
        <p:nvSpPr>
          <p:cNvPr id="3" name="內容版面配置區 2">
            <a:extLst>
              <a:ext uri="{FF2B5EF4-FFF2-40B4-BE49-F238E27FC236}">
                <a16:creationId xmlns:a16="http://schemas.microsoft.com/office/drawing/2014/main" id="{50E0ACDD-A188-4E18-AAE8-5FA1E20A48E5}"/>
              </a:ext>
            </a:extLst>
          </p:cNvPr>
          <p:cNvSpPr>
            <a:spLocks noGrp="1"/>
          </p:cNvSpPr>
          <p:nvPr>
            <p:ph sz="quarter" idx="13"/>
          </p:nvPr>
        </p:nvSpPr>
        <p:spPr>
          <a:xfrm>
            <a:off x="685801" y="2038229"/>
            <a:ext cx="10394707" cy="3311189"/>
          </a:xfrm>
        </p:spPr>
        <p:txBody>
          <a:bodyPr>
            <a:normAutofit/>
          </a:bodyPr>
          <a:lstStyle/>
          <a:p>
            <a:r>
              <a:rPr lang="en-US" altLang="zh-TW" cap="none" dirty="0">
                <a:latin typeface="Times New Roman" panose="02020603050405020304" pitchFamily="18" charset="0"/>
                <a:cs typeface="Times New Roman" panose="02020603050405020304" pitchFamily="18" charset="0"/>
              </a:rPr>
              <a:t>Task 1: 3D Speech Enhancement</a:t>
            </a:r>
          </a:p>
          <a:p>
            <a:pPr marL="0" indent="0">
              <a:buNone/>
            </a:pPr>
            <a:r>
              <a:rPr lang="en-US" altLang="zh-TW" cap="none" dirty="0">
                <a:latin typeface="Times New Roman" panose="02020603050405020304" pitchFamily="18" charset="0"/>
                <a:cs typeface="Times New Roman" panose="02020603050405020304" pitchFamily="18" charset="0"/>
              </a:rPr>
              <a:t>    The objective of this task is the enhancement of speech signals immersed in the spatial sound field of a reverberant office environment. Here the models are expected to extract the monophonic voice signal from the 3D mixture containing various background noises. The evaluation metric for this task is the sum of the short-time objective intelligibility (STOI) and word error rate (WER). The first estimates the intelligibility of the output speech signal. The latter, instead, is aimed at assessing the effects of the enhancement for speech recognition purposes.</a:t>
            </a:r>
          </a:p>
        </p:txBody>
      </p:sp>
    </p:spTree>
    <p:extLst>
      <p:ext uri="{BB962C8B-B14F-4D97-AF65-F5344CB8AC3E}">
        <p14:creationId xmlns:p14="http://schemas.microsoft.com/office/powerpoint/2010/main" val="216381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C64C28-8152-46B9-B779-C69AF15C1C2B}"/>
              </a:ext>
            </a:extLst>
          </p:cNvPr>
          <p:cNvSpPr>
            <a:spLocks noGrp="1"/>
          </p:cNvSpPr>
          <p:nvPr>
            <p:ph type="title"/>
          </p:nvPr>
        </p:nvSpPr>
        <p:spPr/>
        <p:txBody>
          <a:bodyPr/>
          <a:lstStyle/>
          <a:p>
            <a:r>
              <a:rPr lang="en-US" altLang="zh-TW" cap="none" dirty="0"/>
              <a:t>Task</a:t>
            </a:r>
            <a:endParaRPr lang="zh-TW" altLang="en-US" cap="none" dirty="0"/>
          </a:p>
        </p:txBody>
      </p:sp>
      <p:sp>
        <p:nvSpPr>
          <p:cNvPr id="3" name="內容版面配置區 2">
            <a:extLst>
              <a:ext uri="{FF2B5EF4-FFF2-40B4-BE49-F238E27FC236}">
                <a16:creationId xmlns:a16="http://schemas.microsoft.com/office/drawing/2014/main" id="{50E0ACDD-A188-4E18-AAE8-5FA1E20A48E5}"/>
              </a:ext>
            </a:extLst>
          </p:cNvPr>
          <p:cNvSpPr>
            <a:spLocks noGrp="1"/>
          </p:cNvSpPr>
          <p:nvPr>
            <p:ph sz="quarter" idx="13"/>
          </p:nvPr>
        </p:nvSpPr>
        <p:spPr>
          <a:xfrm>
            <a:off x="685801" y="2038229"/>
            <a:ext cx="10394707" cy="3311189"/>
          </a:xfrm>
        </p:spPr>
        <p:txBody>
          <a:bodyPr>
            <a:normAutofit/>
          </a:bodyPr>
          <a:lstStyle/>
          <a:p>
            <a:r>
              <a:rPr lang="en-US" altLang="zh-TW" cap="none" dirty="0">
                <a:latin typeface="Times New Roman" panose="02020603050405020304" pitchFamily="18" charset="0"/>
                <a:cs typeface="Times New Roman" panose="02020603050405020304" pitchFamily="18" charset="0"/>
              </a:rPr>
              <a:t>Task 2: 3D Sound Event Localization and Detection in Office Environment</a:t>
            </a:r>
          </a:p>
          <a:p>
            <a:pPr marL="0" indent="0">
              <a:buNone/>
            </a:pPr>
            <a:r>
              <a:rPr lang="en-US" altLang="zh-TW" cap="none" dirty="0">
                <a:latin typeface="Times New Roman" panose="02020603050405020304" pitchFamily="18" charset="0"/>
                <a:cs typeface="Times New Roman" panose="02020603050405020304" pitchFamily="18" charset="0"/>
              </a:rPr>
              <a:t>    The aim of this task is to detect the temporal activities of a known set of sound event classes and, in particular, to further locate them in the space. Here the models must predict a list of the active sound events and their respective location at regular intervals of 100 milliseconds. We consider up to 3 simultaneously active sounds, which may also belong to the same class. The models’ performance on this task is evaluated according to the location-sensitive detection error, which joins the localization and detection errors.</a:t>
            </a:r>
          </a:p>
        </p:txBody>
      </p:sp>
    </p:spTree>
    <p:extLst>
      <p:ext uri="{BB962C8B-B14F-4D97-AF65-F5344CB8AC3E}">
        <p14:creationId xmlns:p14="http://schemas.microsoft.com/office/powerpoint/2010/main" val="36124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F2F2C4-DA2F-4D5F-AF5F-60D1FE56C481}"/>
              </a:ext>
            </a:extLst>
          </p:cNvPr>
          <p:cNvSpPr>
            <a:spLocks noGrp="1"/>
          </p:cNvSpPr>
          <p:nvPr>
            <p:ph type="title"/>
          </p:nvPr>
        </p:nvSpPr>
        <p:spPr/>
        <p:txBody>
          <a:bodyPr/>
          <a:lstStyle/>
          <a:p>
            <a:r>
              <a:rPr lang="en-US" altLang="zh-TW" cap="none" dirty="0"/>
              <a:t>Dataset</a:t>
            </a:r>
            <a:endParaRPr lang="zh-TW" altLang="en-US" cap="none" dirty="0"/>
          </a:p>
        </p:txBody>
      </p:sp>
      <p:sp>
        <p:nvSpPr>
          <p:cNvPr id="3" name="內容版面配置區 2">
            <a:extLst>
              <a:ext uri="{FF2B5EF4-FFF2-40B4-BE49-F238E27FC236}">
                <a16:creationId xmlns:a16="http://schemas.microsoft.com/office/drawing/2014/main" id="{CEFEDAE4-0BD8-4D29-B50A-3BC67B4DDC13}"/>
              </a:ext>
            </a:extLst>
          </p:cNvPr>
          <p:cNvSpPr>
            <a:spLocks noGrp="1"/>
          </p:cNvSpPr>
          <p:nvPr>
            <p:ph sz="quarter" idx="13"/>
          </p:nvPr>
        </p:nvSpPr>
        <p:spPr/>
        <p:txBody>
          <a:bodyPr/>
          <a:lstStyle/>
          <a:p>
            <a:r>
              <a:rPr lang="en-US" altLang="zh-TW" cap="none" dirty="0">
                <a:latin typeface="Times New Roman" panose="02020603050405020304" pitchFamily="18" charset="0"/>
                <a:cs typeface="Times New Roman" panose="02020603050405020304" pitchFamily="18" charset="0"/>
              </a:rPr>
              <a:t>The LEDAS21 datasets contain multiple-source and multiple-perspective B-format </a:t>
            </a:r>
            <a:r>
              <a:rPr lang="en-US" altLang="zh-TW" cap="none" dirty="0" err="1">
                <a:latin typeface="Times New Roman" panose="02020603050405020304" pitchFamily="18" charset="0"/>
                <a:cs typeface="Times New Roman" panose="02020603050405020304" pitchFamily="18" charset="0"/>
              </a:rPr>
              <a:t>Ambisonics</a:t>
            </a:r>
            <a:r>
              <a:rPr lang="en-US" altLang="zh-TW" cap="none" dirty="0">
                <a:latin typeface="Times New Roman" panose="02020603050405020304" pitchFamily="18" charset="0"/>
                <a:cs typeface="Times New Roman" panose="02020603050405020304" pitchFamily="18" charset="0"/>
              </a:rPr>
              <a:t> audio recordings.</a:t>
            </a:r>
          </a:p>
          <a:p>
            <a:r>
              <a:rPr lang="en-US" altLang="zh-TW" cap="none" dirty="0">
                <a:latin typeface="Times New Roman" panose="02020603050405020304" pitchFamily="18" charset="0"/>
                <a:cs typeface="Times New Roman" panose="02020603050405020304" pitchFamily="18" charset="0"/>
              </a:rPr>
              <a:t>Download : </a:t>
            </a:r>
            <a:r>
              <a:rPr lang="en-US" altLang="zh-TW" cap="none" dirty="0">
                <a:latin typeface="Times New Roman" panose="02020603050405020304" pitchFamily="18" charset="0"/>
                <a:cs typeface="Times New Roman" panose="02020603050405020304" pitchFamily="18" charset="0"/>
                <a:hlinkClick r:id="rId2"/>
              </a:rPr>
              <a:t>L3DAS21 Challenge Dataset</a:t>
            </a:r>
            <a:endParaRPr lang="zh-TW" alt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52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9E205F-25E3-4E9F-AEB5-A3862BB9F3DA}"/>
              </a:ext>
            </a:extLst>
          </p:cNvPr>
          <p:cNvSpPr>
            <a:spLocks noGrp="1"/>
          </p:cNvSpPr>
          <p:nvPr>
            <p:ph type="title"/>
          </p:nvPr>
        </p:nvSpPr>
        <p:spPr/>
        <p:txBody>
          <a:bodyPr/>
          <a:lstStyle/>
          <a:p>
            <a:r>
              <a:rPr lang="en-US" altLang="zh-TW" cap="none" dirty="0"/>
              <a:t>Supporting API</a:t>
            </a:r>
            <a:endParaRPr lang="zh-TW" altLang="en-US" cap="none" dirty="0"/>
          </a:p>
        </p:txBody>
      </p:sp>
      <p:sp>
        <p:nvSpPr>
          <p:cNvPr id="3" name="內容版面配置區 2">
            <a:extLst>
              <a:ext uri="{FF2B5EF4-FFF2-40B4-BE49-F238E27FC236}">
                <a16:creationId xmlns:a16="http://schemas.microsoft.com/office/drawing/2014/main" id="{41C38EE5-0F3C-4404-8B6F-64F36919017A}"/>
              </a:ext>
            </a:extLst>
          </p:cNvPr>
          <p:cNvSpPr>
            <a:spLocks noGrp="1"/>
          </p:cNvSpPr>
          <p:nvPr>
            <p:ph sz="quarter" idx="13"/>
          </p:nvPr>
        </p:nvSpPr>
        <p:spPr/>
        <p:txBody>
          <a:bodyPr/>
          <a:lstStyle/>
          <a:p>
            <a:pPr marL="0" indent="0">
              <a:buNone/>
            </a:pPr>
            <a:r>
              <a:rPr lang="en-US" altLang="zh-TW" cap="none" dirty="0">
                <a:latin typeface="Times New Roman" panose="02020603050405020304" pitchFamily="18" charset="0"/>
                <a:cs typeface="Times New Roman" panose="02020603050405020304" pitchFamily="18" charset="0"/>
              </a:rPr>
              <a:t>Please review this website to install: </a:t>
            </a:r>
            <a:r>
              <a:rPr lang="en-US" altLang="zh-TW" cap="none" dirty="0">
                <a:latin typeface="Times New Roman" panose="02020603050405020304" pitchFamily="18" charset="0"/>
                <a:cs typeface="Times New Roman" panose="02020603050405020304" pitchFamily="18" charset="0"/>
                <a:hlinkClick r:id="rId2"/>
              </a:rPr>
              <a:t>GitHub</a:t>
            </a:r>
            <a:r>
              <a:rPr lang="en-US" altLang="zh-TW" cap="none" dirty="0">
                <a:latin typeface="Times New Roman" panose="02020603050405020304" pitchFamily="18" charset="0"/>
                <a:cs typeface="Times New Roman" panose="02020603050405020304" pitchFamily="18" charset="0"/>
              </a:rPr>
              <a:t> </a:t>
            </a:r>
          </a:p>
          <a:p>
            <a:pPr marL="0" indent="0">
              <a:buNone/>
            </a:pPr>
            <a:r>
              <a:rPr lang="en-US" altLang="zh-TW" cap="none" dirty="0">
                <a:solidFill>
                  <a:srgbClr val="FF0000"/>
                </a:solidFill>
                <a:latin typeface="Times New Roman" panose="02020603050405020304" pitchFamily="18" charset="0"/>
                <a:cs typeface="Times New Roman" panose="02020603050405020304" pitchFamily="18" charset="0"/>
              </a:rPr>
              <a:t>NOTE: </a:t>
            </a:r>
            <a:r>
              <a:rPr lang="en-US" altLang="zh-TW" cap="none" dirty="0">
                <a:latin typeface="Times New Roman" panose="02020603050405020304" pitchFamily="18" charset="0"/>
                <a:cs typeface="Times New Roman" panose="02020603050405020304" pitchFamily="18" charset="0"/>
              </a:rPr>
              <a:t>This code is based on python 3.7, and use </a:t>
            </a:r>
            <a:r>
              <a:rPr lang="en-US" altLang="zh-TW" cap="none" dirty="0" err="1">
                <a:latin typeface="Times New Roman" panose="02020603050405020304" pitchFamily="18" charset="0"/>
                <a:cs typeface="Times New Roman" panose="02020603050405020304" pitchFamily="18" charset="0"/>
              </a:rPr>
              <a:t>Pytorch</a:t>
            </a:r>
            <a:r>
              <a:rPr lang="en-US" altLang="zh-TW" cap="none" dirty="0">
                <a:latin typeface="Times New Roman" panose="02020603050405020304" pitchFamily="18" charset="0"/>
                <a:cs typeface="Times New Roman" panose="02020603050405020304" pitchFamily="18" charset="0"/>
              </a:rPr>
              <a:t>.</a:t>
            </a:r>
          </a:p>
          <a:p>
            <a:pPr marL="0" indent="0">
              <a:buNone/>
            </a:pP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55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CCBF0-7D51-4341-92E6-0043BE675BE2}"/>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45336899-BFB7-4098-ACB1-FE432F428AB8}"/>
              </a:ext>
            </a:extLst>
          </p:cNvPr>
          <p:cNvSpPr>
            <a:spLocks noGrp="1"/>
          </p:cNvSpPr>
          <p:nvPr>
            <p:ph sz="quarter" idx="13"/>
          </p:nvPr>
        </p:nvSpPr>
        <p:spPr/>
        <p:txBody>
          <a:bodyPr/>
          <a:lstStyle/>
          <a:p>
            <a:pPr marL="0" indent="0">
              <a:buNone/>
            </a:pPr>
            <a:r>
              <a:rPr lang="en-US" altLang="zh-TW" cap="none" dirty="0">
                <a:latin typeface="Times New Roman" panose="02020603050405020304" pitchFamily="18" charset="0"/>
                <a:cs typeface="Times New Roman" panose="02020603050405020304" pitchFamily="18" charset="0"/>
              </a:rPr>
              <a:t>https://www.l3das.com/mlsp2021/</a:t>
            </a:r>
            <a:endParaRPr lang="zh-TW" alt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7875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賽事">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TM04033927[[fn=主要賽事]]</Template>
  <TotalTime>210</TotalTime>
  <Words>389</Words>
  <Application>Microsoft Office PowerPoint</Application>
  <PresentationFormat>寬螢幕</PresentationFormat>
  <Paragraphs>18</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新細明體</vt:lpstr>
      <vt:lpstr>Arial</vt:lpstr>
      <vt:lpstr>Impact</vt:lpstr>
      <vt:lpstr>Times New Roman</vt:lpstr>
      <vt:lpstr>主要賽事</vt:lpstr>
      <vt:lpstr>L3DAS21: Machine Learning for 3D Audio Signal Processing</vt:lpstr>
      <vt:lpstr>Introduction</vt:lpstr>
      <vt:lpstr>Task</vt:lpstr>
      <vt:lpstr>Task</vt:lpstr>
      <vt:lpstr>Dataset</vt:lpstr>
      <vt:lpstr>Supporting API</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L3DAS21: Machine Learning for 3D Audio Signal Processing</dc:title>
  <dc:creator>Heng</dc:creator>
  <cp:lastModifiedBy>Heng</cp:lastModifiedBy>
  <cp:revision>6</cp:revision>
  <dcterms:created xsi:type="dcterms:W3CDTF">2021-05-04T04:51:11Z</dcterms:created>
  <dcterms:modified xsi:type="dcterms:W3CDTF">2021-05-04T08:21:53Z</dcterms:modified>
</cp:coreProperties>
</file>