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8" r:id="rId2"/>
    <p:sldMasterId id="2147483745" r:id="rId3"/>
  </p:sldMasterIdLst>
  <p:notesMasterIdLst>
    <p:notesMasterId r:id="rId22"/>
  </p:notesMasterIdLst>
  <p:handoutMasterIdLst>
    <p:handoutMasterId r:id="rId23"/>
  </p:handoutMasterIdLst>
  <p:sldIdLst>
    <p:sldId id="279" r:id="rId4"/>
    <p:sldId id="258" r:id="rId5"/>
    <p:sldId id="261" r:id="rId6"/>
    <p:sldId id="294" r:id="rId7"/>
    <p:sldId id="392" r:id="rId8"/>
    <p:sldId id="393" r:id="rId9"/>
    <p:sldId id="379" r:id="rId10"/>
    <p:sldId id="395" r:id="rId11"/>
    <p:sldId id="396" r:id="rId12"/>
    <p:sldId id="397" r:id="rId13"/>
    <p:sldId id="398" r:id="rId14"/>
    <p:sldId id="399" r:id="rId15"/>
    <p:sldId id="400" r:id="rId16"/>
    <p:sldId id="394" r:id="rId17"/>
    <p:sldId id="277" r:id="rId18"/>
    <p:sldId id="376" r:id="rId19"/>
    <p:sldId id="391" r:id="rId20"/>
    <p:sldId id="314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el" initials="R" lastIdx="4" clrIdx="0">
    <p:extLst>
      <p:ext uri="{19B8F6BF-5375-455C-9EA6-DF929625EA0E}">
        <p15:presenceInfo xmlns:p15="http://schemas.microsoft.com/office/powerpoint/2012/main" userId="Rach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7B38"/>
    <a:srgbClr val="2E2B21"/>
    <a:srgbClr val="EFF4F4"/>
    <a:srgbClr val="5B5957"/>
    <a:srgbClr val="5E5B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83531" autoAdjust="0"/>
  </p:normalViewPr>
  <p:slideViewPr>
    <p:cSldViewPr snapToGrid="0">
      <p:cViewPr varScale="1">
        <p:scale>
          <a:sx n="95" d="100"/>
          <a:sy n="95" d="100"/>
        </p:scale>
        <p:origin x="11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20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B0D05-66B6-4E64-8935-14BAD9F87DDE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80604-D731-460E-ACC9-C90306708F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532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1E0AA-6F64-4815-9912-5766A7B421DC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394DD-4116-4E2F-92E1-726E4B150D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391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379B5-6234-495F-A2A7-DF4D79A29F6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411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379B5-6234-495F-A2A7-DF4D79A29F6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948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859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10902865" y="6488668"/>
            <a:ext cx="1289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i="1" dirty="0">
                <a:solidFill>
                  <a:schemeClr val="accent5">
                    <a:lumMod val="75000"/>
                  </a:schemeClr>
                </a:solidFill>
              </a:rPr>
              <a:t>2021.09.27</a:t>
            </a:r>
            <a:r>
              <a:rPr lang="zh-TW" altLang="en-US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8" name="標題 1"/>
          <p:cNvSpPr>
            <a:spLocks noGrp="1"/>
          </p:cNvSpPr>
          <p:nvPr>
            <p:ph type="ctrTitle"/>
          </p:nvPr>
        </p:nvSpPr>
        <p:spPr>
          <a:xfrm>
            <a:off x="914400" y="1521475"/>
            <a:ext cx="10363200" cy="1941957"/>
          </a:xfrm>
        </p:spPr>
        <p:txBody>
          <a:bodyPr/>
          <a:lstStyle>
            <a:lvl1pPr algn="ctr">
              <a:defRPr>
                <a:latin typeface="+mj-lt"/>
                <a:ea typeface="標楷體" panose="03000509000000000000" pitchFamily="65" charset="-120"/>
              </a:defRPr>
            </a:lvl1pPr>
          </a:lstStyle>
          <a:p>
            <a:endParaRPr lang="zh-TW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45706"/>
          </a:xfrm>
        </p:spPr>
        <p:txBody>
          <a:bodyPr/>
          <a:lstStyle>
            <a:lvl1pPr marL="0" indent="0" algn="ctr">
              <a:buNone/>
              <a:defRPr>
                <a:latin typeface="+mn-lt"/>
                <a:ea typeface="標楷體" panose="03000509000000000000" pitchFamily="65" charset="-120"/>
              </a:defRPr>
            </a:lvl1pPr>
          </a:lstStyle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1" name="直線接點 10"/>
          <p:cNvCxnSpPr/>
          <p:nvPr userDrawn="1"/>
        </p:nvCxnSpPr>
        <p:spPr>
          <a:xfrm>
            <a:off x="2417064" y="5467288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 userDrawn="1"/>
        </p:nvCxnSpPr>
        <p:spPr>
          <a:xfrm>
            <a:off x="8153400" y="5479480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42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77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71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3200" y="152400"/>
            <a:ext cx="11785600" cy="756320"/>
          </a:xfrm>
        </p:spPr>
        <p:txBody>
          <a:bodyPr/>
          <a:lstStyle>
            <a:lvl1pPr>
              <a:defRPr sz="2851" b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07439" y="1052736"/>
            <a:ext cx="11781367" cy="5489352"/>
          </a:xfrm>
        </p:spPr>
        <p:txBody>
          <a:bodyPr/>
          <a:lstStyle>
            <a:lvl1pPr>
              <a:buClrTx/>
              <a:buFont typeface="Wingdings" pitchFamily="2" charset="2"/>
              <a:buChar char="Ø"/>
              <a:defRPr sz="1800">
                <a:latin typeface="Calibri" panose="020F0502020204030204" pitchFamily="34" charset="0"/>
                <a:cs typeface="Times" pitchFamily="18" charset="0"/>
              </a:defRPr>
            </a:lvl1pPr>
            <a:lvl2pPr>
              <a:defRPr>
                <a:latin typeface="Calibri" panose="020F0502020204030204" pitchFamily="34" charset="0"/>
                <a:cs typeface="Times" pitchFamily="18" charset="0"/>
              </a:defRPr>
            </a:lvl2pPr>
            <a:lvl3pPr>
              <a:defRPr>
                <a:latin typeface="Calibri" panose="020F0502020204030204" pitchFamily="34" charset="0"/>
                <a:cs typeface="Times" pitchFamily="18" charset="0"/>
              </a:defRPr>
            </a:lvl3pPr>
            <a:lvl4pPr>
              <a:defRPr>
                <a:latin typeface="Calibri" panose="020F0502020204030204" pitchFamily="34" charset="0"/>
                <a:cs typeface="Times" pitchFamily="18" charset="0"/>
              </a:defRPr>
            </a:lvl4pPr>
            <a:lvl5pPr>
              <a:defRPr>
                <a:latin typeface="Calibri" panose="020F0502020204030204" pitchFamily="34" charset="0"/>
                <a:cs typeface="Times" pitchFamily="18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32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4F1C930-B425-4849-901E-EDC7E9573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ko-KR" alt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FF045ED-EC6C-44B2-81F3-8E8A931EE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48" y="203280"/>
            <a:ext cx="3055586" cy="7579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253A2A7-0643-4378-A3E0-E2766DCD4D1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06385" y="193448"/>
            <a:ext cx="918940" cy="8858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D08D55B-1D39-49F6-BDF9-B7CE6C5D7DC3}"/>
              </a:ext>
            </a:extLst>
          </p:cNvPr>
          <p:cNvSpPr/>
          <p:nvPr/>
        </p:nvSpPr>
        <p:spPr>
          <a:xfrm>
            <a:off x="0" y="1285876"/>
            <a:ext cx="12192000" cy="462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 descr="IEEE - Advancing Technology for Human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142" y="305368"/>
            <a:ext cx="1178881" cy="66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343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677C0E-ACE4-48B6-B244-F66B32AD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875" y="6442075"/>
            <a:ext cx="2743200" cy="365125"/>
          </a:xfrm>
        </p:spPr>
        <p:txBody>
          <a:bodyPr/>
          <a:lstStyle/>
          <a:p>
            <a:fld id="{FD75175D-FB02-48CD-A1FB-271AE8306E1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08D55B-1D39-49F6-BDF9-B7CE6C5D7DC3}"/>
              </a:ext>
            </a:extLst>
          </p:cNvPr>
          <p:cNvSpPr/>
          <p:nvPr/>
        </p:nvSpPr>
        <p:spPr>
          <a:xfrm>
            <a:off x="-6350" y="0"/>
            <a:ext cx="12192000" cy="48641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583BE3-7F27-474B-8977-CB25A2A7B5C3}"/>
              </a:ext>
            </a:extLst>
          </p:cNvPr>
          <p:cNvSpPr/>
          <p:nvPr/>
        </p:nvSpPr>
        <p:spPr>
          <a:xfrm>
            <a:off x="330200" y="889000"/>
            <a:ext cx="11544300" cy="5575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0200" y="91661"/>
            <a:ext cx="10515600" cy="797340"/>
          </a:xfrm>
        </p:spPr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319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 defTabSz="685783"/>
            <a:endParaRPr lang="de-CH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82D1C7-786B-4CB7-97D7-160838221C61}"/>
              </a:ext>
            </a:extLst>
          </p:cNvPr>
          <p:cNvSpPr/>
          <p:nvPr userDrawn="1"/>
        </p:nvSpPr>
        <p:spPr>
          <a:xfrm>
            <a:off x="10902865" y="6488668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i="1" dirty="0">
                <a:solidFill>
                  <a:schemeClr val="accent5">
                    <a:lumMod val="75000"/>
                  </a:schemeClr>
                </a:solidFill>
              </a:rPr>
              <a:t>2021.10.04</a:t>
            </a:r>
            <a:r>
              <a:rPr lang="zh-TW" altLang="en-US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667A8BA-3846-4CC2-933B-E4B22A2F299A}"/>
              </a:ext>
            </a:extLst>
          </p:cNvPr>
          <p:cNvCxnSpPr/>
          <p:nvPr userDrawn="1"/>
        </p:nvCxnSpPr>
        <p:spPr>
          <a:xfrm>
            <a:off x="2417064" y="5467288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E007CE9B-7426-43AB-A5D8-C31BB708E3F9}"/>
              </a:ext>
            </a:extLst>
          </p:cNvPr>
          <p:cNvCxnSpPr/>
          <p:nvPr userDrawn="1"/>
        </p:nvCxnSpPr>
        <p:spPr>
          <a:xfrm>
            <a:off x="8153400" y="5479480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930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March 18, 2022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9436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28917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March 18, 2022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3619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March 18, 2022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02563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  <a:latin typeface="+mj-lt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標楷體" panose="03000509000000000000" pitchFamily="65" charset="-120"/>
              </a:defRPr>
            </a:lvl1pPr>
            <a:lvl2pPr>
              <a:defRPr>
                <a:latin typeface="+mn-lt"/>
                <a:ea typeface="標楷體" panose="03000509000000000000" pitchFamily="65" charset="-120"/>
              </a:defRPr>
            </a:lvl2pPr>
            <a:lvl3pPr>
              <a:defRPr>
                <a:latin typeface="+mn-lt"/>
                <a:ea typeface="標楷體" panose="03000509000000000000" pitchFamily="65" charset="-120"/>
              </a:defRPr>
            </a:lvl3pPr>
            <a:lvl4pPr>
              <a:defRPr>
                <a:latin typeface="+mn-lt"/>
                <a:ea typeface="標楷體" panose="03000509000000000000" pitchFamily="65" charset="-120"/>
              </a:defRPr>
            </a:lvl4pPr>
            <a:lvl5pPr>
              <a:defRPr>
                <a:latin typeface="+mn-lt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20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8804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1058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8861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5365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3649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24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01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12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49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06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5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00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99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March 18, 2022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0" y="6396335"/>
            <a:ext cx="3508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Very-Large-Scale Integration,</a:t>
            </a:r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 VLSI LAB</a:t>
            </a:r>
          </a:p>
          <a:p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Location</a:t>
            </a:r>
            <a:r>
              <a:rPr lang="zh-TW" altLang="en-US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：</a:t>
            </a:r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ISP521</a:t>
            </a:r>
            <a:endParaRPr lang="zh-TW" altLang="en-US" sz="12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483" y="0"/>
            <a:ext cx="698517" cy="664464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>
            <a:off x="11429807" y="664464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CCU EE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29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BCFF35-802F-480F-B853-95CFF8116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BFE3BF-58EC-4CE6-BE15-D32491AD6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D5329-3041-45D6-931A-AF5CF60C5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C5958-52AA-4A20-AEE8-C5C254CBD7A7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D49890-BF7F-4409-A8FF-9A8E24AB5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601C4-51C6-4747-8667-BE42B82B3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5175D-FB02-48CD-A1FB-271AE8306E1F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483" y="0"/>
            <a:ext cx="698517" cy="664464"/>
          </a:xfrm>
          <a:prstGeom prst="rect">
            <a:avLst/>
          </a:prstGeom>
        </p:spPr>
      </p:pic>
      <p:sp>
        <p:nvSpPr>
          <p:cNvPr id="8" name="文字方塊 7"/>
          <p:cNvSpPr txBox="1"/>
          <p:nvPr userDrawn="1"/>
        </p:nvSpPr>
        <p:spPr>
          <a:xfrm>
            <a:off x="11429807" y="664464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CCU EE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62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March 18, 2022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5703BCF4-5C49-4A8D-B569-093B6FE2968C}"/>
              </a:ext>
            </a:extLst>
          </p:cNvPr>
          <p:cNvSpPr txBox="1"/>
          <p:nvPr userDrawn="1"/>
        </p:nvSpPr>
        <p:spPr>
          <a:xfrm>
            <a:off x="0" y="6396335"/>
            <a:ext cx="3508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Very-Large-Scale Integration,</a:t>
            </a:r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 VLSI LAB</a:t>
            </a:r>
          </a:p>
          <a:p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Location</a:t>
            </a:r>
            <a:r>
              <a:rPr lang="zh-TW" altLang="en-US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：</a:t>
            </a:r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ISP521</a:t>
            </a:r>
            <a:endParaRPr lang="zh-TW" altLang="en-US" sz="12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D2E1230-46FF-4F29-ABBA-6F09929333C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483" y="0"/>
            <a:ext cx="698517" cy="66446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B3C796F6-A798-4CDF-B3BA-FCFEFC9B7EAC}"/>
              </a:ext>
            </a:extLst>
          </p:cNvPr>
          <p:cNvSpPr txBox="1"/>
          <p:nvPr userDrawn="1"/>
        </p:nvSpPr>
        <p:spPr>
          <a:xfrm>
            <a:off x="11429807" y="664464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CCU EE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909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96089" y="1738969"/>
            <a:ext cx="10599821" cy="2448019"/>
          </a:xfrm>
        </p:spPr>
        <p:txBody>
          <a:bodyPr>
            <a:normAutofit/>
          </a:bodyPr>
          <a:lstStyle/>
          <a:p>
            <a:pPr algn="ctr"/>
            <a:r>
              <a:rPr lang="en-US" altLang="zh-TW" sz="4400" b="1" dirty="0">
                <a:solidFill>
                  <a:schemeClr val="accent5">
                    <a:lumMod val="75000"/>
                  </a:schemeClr>
                </a:solidFill>
              </a:rPr>
              <a:t>Introduction to Computers</a:t>
            </a:r>
            <a:br>
              <a:rPr lang="en-US" altLang="zh-TW" sz="73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altLang="zh-TW" b="1" cap="none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zh-TW" altLang="en-US" b="1" cap="none" dirty="0">
                <a:solidFill>
                  <a:schemeClr val="accent5">
                    <a:lumMod val="75000"/>
                  </a:schemeClr>
                </a:solidFill>
              </a:rPr>
              <a:t>數值方法</a:t>
            </a:r>
            <a:endParaRPr lang="zh-TW" altLang="en-US" cap="none" dirty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2129589" y="5281863"/>
            <a:ext cx="6555205" cy="144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授課老師：陳自強 教授 </a:t>
            </a:r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(</a:t>
            </a:r>
            <a:r>
              <a:rPr lang="en-US" altLang="zh-TW" sz="2000" b="1" dirty="0" err="1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Oscal</a:t>
            </a:r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 T.-C. Chen)</a:t>
            </a:r>
          </a:p>
          <a:p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TA Group :</a:t>
            </a:r>
            <a:r>
              <a:rPr lang="zh-TW" altLang="en-US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 林依榮、張宇軒、蔡承宏、張誌恒</a:t>
            </a:r>
            <a:endParaRPr lang="zh-TW" altLang="en-US" sz="1800" b="1" dirty="0">
              <a:solidFill>
                <a:schemeClr val="accent5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D92661-9F8E-4621-A699-1456EB3CEAD0}"/>
              </a:ext>
            </a:extLst>
          </p:cNvPr>
          <p:cNvSpPr/>
          <p:nvPr/>
        </p:nvSpPr>
        <p:spPr>
          <a:xfrm>
            <a:off x="10905787" y="6414117"/>
            <a:ext cx="1223411" cy="443883"/>
          </a:xfrm>
          <a:prstGeom prst="rect">
            <a:avLst/>
          </a:prstGeom>
          <a:solidFill>
            <a:srgbClr val="2E2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2A2C8D8-D44A-4E58-B49B-BC1C8CCA9DD2}"/>
              </a:ext>
            </a:extLst>
          </p:cNvPr>
          <p:cNvSpPr txBox="1"/>
          <p:nvPr/>
        </p:nvSpPr>
        <p:spPr>
          <a:xfrm>
            <a:off x="10905788" y="648866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>
                <a:solidFill>
                  <a:srgbClr val="A47B38"/>
                </a:solidFill>
              </a:rPr>
              <a:t>2021.12.27</a:t>
            </a:r>
            <a:endParaRPr lang="zh-TW" altLang="en-US" b="1" i="1" dirty="0">
              <a:solidFill>
                <a:srgbClr val="A47B38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399F649-5FFC-49AF-9224-044FB626E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569" y="4951062"/>
            <a:ext cx="773531" cy="77353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01D32CF-F27B-47E7-BC74-638CE1E88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8074" y="4881416"/>
            <a:ext cx="1495425" cy="149542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99D76A4-21FE-487F-8436-B0FF9E2A7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805563">
            <a:off x="57901" y="-94094"/>
            <a:ext cx="1476375" cy="147637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28EFAFB-D917-4B00-ABB6-AAC00CE97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559443">
            <a:off x="10845980" y="-38957"/>
            <a:ext cx="1476375" cy="147637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D6047D1-F174-4864-8491-A41EF94637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27689">
            <a:off x="2426412" y="-129041"/>
            <a:ext cx="1019175" cy="101917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523DF7D4-68BC-4CA8-B3BB-10BCFCDBC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27689">
            <a:off x="7398462" y="-102111"/>
            <a:ext cx="1019175" cy="101917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BC6C095-DA5C-4ADD-9E5D-E1C7953502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5115" y="3159325"/>
            <a:ext cx="1409700" cy="140970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7594E3E5-A5C6-4A69-B394-6B2D58F12A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9269" y="3429000"/>
            <a:ext cx="1200319" cy="1200319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770260F0-E085-4367-AAAF-A52CDCC058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4415" y="4556789"/>
            <a:ext cx="1039605" cy="103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36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AD4F9F-CECA-4D96-B33F-56E50C30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cap="none" dirty="0"/>
              <a:t>數學小複習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F29889-62AC-4EA5-9A33-94AFE64584A6}"/>
              </a:ext>
            </a:extLst>
          </p:cNvPr>
          <p:cNvSpPr/>
          <p:nvPr/>
        </p:nvSpPr>
        <p:spPr>
          <a:xfrm>
            <a:off x="4702165" y="1150358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找方程式的近似根 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- 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二分法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(1)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A0675E3-895F-4975-8117-8B091BCF6FC1}"/>
              </a:ext>
            </a:extLst>
          </p:cNvPr>
          <p:cNvCxnSpPr/>
          <p:nvPr/>
        </p:nvCxnSpPr>
        <p:spPr>
          <a:xfrm flipV="1">
            <a:off x="1343863" y="2404796"/>
            <a:ext cx="0" cy="32413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11283DE-836C-405C-8619-C0990A52757D}"/>
              </a:ext>
            </a:extLst>
          </p:cNvPr>
          <p:cNvCxnSpPr/>
          <p:nvPr/>
        </p:nvCxnSpPr>
        <p:spPr>
          <a:xfrm flipV="1">
            <a:off x="1343863" y="4133521"/>
            <a:ext cx="4699972" cy="629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弧形 11">
            <a:extLst>
              <a:ext uri="{FF2B5EF4-FFF2-40B4-BE49-F238E27FC236}">
                <a16:creationId xmlns:a16="http://schemas.microsoft.com/office/drawing/2014/main" id="{4BB0A2E7-CE56-4199-8EB4-5BD17FAA27E8}"/>
              </a:ext>
            </a:extLst>
          </p:cNvPr>
          <p:cNvSpPr/>
          <p:nvPr/>
        </p:nvSpPr>
        <p:spPr>
          <a:xfrm rot="6997931">
            <a:off x="172477" y="-781389"/>
            <a:ext cx="6454339" cy="4858471"/>
          </a:xfrm>
          <a:prstGeom prst="arc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4F5EE493-7636-4FA9-8D02-CA3FC0D2D04B}"/>
              </a:ext>
            </a:extLst>
          </p:cNvPr>
          <p:cNvCxnSpPr/>
          <p:nvPr/>
        </p:nvCxnSpPr>
        <p:spPr>
          <a:xfrm>
            <a:off x="2286976" y="4149583"/>
            <a:ext cx="0" cy="476888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C3A489A9-60B1-4F88-B9D6-1E3383241C3B}"/>
              </a:ext>
            </a:extLst>
          </p:cNvPr>
          <p:cNvCxnSpPr/>
          <p:nvPr/>
        </p:nvCxnSpPr>
        <p:spPr>
          <a:xfrm>
            <a:off x="5285820" y="3327674"/>
            <a:ext cx="6084" cy="805847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1A1C829-6A5F-4BF2-9BF6-530390427602}"/>
              </a:ext>
            </a:extLst>
          </p:cNvPr>
          <p:cNvSpPr txBox="1"/>
          <p:nvPr/>
        </p:nvSpPr>
        <p:spPr>
          <a:xfrm>
            <a:off x="5586692" y="2377749"/>
            <a:ext cx="54694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1" dirty="0">
                <a:solidFill>
                  <a:schemeClr val="accent2">
                    <a:lumMod val="75000"/>
                  </a:schemeClr>
                </a:solidFill>
              </a:rPr>
              <a:t>f(x)</a:t>
            </a:r>
            <a:endParaRPr lang="zh-TW" altLang="en-US" sz="210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98C4408-858C-4A17-8CFA-0DF13FA4EAA0}"/>
              </a:ext>
            </a:extLst>
          </p:cNvPr>
          <p:cNvSpPr txBox="1"/>
          <p:nvPr/>
        </p:nvSpPr>
        <p:spPr>
          <a:xfrm>
            <a:off x="2166850" y="3837310"/>
            <a:ext cx="2760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>
                <a:solidFill>
                  <a:schemeClr val="accent3">
                    <a:lumMod val="50000"/>
                  </a:schemeClr>
                </a:solidFill>
              </a:rPr>
              <a:t>a</a:t>
            </a:r>
            <a:endParaRPr lang="zh-TW" altLang="en-US" sz="15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0C7140F-BA24-43C8-98E2-0F890F2D42EA}"/>
              </a:ext>
            </a:extLst>
          </p:cNvPr>
          <p:cNvSpPr txBox="1"/>
          <p:nvPr/>
        </p:nvSpPr>
        <p:spPr>
          <a:xfrm>
            <a:off x="5156179" y="4209668"/>
            <a:ext cx="2856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>
                <a:solidFill>
                  <a:schemeClr val="accent3">
                    <a:lumMod val="50000"/>
                  </a:schemeClr>
                </a:solidFill>
              </a:rPr>
              <a:t>b</a:t>
            </a:r>
            <a:endParaRPr lang="zh-TW" altLang="en-US" sz="15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75AB5E2-9CF1-43E4-BE82-054BA92CA110}"/>
              </a:ext>
            </a:extLst>
          </p:cNvPr>
          <p:cNvSpPr txBox="1"/>
          <p:nvPr/>
        </p:nvSpPr>
        <p:spPr>
          <a:xfrm>
            <a:off x="6082761" y="396034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39F797C-7775-41D3-B647-FCC683344F27}"/>
              </a:ext>
            </a:extLst>
          </p:cNvPr>
          <p:cNvSpPr txBox="1"/>
          <p:nvPr/>
        </p:nvSpPr>
        <p:spPr>
          <a:xfrm>
            <a:off x="1216866" y="205957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CAA64E7-128E-407B-A089-081B08AE8C7F}"/>
              </a:ext>
            </a:extLst>
          </p:cNvPr>
          <p:cNvSpPr txBox="1"/>
          <p:nvPr/>
        </p:nvSpPr>
        <p:spPr>
          <a:xfrm>
            <a:off x="2239610" y="4766368"/>
            <a:ext cx="74892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>
                <a:solidFill>
                  <a:schemeClr val="accent3">
                    <a:lumMod val="50000"/>
                  </a:schemeClr>
                </a:solidFill>
              </a:rPr>
              <a:t>(a, f(a))</a:t>
            </a:r>
            <a:endParaRPr lang="zh-TW" altLang="en-US" sz="15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ABC8B8C-932E-4AC4-BF09-303EA8C8E909}"/>
              </a:ext>
            </a:extLst>
          </p:cNvPr>
          <p:cNvSpPr txBox="1"/>
          <p:nvPr/>
        </p:nvSpPr>
        <p:spPr>
          <a:xfrm>
            <a:off x="4507343" y="3035040"/>
            <a:ext cx="76815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>
                <a:solidFill>
                  <a:schemeClr val="accent3">
                    <a:lumMod val="50000"/>
                  </a:schemeClr>
                </a:solidFill>
              </a:rPr>
              <a:t>(b, f(b))</a:t>
            </a:r>
            <a:endParaRPr lang="zh-TW" altLang="en-US" sz="15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A5A10348-5AA9-42D7-8DE4-A8107A4808C4}"/>
              </a:ext>
            </a:extLst>
          </p:cNvPr>
          <p:cNvSpPr/>
          <p:nvPr/>
        </p:nvSpPr>
        <p:spPr>
          <a:xfrm>
            <a:off x="2224668" y="4615553"/>
            <a:ext cx="124617" cy="114097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6F58D8B8-C461-4614-9991-799E1640C9E7}"/>
              </a:ext>
            </a:extLst>
          </p:cNvPr>
          <p:cNvSpPr/>
          <p:nvPr/>
        </p:nvSpPr>
        <p:spPr>
          <a:xfrm>
            <a:off x="5223512" y="3179047"/>
            <a:ext cx="124617" cy="114097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D72C66EA-EB26-4F1A-B23A-121BB873AA4C}"/>
              </a:ext>
            </a:extLst>
          </p:cNvPr>
          <p:cNvSpPr/>
          <p:nvPr/>
        </p:nvSpPr>
        <p:spPr>
          <a:xfrm>
            <a:off x="3828906" y="4405910"/>
            <a:ext cx="124617" cy="11409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7AA6B6FB-CC83-43FB-AF18-6D5109FF1C08}"/>
              </a:ext>
            </a:extLst>
          </p:cNvPr>
          <p:cNvCxnSpPr/>
          <p:nvPr/>
        </p:nvCxnSpPr>
        <p:spPr>
          <a:xfrm>
            <a:off x="3891214" y="4133520"/>
            <a:ext cx="0" cy="30371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F7F82E8-CE96-4298-95C2-53ABC5E4EC17}"/>
              </a:ext>
            </a:extLst>
          </p:cNvPr>
          <p:cNvSpPr txBox="1"/>
          <p:nvPr/>
        </p:nvSpPr>
        <p:spPr>
          <a:xfrm>
            <a:off x="3588893" y="4616281"/>
            <a:ext cx="729687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500" dirty="0">
                <a:solidFill>
                  <a:srgbClr val="FF0000"/>
                </a:solidFill>
              </a:rPr>
              <a:t>(c, f(c))</a:t>
            </a:r>
            <a:endParaRPr lang="zh-TW" altLang="en-US" sz="1500" dirty="0">
              <a:solidFill>
                <a:srgbClr val="FF0000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B643D86-6D25-4ADA-8868-F7D31F8884F3}"/>
              </a:ext>
            </a:extLst>
          </p:cNvPr>
          <p:cNvSpPr txBox="1"/>
          <p:nvPr/>
        </p:nvSpPr>
        <p:spPr>
          <a:xfrm>
            <a:off x="3768426" y="3821216"/>
            <a:ext cx="2664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>
                <a:solidFill>
                  <a:srgbClr val="FF0000"/>
                </a:solidFill>
              </a:rPr>
              <a:t>c</a:t>
            </a:r>
            <a:endParaRPr lang="zh-TW" altLang="en-US" sz="15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AA6BE43E-41E3-461F-A1AB-92A5E8B793BB}"/>
                  </a:ext>
                </a:extLst>
              </p:cNvPr>
              <p:cNvSpPr txBox="1"/>
              <p:nvPr/>
            </p:nvSpPr>
            <p:spPr>
              <a:xfrm>
                <a:off x="1610957" y="1769592"/>
                <a:ext cx="3023585" cy="16679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5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𝐜</m:t>
                      </m:r>
                      <m:r>
                        <a:rPr lang="en-US" altLang="zh-TW" sz="15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TW" sz="1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5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  <m:r>
                                <a:rPr lang="en-US" altLang="zh-TW" sz="15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15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</m:d>
                        </m:num>
                        <m:den>
                          <m:r>
                            <a:rPr lang="en-US" altLang="zh-TW" sz="15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altLang="zh-TW" sz="15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15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TW" sz="1500" b="1">
                        <a:latin typeface="Cambria Math" panose="02040503050406030204" pitchFamily="18" charset="0"/>
                      </a:rPr>
                      <m:t>𝐟</m:t>
                    </m:r>
                    <m:d>
                      <m:dPr>
                        <m:ctrlPr>
                          <a:rPr lang="en-US" altLang="zh-TW" sz="15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500" b="1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</m:d>
                    <m:r>
                      <a:rPr lang="en-US" altLang="zh-TW" sz="15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altLang="zh-TW" sz="15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𝐟</m:t>
                    </m:r>
                    <m:d>
                      <m:dPr>
                        <m:ctrlPr>
                          <a:rPr lang="en-US" altLang="zh-TW" sz="15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𝐜</m:t>
                        </m:r>
                      </m:e>
                    </m:d>
                    <m:r>
                      <a:rPr lang="en-US" altLang="zh-TW" sz="15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TW" sz="15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TW" altLang="en-US" sz="15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，則根在</a:t>
                </a:r>
                <a:r>
                  <a:rPr lang="en-US" altLang="zh-TW" sz="15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[</a:t>
                </a:r>
                <a:r>
                  <a:rPr lang="en-US" altLang="zh-TW" sz="1500" b="1" dirty="0" err="1">
                    <a:latin typeface="標楷體" panose="03000509000000000000" pitchFamily="65" charset="-120"/>
                    <a:ea typeface="標楷體" panose="03000509000000000000" pitchFamily="65" charset="-120"/>
                  </a:rPr>
                  <a:t>c,b</a:t>
                </a:r>
                <a:r>
                  <a:rPr lang="en-US" altLang="zh-TW" sz="15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]</a:t>
                </a:r>
                <a:r>
                  <a:rPr lang="zh-TW" altLang="en-US" sz="15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之間</a:t>
                </a:r>
                <a:endParaRPr lang="en-US" altLang="zh-TW" sz="15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zh-TW" altLang="en-US" sz="1500" b="1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sz="1500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zh-TW" altLang="en-US" sz="15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把原本的下限值</a:t>
                </a:r>
                <a:r>
                  <a:rPr lang="en-US" altLang="zh-TW" sz="15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a</a:t>
                </a:r>
                <a:r>
                  <a:rPr lang="zh-TW" altLang="en-US" sz="15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擦掉</a:t>
                </a:r>
                <a:endParaRPr lang="en-US" altLang="zh-TW" sz="15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zh-TW" altLang="en-US" sz="1500" b="1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sz="1500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r>
                      <a:rPr lang="zh-TW" altLang="en-US" sz="1500" b="1" i="1">
                        <a:latin typeface="Cambria Math" panose="02040503050406030204" pitchFamily="18" charset="0"/>
                      </a:rPr>
                      <m:t>把</m:t>
                    </m:r>
                  </m:oMath>
                </a14:m>
                <a:r>
                  <a:rPr lang="zh-TW" altLang="en-US" sz="15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下限值</a:t>
                </a:r>
                <a:r>
                  <a:rPr lang="en-US" altLang="zh-TW" sz="15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a</a:t>
                </a:r>
                <a:r>
                  <a:rPr lang="zh-TW" altLang="en-US" sz="15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改成</a:t>
                </a:r>
                <a:r>
                  <a:rPr lang="en-US" altLang="zh-TW" sz="15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c</a:t>
                </a:r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AA6BE43E-41E3-461F-A1AB-92A5E8B79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957" y="1769592"/>
                <a:ext cx="3023585" cy="1667957"/>
              </a:xfrm>
              <a:prstGeom prst="rect">
                <a:avLst/>
              </a:prstGeom>
              <a:blipFill>
                <a:blip r:embed="rId2"/>
                <a:stretch>
                  <a:fillRect l="-6452" r="-2823" b="-164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54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2" grpId="0" animBg="1"/>
      <p:bldP spid="24" grpId="0" animBg="1"/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AD4F9F-CECA-4D96-B33F-56E50C30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cap="none" dirty="0"/>
              <a:t>數學小複習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92DE00-2C97-4B79-89E9-BB6B3F9620B6}"/>
              </a:ext>
            </a:extLst>
          </p:cNvPr>
          <p:cNvSpPr/>
          <p:nvPr/>
        </p:nvSpPr>
        <p:spPr>
          <a:xfrm>
            <a:off x="4702165" y="1150358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找方程式的近似根 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- 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二分法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(2)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73241C8-31D6-4E1A-AA20-9DB71102C125}"/>
              </a:ext>
            </a:extLst>
          </p:cNvPr>
          <p:cNvCxnSpPr/>
          <p:nvPr/>
        </p:nvCxnSpPr>
        <p:spPr>
          <a:xfrm flipV="1">
            <a:off x="1458165" y="2490884"/>
            <a:ext cx="0" cy="32413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F37A7FAD-52C2-4B3F-BEED-E74304D6512C}"/>
              </a:ext>
            </a:extLst>
          </p:cNvPr>
          <p:cNvCxnSpPr/>
          <p:nvPr/>
        </p:nvCxnSpPr>
        <p:spPr>
          <a:xfrm flipV="1">
            <a:off x="1458165" y="4219609"/>
            <a:ext cx="4699972" cy="629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弧形 12">
            <a:extLst>
              <a:ext uri="{FF2B5EF4-FFF2-40B4-BE49-F238E27FC236}">
                <a16:creationId xmlns:a16="http://schemas.microsoft.com/office/drawing/2014/main" id="{65D42A81-4191-422D-AF43-CC2DB4D10A3C}"/>
              </a:ext>
            </a:extLst>
          </p:cNvPr>
          <p:cNvSpPr/>
          <p:nvPr/>
        </p:nvSpPr>
        <p:spPr>
          <a:xfrm rot="6997931">
            <a:off x="286779" y="-695301"/>
            <a:ext cx="6454339" cy="4858471"/>
          </a:xfrm>
          <a:prstGeom prst="arc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E9852200-91D6-4101-87DA-1EF45F2C70CC}"/>
              </a:ext>
            </a:extLst>
          </p:cNvPr>
          <p:cNvCxnSpPr/>
          <p:nvPr/>
        </p:nvCxnSpPr>
        <p:spPr>
          <a:xfrm>
            <a:off x="5400122" y="3413762"/>
            <a:ext cx="6084" cy="805847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68213C1-1CEB-49C5-9F0B-2699B7AB9593}"/>
              </a:ext>
            </a:extLst>
          </p:cNvPr>
          <p:cNvSpPr txBox="1"/>
          <p:nvPr/>
        </p:nvSpPr>
        <p:spPr>
          <a:xfrm>
            <a:off x="5700994" y="2463837"/>
            <a:ext cx="54694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1" dirty="0">
                <a:solidFill>
                  <a:schemeClr val="accent2">
                    <a:lumMod val="75000"/>
                  </a:schemeClr>
                </a:solidFill>
              </a:rPr>
              <a:t>f(x)</a:t>
            </a:r>
            <a:endParaRPr lang="zh-TW" altLang="en-US" sz="210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99BD1A5-C362-4140-9A7B-33E4344FEED0}"/>
              </a:ext>
            </a:extLst>
          </p:cNvPr>
          <p:cNvSpPr txBox="1"/>
          <p:nvPr/>
        </p:nvSpPr>
        <p:spPr>
          <a:xfrm>
            <a:off x="5270481" y="4295756"/>
            <a:ext cx="2856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>
                <a:solidFill>
                  <a:schemeClr val="accent3">
                    <a:lumMod val="50000"/>
                  </a:schemeClr>
                </a:solidFill>
              </a:rPr>
              <a:t>b</a:t>
            </a:r>
            <a:endParaRPr lang="zh-TW" altLang="en-US" sz="15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5468F11-C457-4C7D-AF51-B1A25372233F}"/>
              </a:ext>
            </a:extLst>
          </p:cNvPr>
          <p:cNvSpPr txBox="1"/>
          <p:nvPr/>
        </p:nvSpPr>
        <p:spPr>
          <a:xfrm>
            <a:off x="6197063" y="404643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AFC57C3-61F0-45A8-AC47-9970590F0430}"/>
              </a:ext>
            </a:extLst>
          </p:cNvPr>
          <p:cNvSpPr txBox="1"/>
          <p:nvPr/>
        </p:nvSpPr>
        <p:spPr>
          <a:xfrm>
            <a:off x="1331168" y="214566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A1167C1-034B-4A6D-B885-B269805222A1}"/>
              </a:ext>
            </a:extLst>
          </p:cNvPr>
          <p:cNvSpPr txBox="1"/>
          <p:nvPr/>
        </p:nvSpPr>
        <p:spPr>
          <a:xfrm>
            <a:off x="4621645" y="3121128"/>
            <a:ext cx="76815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>
                <a:solidFill>
                  <a:schemeClr val="accent3">
                    <a:lumMod val="50000"/>
                  </a:schemeClr>
                </a:solidFill>
              </a:rPr>
              <a:t>(b, f(b))</a:t>
            </a:r>
            <a:endParaRPr lang="zh-TW" altLang="en-US" sz="15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0F3D2DB7-5352-43E5-BE5D-C834BF9D8C6B}"/>
              </a:ext>
            </a:extLst>
          </p:cNvPr>
          <p:cNvSpPr/>
          <p:nvPr/>
        </p:nvSpPr>
        <p:spPr>
          <a:xfrm>
            <a:off x="5337814" y="3265135"/>
            <a:ext cx="124617" cy="114097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6C5BDBDB-F4E5-497E-94FA-1843FE1B7E6E}"/>
              </a:ext>
            </a:extLst>
          </p:cNvPr>
          <p:cNvSpPr/>
          <p:nvPr/>
        </p:nvSpPr>
        <p:spPr>
          <a:xfrm>
            <a:off x="3943208" y="4491998"/>
            <a:ext cx="124617" cy="114097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69D28755-10C6-4043-8E5B-692EAE80F8E1}"/>
              </a:ext>
            </a:extLst>
          </p:cNvPr>
          <p:cNvCxnSpPr/>
          <p:nvPr/>
        </p:nvCxnSpPr>
        <p:spPr>
          <a:xfrm>
            <a:off x="4005516" y="4219608"/>
            <a:ext cx="0" cy="30371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CB8087B-C985-4C4B-8FF7-1E8BC91B1474}"/>
              </a:ext>
            </a:extLst>
          </p:cNvPr>
          <p:cNvSpPr txBox="1"/>
          <p:nvPr/>
        </p:nvSpPr>
        <p:spPr>
          <a:xfrm>
            <a:off x="3703195" y="4702369"/>
            <a:ext cx="748923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500" dirty="0">
                <a:solidFill>
                  <a:schemeClr val="accent3">
                    <a:lumMod val="50000"/>
                  </a:schemeClr>
                </a:solidFill>
              </a:rPr>
              <a:t>(a, f(a))</a:t>
            </a:r>
            <a:endParaRPr lang="zh-TW" altLang="en-US" sz="15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A3DB55F-45B9-41C8-8CDD-379FDF9C6574}"/>
              </a:ext>
            </a:extLst>
          </p:cNvPr>
          <p:cNvSpPr txBox="1"/>
          <p:nvPr/>
        </p:nvSpPr>
        <p:spPr>
          <a:xfrm>
            <a:off x="3882728" y="3907304"/>
            <a:ext cx="2760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>
                <a:solidFill>
                  <a:schemeClr val="accent3">
                    <a:lumMod val="50000"/>
                  </a:schemeClr>
                </a:solidFill>
              </a:rPr>
              <a:t>a</a:t>
            </a:r>
            <a:endParaRPr lang="zh-TW" altLang="en-US" sz="1500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B9AD27A-FD71-4CC2-8C74-A429D2F254D0}"/>
                  </a:ext>
                </a:extLst>
              </p:cNvPr>
              <p:cNvSpPr txBox="1"/>
              <p:nvPr/>
            </p:nvSpPr>
            <p:spPr>
              <a:xfrm>
                <a:off x="1725259" y="1855680"/>
                <a:ext cx="3023585" cy="1823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5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𝐜</m:t>
                      </m:r>
                      <m:r>
                        <a:rPr lang="en-US" altLang="zh-TW" sz="15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TW" sz="1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5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  <m:r>
                                <a:rPr lang="en-US" altLang="zh-TW" sz="15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15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</m:d>
                        </m:num>
                        <m:den>
                          <m:r>
                            <a:rPr lang="en-US" altLang="zh-TW" sz="15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altLang="zh-TW" sz="15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sz="15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TW" sz="1500" b="1">
                        <a:latin typeface="Cambria Math" panose="02040503050406030204" pitchFamily="18" charset="0"/>
                      </a:rPr>
                      <m:t>𝐟</m:t>
                    </m:r>
                    <m:d>
                      <m:dPr>
                        <m:ctrlPr>
                          <a:rPr lang="en-US" altLang="zh-TW" sz="15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500" b="1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</m:d>
                    <m:r>
                      <a:rPr lang="en-US" altLang="zh-TW" sz="15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altLang="zh-TW" sz="15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𝐟</m:t>
                    </m:r>
                    <m:d>
                      <m:dPr>
                        <m:ctrlPr>
                          <a:rPr lang="en-US" altLang="zh-TW" sz="15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𝐜</m:t>
                        </m:r>
                      </m:e>
                    </m:d>
                    <m:r>
                      <a:rPr lang="en-US" altLang="zh-TW" sz="15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TW" sz="15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TW" altLang="en-US" sz="15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，則根在</a:t>
                </a:r>
                <a:r>
                  <a:rPr lang="en-US" altLang="zh-TW" sz="15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[</a:t>
                </a:r>
                <a:r>
                  <a:rPr lang="en-US" altLang="zh-TW" sz="1500" b="1" dirty="0" err="1">
                    <a:latin typeface="標楷體" panose="03000509000000000000" pitchFamily="65" charset="-120"/>
                    <a:ea typeface="標楷體" panose="03000509000000000000" pitchFamily="65" charset="-120"/>
                  </a:rPr>
                  <a:t>a,c</a:t>
                </a:r>
                <a:r>
                  <a:rPr lang="en-US" altLang="zh-TW" sz="15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]</a:t>
                </a:r>
                <a:r>
                  <a:rPr lang="zh-TW" altLang="en-US" sz="15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之間</a:t>
                </a:r>
                <a:endParaRPr lang="en-US" altLang="zh-TW" sz="15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zh-TW" altLang="en-US" sz="1500" b="1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sz="1500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zh-TW" altLang="en-US" sz="15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把原本的上限值</a:t>
                </a:r>
                <a:r>
                  <a:rPr lang="en-US" altLang="zh-TW" sz="15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b</a:t>
                </a:r>
                <a:r>
                  <a:rPr lang="zh-TW" altLang="en-US" sz="15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擦掉</a:t>
                </a:r>
                <a:endParaRPr lang="en-US" altLang="zh-TW" sz="15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zh-TW" altLang="en-US" sz="1500" b="1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sz="1500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zh-TW" altLang="en-US" sz="15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把上限值</a:t>
                </a:r>
                <a:r>
                  <a:rPr lang="en-US" altLang="zh-TW" sz="15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b</a:t>
                </a:r>
                <a:r>
                  <a:rPr lang="zh-TW" altLang="en-US" sz="15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改成</a:t>
                </a:r>
                <a:r>
                  <a:rPr lang="en-US" altLang="zh-TW" sz="15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c</a:t>
                </a:r>
              </a:p>
              <a:p>
                <a:endParaRPr lang="zh-TW" altLang="en-US" sz="15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B9AD27A-FD71-4CC2-8C74-A429D2F25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259" y="1855680"/>
                <a:ext cx="3023585" cy="1823897"/>
              </a:xfrm>
              <a:prstGeom prst="rect">
                <a:avLst/>
              </a:prstGeom>
              <a:blipFill>
                <a:blip r:embed="rId2"/>
                <a:stretch>
                  <a:fillRect l="-6452" r="-2823" b="-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橢圓 25">
            <a:extLst>
              <a:ext uri="{FF2B5EF4-FFF2-40B4-BE49-F238E27FC236}">
                <a16:creationId xmlns:a16="http://schemas.microsoft.com/office/drawing/2014/main" id="{6EDD9B29-513E-402C-BC6E-515A5FFD0104}"/>
              </a:ext>
            </a:extLst>
          </p:cNvPr>
          <p:cNvSpPr/>
          <p:nvPr/>
        </p:nvSpPr>
        <p:spPr>
          <a:xfrm>
            <a:off x="4701905" y="3943180"/>
            <a:ext cx="124617" cy="11409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25E823D1-9623-4E01-994F-80B7496BCC67}"/>
              </a:ext>
            </a:extLst>
          </p:cNvPr>
          <p:cNvCxnSpPr/>
          <p:nvPr/>
        </p:nvCxnSpPr>
        <p:spPr>
          <a:xfrm>
            <a:off x="4758696" y="4036962"/>
            <a:ext cx="5206" cy="188937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179A9A5-D445-4409-A7DD-BF96BDBD7798}"/>
              </a:ext>
            </a:extLst>
          </p:cNvPr>
          <p:cNvSpPr txBox="1"/>
          <p:nvPr/>
        </p:nvSpPr>
        <p:spPr>
          <a:xfrm>
            <a:off x="4468657" y="4365460"/>
            <a:ext cx="729687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500" dirty="0">
                <a:solidFill>
                  <a:srgbClr val="FF0000"/>
                </a:solidFill>
              </a:rPr>
              <a:t>(c, f(c))</a:t>
            </a:r>
            <a:endParaRPr lang="zh-TW" altLang="en-US" sz="1500" dirty="0">
              <a:solidFill>
                <a:srgbClr val="FF0000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6370321-66B2-4284-AF8D-39413A910AC2}"/>
              </a:ext>
            </a:extLst>
          </p:cNvPr>
          <p:cNvSpPr txBox="1"/>
          <p:nvPr/>
        </p:nvSpPr>
        <p:spPr>
          <a:xfrm>
            <a:off x="4648190" y="3570396"/>
            <a:ext cx="2664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>
                <a:solidFill>
                  <a:srgbClr val="FF0000"/>
                </a:solidFill>
              </a:rPr>
              <a:t>c</a:t>
            </a:r>
            <a:endParaRPr lang="zh-TW" alt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34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0" grpId="0" animBg="1"/>
      <p:bldP spid="26" grpId="0" animBg="1"/>
      <p:bldP spid="28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AD4F9F-CECA-4D96-B33F-56E50C30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cap="none" dirty="0"/>
              <a:t>數學小複習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660307-42E6-4C1A-A7DD-5587B8575AB6}"/>
              </a:ext>
            </a:extLst>
          </p:cNvPr>
          <p:cNvSpPr/>
          <p:nvPr/>
        </p:nvSpPr>
        <p:spPr>
          <a:xfrm>
            <a:off x="4702165" y="1150358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找方程式的近似根 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- 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二分法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(3)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C76421D-3EC8-48C8-B1CF-5A04A01C038F}"/>
              </a:ext>
            </a:extLst>
          </p:cNvPr>
          <p:cNvCxnSpPr/>
          <p:nvPr/>
        </p:nvCxnSpPr>
        <p:spPr>
          <a:xfrm flipV="1">
            <a:off x="1562331" y="2490883"/>
            <a:ext cx="0" cy="32413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DAC14A7-A2FC-4182-8C98-A6E26E77241E}"/>
              </a:ext>
            </a:extLst>
          </p:cNvPr>
          <p:cNvCxnSpPr/>
          <p:nvPr/>
        </p:nvCxnSpPr>
        <p:spPr>
          <a:xfrm flipV="1">
            <a:off x="1562331" y="4219608"/>
            <a:ext cx="4699972" cy="629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弧形 11">
            <a:extLst>
              <a:ext uri="{FF2B5EF4-FFF2-40B4-BE49-F238E27FC236}">
                <a16:creationId xmlns:a16="http://schemas.microsoft.com/office/drawing/2014/main" id="{E3CE295E-10C7-49CC-A460-4878389B955E}"/>
              </a:ext>
            </a:extLst>
          </p:cNvPr>
          <p:cNvSpPr/>
          <p:nvPr/>
        </p:nvSpPr>
        <p:spPr>
          <a:xfrm rot="6997931">
            <a:off x="390945" y="-695302"/>
            <a:ext cx="6454339" cy="4858471"/>
          </a:xfrm>
          <a:prstGeom prst="arc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07197A9-5371-4CCD-B05E-9DA3B6DC20F1}"/>
              </a:ext>
            </a:extLst>
          </p:cNvPr>
          <p:cNvSpPr txBox="1"/>
          <p:nvPr/>
        </p:nvSpPr>
        <p:spPr>
          <a:xfrm>
            <a:off x="5805160" y="2463836"/>
            <a:ext cx="54694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1" dirty="0">
                <a:solidFill>
                  <a:schemeClr val="accent2">
                    <a:lumMod val="75000"/>
                  </a:schemeClr>
                </a:solidFill>
              </a:rPr>
              <a:t>f(x)</a:t>
            </a:r>
            <a:endParaRPr lang="zh-TW" altLang="en-US" sz="210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E45618B-6C66-4122-9463-498A096B1B2B}"/>
              </a:ext>
            </a:extLst>
          </p:cNvPr>
          <p:cNvSpPr txBox="1"/>
          <p:nvPr/>
        </p:nvSpPr>
        <p:spPr>
          <a:xfrm>
            <a:off x="6301229" y="404643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3F8E329-45BA-4393-8BCD-9492FCA57F2D}"/>
              </a:ext>
            </a:extLst>
          </p:cNvPr>
          <p:cNvSpPr txBox="1"/>
          <p:nvPr/>
        </p:nvSpPr>
        <p:spPr>
          <a:xfrm>
            <a:off x="1435334" y="214566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8E4625D7-94DF-4772-AFED-23B73219710A}"/>
              </a:ext>
            </a:extLst>
          </p:cNvPr>
          <p:cNvSpPr/>
          <p:nvPr/>
        </p:nvSpPr>
        <p:spPr>
          <a:xfrm>
            <a:off x="4047374" y="4491997"/>
            <a:ext cx="124617" cy="114097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D25B7108-7B96-4AC2-AC6F-3DDFB569DDB5}"/>
              </a:ext>
            </a:extLst>
          </p:cNvPr>
          <p:cNvCxnSpPr/>
          <p:nvPr/>
        </p:nvCxnSpPr>
        <p:spPr>
          <a:xfrm>
            <a:off x="4109682" y="4219607"/>
            <a:ext cx="0" cy="30371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81581C6-071F-40E1-9D19-08E5136FBBA5}"/>
              </a:ext>
            </a:extLst>
          </p:cNvPr>
          <p:cNvSpPr txBox="1"/>
          <p:nvPr/>
        </p:nvSpPr>
        <p:spPr>
          <a:xfrm>
            <a:off x="3614455" y="4685835"/>
            <a:ext cx="748923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500" dirty="0">
                <a:solidFill>
                  <a:schemeClr val="accent3">
                    <a:lumMod val="50000"/>
                  </a:schemeClr>
                </a:solidFill>
              </a:rPr>
              <a:t>(a, f(a))</a:t>
            </a:r>
            <a:endParaRPr lang="zh-TW" altLang="en-US" sz="15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E703443-E332-44AD-A548-BFAA721D9130}"/>
              </a:ext>
            </a:extLst>
          </p:cNvPr>
          <p:cNvSpPr txBox="1"/>
          <p:nvPr/>
        </p:nvSpPr>
        <p:spPr>
          <a:xfrm>
            <a:off x="3986894" y="3907303"/>
            <a:ext cx="2760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>
                <a:solidFill>
                  <a:schemeClr val="accent3">
                    <a:lumMod val="50000"/>
                  </a:schemeClr>
                </a:solidFill>
              </a:rPr>
              <a:t>a</a:t>
            </a:r>
            <a:endParaRPr lang="zh-TW" altLang="en-US" sz="1500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D9C461BA-C89C-49AD-A15E-88F8BEC01D14}"/>
                  </a:ext>
                </a:extLst>
              </p:cNvPr>
              <p:cNvSpPr txBox="1"/>
              <p:nvPr/>
            </p:nvSpPr>
            <p:spPr>
              <a:xfrm>
                <a:off x="1829425" y="1855679"/>
                <a:ext cx="3023585" cy="13622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5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𝐜</m:t>
                      </m:r>
                      <m:r>
                        <a:rPr lang="en-US" altLang="zh-TW" sz="15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TW" sz="1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5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  <m:r>
                                <a:rPr lang="en-US" altLang="zh-TW" sz="15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15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</m:d>
                        </m:num>
                        <m:den>
                          <m:r>
                            <a:rPr lang="en-US" altLang="zh-TW" sz="15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altLang="zh-TW" sz="1500" b="1" dirty="0"/>
              </a:p>
              <a:p>
                <a:r>
                  <a:rPr lang="zh-TW" altLang="en-US" sz="15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TW" sz="1500" b="1">
                        <a:latin typeface="Cambria Math" panose="02040503050406030204" pitchFamily="18" charset="0"/>
                      </a:rPr>
                      <m:t>𝐟</m:t>
                    </m:r>
                    <m:d>
                      <m:dPr>
                        <m:ctrlPr>
                          <a:rPr lang="en-US" altLang="zh-TW" sz="15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500" b="1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</m:d>
                    <m:r>
                      <a:rPr lang="en-US" altLang="zh-TW" sz="15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altLang="zh-TW" sz="15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𝐟</m:t>
                    </m:r>
                    <m:d>
                      <m:dPr>
                        <m:ctrlPr>
                          <a:rPr lang="en-US" altLang="zh-TW" sz="15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𝐜</m:t>
                        </m:r>
                      </m:e>
                    </m:d>
                    <m:r>
                      <a:rPr lang="en-US" altLang="zh-TW" sz="15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TW" sz="15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TW" altLang="en-US" sz="15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，則根在</a:t>
                </a:r>
                <a:r>
                  <a:rPr lang="en-US" altLang="zh-TW" sz="15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[</a:t>
                </a:r>
                <a:r>
                  <a:rPr lang="en-US" altLang="zh-TW" sz="1500" b="1" dirty="0" err="1">
                    <a:latin typeface="標楷體" panose="03000509000000000000" pitchFamily="65" charset="-120"/>
                    <a:ea typeface="標楷體" panose="03000509000000000000" pitchFamily="65" charset="-120"/>
                  </a:rPr>
                  <a:t>c,b</a:t>
                </a:r>
                <a:r>
                  <a:rPr lang="en-US" altLang="zh-TW" sz="15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]</a:t>
                </a:r>
                <a:r>
                  <a:rPr lang="zh-TW" altLang="en-US" sz="15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之間</a:t>
                </a:r>
                <a:endParaRPr lang="en-US" altLang="zh-TW" sz="15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sz="15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TW" sz="1500" b="1">
                        <a:latin typeface="Cambria Math" panose="02040503050406030204" pitchFamily="18" charset="0"/>
                      </a:rPr>
                      <m:t>𝐟</m:t>
                    </m:r>
                    <m:d>
                      <m:dPr>
                        <m:ctrlPr>
                          <a:rPr lang="en-US" altLang="zh-TW" sz="15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500" b="1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</m:d>
                    <m:r>
                      <a:rPr lang="en-US" altLang="zh-TW" sz="15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altLang="zh-TW" sz="15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𝐟</m:t>
                    </m:r>
                    <m:d>
                      <m:dPr>
                        <m:ctrlPr>
                          <a:rPr lang="en-US" altLang="zh-TW" sz="15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𝐜</m:t>
                        </m:r>
                      </m:e>
                    </m:d>
                    <m:r>
                      <a:rPr lang="en-US" altLang="zh-TW" sz="15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TW" sz="15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TW" altLang="en-US" sz="15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，則根在</a:t>
                </a:r>
                <a:r>
                  <a:rPr lang="en-US" altLang="zh-TW" sz="15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[</a:t>
                </a:r>
                <a:r>
                  <a:rPr lang="en-US" altLang="zh-TW" sz="1500" b="1" dirty="0" err="1">
                    <a:latin typeface="標楷體" panose="03000509000000000000" pitchFamily="65" charset="-120"/>
                    <a:ea typeface="標楷體" panose="03000509000000000000" pitchFamily="65" charset="-120"/>
                  </a:rPr>
                  <a:t>a,c</a:t>
                </a:r>
                <a:r>
                  <a:rPr lang="en-US" altLang="zh-TW" sz="15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]</a:t>
                </a:r>
                <a:r>
                  <a:rPr lang="zh-TW" altLang="en-US" sz="15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之間</a:t>
                </a:r>
                <a:endParaRPr lang="en-US" altLang="zh-TW" sz="15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endParaRPr lang="zh-TW" altLang="en-US" sz="1500" b="1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D9C461BA-C89C-49AD-A15E-88F8BEC01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425" y="1855679"/>
                <a:ext cx="3023585" cy="1362232"/>
              </a:xfrm>
              <a:prstGeom prst="rect">
                <a:avLst/>
              </a:prstGeom>
              <a:blipFill>
                <a:blip r:embed="rId2"/>
                <a:stretch>
                  <a:fillRect l="-3831" r="-28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橢圓 20">
            <a:extLst>
              <a:ext uri="{FF2B5EF4-FFF2-40B4-BE49-F238E27FC236}">
                <a16:creationId xmlns:a16="http://schemas.microsoft.com/office/drawing/2014/main" id="{605BD19C-B4B1-4A99-A0FA-046EF3348F8F}"/>
              </a:ext>
            </a:extLst>
          </p:cNvPr>
          <p:cNvSpPr/>
          <p:nvPr/>
        </p:nvSpPr>
        <p:spPr>
          <a:xfrm>
            <a:off x="4806071" y="3943179"/>
            <a:ext cx="124617" cy="114097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FBE26A1F-6E48-4ECA-83EA-9B7077ACD103}"/>
              </a:ext>
            </a:extLst>
          </p:cNvPr>
          <p:cNvCxnSpPr/>
          <p:nvPr/>
        </p:nvCxnSpPr>
        <p:spPr>
          <a:xfrm>
            <a:off x="4862862" y="4036961"/>
            <a:ext cx="5206" cy="188937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5925AEA-2817-4E63-8CE1-3908D7EB7EB9}"/>
              </a:ext>
            </a:extLst>
          </p:cNvPr>
          <p:cNvSpPr txBox="1"/>
          <p:nvPr/>
        </p:nvSpPr>
        <p:spPr>
          <a:xfrm>
            <a:off x="5018731" y="3803423"/>
            <a:ext cx="768159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500" dirty="0">
                <a:solidFill>
                  <a:schemeClr val="accent3">
                    <a:lumMod val="50000"/>
                  </a:schemeClr>
                </a:solidFill>
              </a:rPr>
              <a:t>(b, f(b))</a:t>
            </a:r>
            <a:endParaRPr lang="zh-TW" altLang="en-US" sz="15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3999E7B-2BA0-4A0F-8FD5-4914E1B7310E}"/>
              </a:ext>
            </a:extLst>
          </p:cNvPr>
          <p:cNvSpPr txBox="1"/>
          <p:nvPr/>
        </p:nvSpPr>
        <p:spPr>
          <a:xfrm>
            <a:off x="4752356" y="3570395"/>
            <a:ext cx="2856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>
                <a:solidFill>
                  <a:schemeClr val="accent3">
                    <a:lumMod val="50000"/>
                  </a:schemeClr>
                </a:solidFill>
              </a:rPr>
              <a:t>b</a:t>
            </a:r>
            <a:endParaRPr lang="zh-TW" altLang="en-US" sz="15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EF85B044-542E-4FD7-B899-77A863F18C9A}"/>
              </a:ext>
            </a:extLst>
          </p:cNvPr>
          <p:cNvSpPr/>
          <p:nvPr/>
        </p:nvSpPr>
        <p:spPr>
          <a:xfrm>
            <a:off x="4435833" y="4284720"/>
            <a:ext cx="124617" cy="11409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BA650FE-CB7C-4C41-AF98-BBFBADF676A2}"/>
              </a:ext>
            </a:extLst>
          </p:cNvPr>
          <p:cNvSpPr txBox="1"/>
          <p:nvPr/>
        </p:nvSpPr>
        <p:spPr>
          <a:xfrm>
            <a:off x="4323494" y="4392445"/>
            <a:ext cx="729687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500" dirty="0">
                <a:solidFill>
                  <a:srgbClr val="FF0000"/>
                </a:solidFill>
              </a:rPr>
              <a:t>(c, f(c))</a:t>
            </a:r>
            <a:endParaRPr lang="zh-TW" altLang="en-US" sz="1500" dirty="0">
              <a:solidFill>
                <a:srgbClr val="FF0000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B71DD39-DC5F-4BA4-86B1-DAAD2930259E}"/>
              </a:ext>
            </a:extLst>
          </p:cNvPr>
          <p:cNvSpPr txBox="1"/>
          <p:nvPr/>
        </p:nvSpPr>
        <p:spPr>
          <a:xfrm>
            <a:off x="4380765" y="3874657"/>
            <a:ext cx="2664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>
                <a:solidFill>
                  <a:srgbClr val="FF0000"/>
                </a:solidFill>
              </a:rPr>
              <a:t>c</a:t>
            </a:r>
            <a:endParaRPr lang="zh-TW" altLang="en-US" sz="1500" dirty="0">
              <a:solidFill>
                <a:srgbClr val="FF0000"/>
              </a:solidFill>
            </a:endParaRPr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C1A2E6E7-ACFB-44EC-A55A-CFAD05682C98}"/>
              </a:ext>
            </a:extLst>
          </p:cNvPr>
          <p:cNvCxnSpPr/>
          <p:nvPr/>
        </p:nvCxnSpPr>
        <p:spPr>
          <a:xfrm>
            <a:off x="4498141" y="4219607"/>
            <a:ext cx="0" cy="10075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81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AD4F9F-CECA-4D96-B33F-56E50C30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cap="none" dirty="0"/>
              <a:t>數學小複習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26BE70-DF84-4D16-905B-FDAD1F733B33}"/>
              </a:ext>
            </a:extLst>
          </p:cNvPr>
          <p:cNvSpPr/>
          <p:nvPr/>
        </p:nvSpPr>
        <p:spPr>
          <a:xfrm>
            <a:off x="4702165" y="1150358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找方程式的近似根 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- 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二分法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(4)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73B5FC28-30F5-46AD-9974-D557F63B6C0D}"/>
              </a:ext>
            </a:extLst>
          </p:cNvPr>
          <p:cNvCxnSpPr/>
          <p:nvPr/>
        </p:nvCxnSpPr>
        <p:spPr>
          <a:xfrm flipV="1">
            <a:off x="1467688" y="2490883"/>
            <a:ext cx="0" cy="32413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2AEF093-D392-4BEA-B90A-0FD9921AB622}"/>
              </a:ext>
            </a:extLst>
          </p:cNvPr>
          <p:cNvCxnSpPr/>
          <p:nvPr/>
        </p:nvCxnSpPr>
        <p:spPr>
          <a:xfrm flipV="1">
            <a:off x="1467688" y="4219608"/>
            <a:ext cx="4699972" cy="629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弧形 6">
            <a:extLst>
              <a:ext uri="{FF2B5EF4-FFF2-40B4-BE49-F238E27FC236}">
                <a16:creationId xmlns:a16="http://schemas.microsoft.com/office/drawing/2014/main" id="{438878E2-1DD6-4257-A7B4-54EBDC3A114B}"/>
              </a:ext>
            </a:extLst>
          </p:cNvPr>
          <p:cNvSpPr/>
          <p:nvPr/>
        </p:nvSpPr>
        <p:spPr>
          <a:xfrm rot="6997931">
            <a:off x="296302" y="-695302"/>
            <a:ext cx="6454339" cy="4858471"/>
          </a:xfrm>
          <a:prstGeom prst="arc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BBE49C9-DB95-438B-AF99-C7A76A04EAEE}"/>
              </a:ext>
            </a:extLst>
          </p:cNvPr>
          <p:cNvSpPr txBox="1"/>
          <p:nvPr/>
        </p:nvSpPr>
        <p:spPr>
          <a:xfrm>
            <a:off x="5710517" y="2463836"/>
            <a:ext cx="54694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1" dirty="0">
                <a:solidFill>
                  <a:schemeClr val="accent2">
                    <a:lumMod val="75000"/>
                  </a:schemeClr>
                </a:solidFill>
              </a:rPr>
              <a:t>f(x)</a:t>
            </a:r>
            <a:endParaRPr lang="zh-TW" altLang="en-US" sz="210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C108052-0590-46F5-901A-F71AD525D59C}"/>
              </a:ext>
            </a:extLst>
          </p:cNvPr>
          <p:cNvSpPr txBox="1"/>
          <p:nvPr/>
        </p:nvSpPr>
        <p:spPr>
          <a:xfrm>
            <a:off x="6206586" y="404643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37D24E9-7C6A-4C43-8192-4277B3237AE1}"/>
              </a:ext>
            </a:extLst>
          </p:cNvPr>
          <p:cNvSpPr txBox="1"/>
          <p:nvPr/>
        </p:nvSpPr>
        <p:spPr>
          <a:xfrm>
            <a:off x="1340691" y="214566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F7DFA940-6D80-491E-B44E-073B68382AE4}"/>
              </a:ext>
            </a:extLst>
          </p:cNvPr>
          <p:cNvSpPr/>
          <p:nvPr/>
        </p:nvSpPr>
        <p:spPr>
          <a:xfrm>
            <a:off x="4479208" y="4171294"/>
            <a:ext cx="124617" cy="114097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E05B17B-CA4D-4006-85F8-FC7C7397CEF6}"/>
              </a:ext>
            </a:extLst>
          </p:cNvPr>
          <p:cNvSpPr txBox="1"/>
          <p:nvPr/>
        </p:nvSpPr>
        <p:spPr>
          <a:xfrm>
            <a:off x="3592042" y="4179637"/>
            <a:ext cx="748923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500" dirty="0">
                <a:solidFill>
                  <a:schemeClr val="accent3">
                    <a:lumMod val="50000"/>
                  </a:schemeClr>
                </a:solidFill>
              </a:rPr>
              <a:t>(a, f(a))</a:t>
            </a:r>
            <a:endParaRPr lang="zh-TW" altLang="en-US" sz="15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5384909-DB54-4AFF-9E57-0B9CCE282DC7}"/>
              </a:ext>
            </a:extLst>
          </p:cNvPr>
          <p:cNvSpPr txBox="1"/>
          <p:nvPr/>
        </p:nvSpPr>
        <p:spPr>
          <a:xfrm>
            <a:off x="4392918" y="4278608"/>
            <a:ext cx="2760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>
                <a:solidFill>
                  <a:schemeClr val="accent3">
                    <a:lumMod val="50000"/>
                  </a:schemeClr>
                </a:solidFill>
              </a:rPr>
              <a:t>a</a:t>
            </a:r>
            <a:endParaRPr lang="zh-TW" altLang="en-US" sz="1500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3378EC96-36B4-4AC5-B101-39B5B61940A7}"/>
                  </a:ext>
                </a:extLst>
              </p:cNvPr>
              <p:cNvSpPr txBox="1"/>
              <p:nvPr/>
            </p:nvSpPr>
            <p:spPr>
              <a:xfrm>
                <a:off x="1721683" y="1899195"/>
                <a:ext cx="3693319" cy="16132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Q:</a:t>
                </a:r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總共切一半要切幾次？</a:t>
                </a:r>
                <a:r>
                  <a:rPr lang="en-US" altLang="zh-TW" b="1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zh-TW" altLang="en-US" b="1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中止條件</a:t>
                </a:r>
                <a:r>
                  <a:rPr lang="en-US" altLang="zh-TW" b="1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1.</a:t>
                </a:r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重複上述作法直到</a:t>
                </a:r>
                <a14:m>
                  <m:oMath xmlns:m="http://schemas.openxmlformats.org/officeDocument/2006/math">
                    <m:r>
                      <a:rPr lang="en-US" altLang="zh-TW" b="1">
                        <a:latin typeface="Cambria Math" panose="02040503050406030204" pitchFamily="18" charset="0"/>
                      </a:rPr>
                      <m:t>𝐟</m:t>
                    </m:r>
                    <m:d>
                      <m:d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1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</m:d>
                    <m:r>
                      <a:rPr lang="en-US" altLang="zh-TW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TW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br>
                  <a:rPr lang="en-US" altLang="zh-TW" b="1" dirty="0">
                    <a:ea typeface="標楷體" panose="03000509000000000000" pitchFamily="65" charset="-120"/>
                  </a:rPr>
                </a:br>
                <a:r>
                  <a:rPr lang="en-US" altLang="zh-TW" b="1" dirty="0">
                    <a:ea typeface="標楷體" panose="03000509000000000000" pitchFamily="65" charset="-120"/>
                  </a:rPr>
                  <a:t>(i.e. </a:t>
                </a:r>
                <a14:m>
                  <m:oMath xmlns:m="http://schemas.openxmlformats.org/officeDocument/2006/math">
                    <m:r>
                      <a:rPr lang="en-US" altLang="zh-TW" b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en-US" altLang="zh-TW" b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𝐟</m:t>
                    </m:r>
                    <m:d>
                      <m:dPr>
                        <m:ctrlPr>
                          <a:rPr lang="en-US" altLang="zh-TW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b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𝐜</m:t>
                        </m:r>
                      </m:e>
                    </m:d>
                    <m:r>
                      <a:rPr lang="en-US" altLang="zh-TW" b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&lt;</m:t>
                    </m:r>
                    <m:r>
                      <a:rPr lang="en-US" altLang="zh-TW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𝐞𝐫𝐫𝐨𝐫</m:t>
                    </m:r>
                  </m:oMath>
                </a14:m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2.</a:t>
                </a:r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超過總限制次數</a:t>
                </a: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3378EC96-36B4-4AC5-B101-39B5B6194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683" y="1899195"/>
                <a:ext cx="3693319" cy="1613262"/>
              </a:xfrm>
              <a:prstGeom prst="rect">
                <a:avLst/>
              </a:prstGeom>
              <a:blipFill>
                <a:blip r:embed="rId2"/>
                <a:stretch>
                  <a:fillRect l="-3795" r="-2970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橢圓 14">
            <a:extLst>
              <a:ext uri="{FF2B5EF4-FFF2-40B4-BE49-F238E27FC236}">
                <a16:creationId xmlns:a16="http://schemas.microsoft.com/office/drawing/2014/main" id="{EDB4879A-3770-4D80-932B-75ECD78C4E9F}"/>
              </a:ext>
            </a:extLst>
          </p:cNvPr>
          <p:cNvSpPr/>
          <p:nvPr/>
        </p:nvSpPr>
        <p:spPr>
          <a:xfrm>
            <a:off x="4711428" y="3943179"/>
            <a:ext cx="124617" cy="114097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9DDA7BF-62AD-49BE-8DA5-102B9F5449D0}"/>
              </a:ext>
            </a:extLst>
          </p:cNvPr>
          <p:cNvCxnSpPr/>
          <p:nvPr/>
        </p:nvCxnSpPr>
        <p:spPr>
          <a:xfrm>
            <a:off x="4768219" y="4036961"/>
            <a:ext cx="5206" cy="188937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723F5C7-795C-4ACA-9030-EB7BCA01F08D}"/>
              </a:ext>
            </a:extLst>
          </p:cNvPr>
          <p:cNvSpPr txBox="1"/>
          <p:nvPr/>
        </p:nvSpPr>
        <p:spPr>
          <a:xfrm>
            <a:off x="4924088" y="3803423"/>
            <a:ext cx="768159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500" dirty="0">
                <a:solidFill>
                  <a:schemeClr val="accent3">
                    <a:lumMod val="50000"/>
                  </a:schemeClr>
                </a:solidFill>
              </a:rPr>
              <a:t>(b, f(b))</a:t>
            </a:r>
            <a:endParaRPr lang="zh-TW" altLang="en-US" sz="15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11EB7C5-ACC9-41F0-9F52-9A0B5FC5E3CE}"/>
              </a:ext>
            </a:extLst>
          </p:cNvPr>
          <p:cNvSpPr txBox="1"/>
          <p:nvPr/>
        </p:nvSpPr>
        <p:spPr>
          <a:xfrm>
            <a:off x="4657713" y="3570395"/>
            <a:ext cx="2856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>
                <a:solidFill>
                  <a:schemeClr val="accent3">
                    <a:lumMod val="50000"/>
                  </a:schemeClr>
                </a:solidFill>
              </a:rPr>
              <a:t>b</a:t>
            </a:r>
            <a:endParaRPr lang="zh-TW" altLang="en-US" sz="15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7F4C47F8-5F61-4C9A-ADAB-46A6DF592550}"/>
              </a:ext>
            </a:extLst>
          </p:cNvPr>
          <p:cNvSpPr/>
          <p:nvPr/>
        </p:nvSpPr>
        <p:spPr>
          <a:xfrm>
            <a:off x="4601995" y="4065218"/>
            <a:ext cx="124617" cy="11409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BE2F254-C9F4-42E6-807F-05E2B4597035}"/>
              </a:ext>
            </a:extLst>
          </p:cNvPr>
          <p:cNvSpPr txBox="1"/>
          <p:nvPr/>
        </p:nvSpPr>
        <p:spPr>
          <a:xfrm>
            <a:off x="3991122" y="3779047"/>
            <a:ext cx="729687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500" dirty="0">
                <a:solidFill>
                  <a:srgbClr val="FF0000"/>
                </a:solidFill>
              </a:rPr>
              <a:t>(c, f(c))</a:t>
            </a:r>
            <a:endParaRPr lang="zh-TW" altLang="en-US" sz="1500" dirty="0">
              <a:solidFill>
                <a:srgbClr val="FF0000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447A3B3-70E7-4F30-90AC-BE43084DED65}"/>
              </a:ext>
            </a:extLst>
          </p:cNvPr>
          <p:cNvSpPr txBox="1"/>
          <p:nvPr/>
        </p:nvSpPr>
        <p:spPr>
          <a:xfrm>
            <a:off x="4556101" y="4195895"/>
            <a:ext cx="2664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>
                <a:solidFill>
                  <a:srgbClr val="FF0000"/>
                </a:solidFill>
              </a:rPr>
              <a:t>c</a:t>
            </a:r>
            <a:endParaRPr lang="zh-TW" alt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71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數學小複習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課堂作業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8153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課堂作業 </a:t>
            </a:r>
            <a:r>
              <a:rPr lang="en-US" altLang="zh-TW" dirty="0"/>
              <a:t>– 1/2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4128" y="2075307"/>
            <a:ext cx="10930805" cy="3534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請寫一個能計算 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PI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值的程式，先讓使用者輸入項數 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，再根據項數 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算出 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PI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值並印出。</a:t>
            </a:r>
            <a:endParaRPr lang="en-US" altLang="zh-TW" sz="20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計算方式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20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PI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4 * (1 – 1/3 + 1/5 – 1/7 …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第 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項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0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F4A83B1-3DB5-4B1C-B8D3-21E58C19D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592" y="4524668"/>
            <a:ext cx="2730052" cy="91860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DD259FF-E922-4DC4-92B0-DE684F41C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4455327"/>
            <a:ext cx="2322966" cy="92042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6E35611-6FA5-4688-8529-9C88A00BB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5534" y="3430818"/>
            <a:ext cx="2305172" cy="91860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9B3F89B-0035-46AF-A71D-0278D0074D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128" y="3429000"/>
            <a:ext cx="2241393" cy="92042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5AD7100-C571-4BA5-95AA-35EFA93D67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5534" y="4524668"/>
            <a:ext cx="2394880" cy="92042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0E174E0-C4B4-4296-A896-14B4F7E6B5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5592" y="3429000"/>
            <a:ext cx="2487159" cy="91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8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課堂作業 </a:t>
            </a:r>
            <a:r>
              <a:rPr lang="en-US" altLang="zh-TW" dirty="0"/>
              <a:t>– 2/2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8DB4677E-B842-4D26-8A4E-2B01BCFD33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TW" altLang="en-US" sz="24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現有一個三次方程式 </a:t>
                </a:r>
                <a14:m>
                  <m:oMath xmlns:m="http://schemas.openxmlformats.org/officeDocument/2006/math">
                    <m:r>
                      <a:rPr lang="en-US" altLang="zh-TW" sz="2400" b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𝐟</m:t>
                    </m:r>
                    <m:d>
                      <m:dPr>
                        <m:ctrlPr>
                          <a:rPr lang="en-US" altLang="zh-TW" sz="2400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sz="2400" b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𝐱</m:t>
                        </m:r>
                      </m:e>
                    </m:d>
                    <m:r>
                      <a:rPr lang="en-US" altLang="zh-TW" sz="2400" b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sSup>
                      <m:sSupPr>
                        <m:ctrlPr>
                          <a:rPr lang="en-US" altLang="zh-TW" sz="2400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pPr>
                      <m:e>
                        <m:r>
                          <a:rPr lang="en-US" altLang="zh-TW" sz="2400" b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𝐱</m:t>
                        </m:r>
                      </m:e>
                      <m:sup>
                        <m:r>
                          <a:rPr lang="en-US" altLang="zh-TW" sz="2400" b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𝟑</m:t>
                        </m:r>
                      </m:sup>
                    </m:sSup>
                    <m:r>
                      <a:rPr lang="en-US" altLang="zh-TW" sz="2400" b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sSup>
                      <m:sSupPr>
                        <m:ctrlPr>
                          <a:rPr lang="en-US" altLang="zh-TW" sz="2400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pPr>
                      <m:e>
                        <m:r>
                          <a:rPr lang="en-US" altLang="zh-TW" sz="2400" b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𝐱</m:t>
                        </m:r>
                      </m:e>
                      <m:sup>
                        <m:r>
                          <a:rPr lang="en-US" altLang="zh-TW" sz="2400" b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𝟐</m:t>
                        </m:r>
                      </m:sup>
                    </m:sSup>
                    <m:r>
                      <a:rPr lang="en-US" altLang="zh-TW" sz="2400" b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−</m:t>
                    </m:r>
                    <m:r>
                      <a:rPr lang="en-US" altLang="zh-TW" sz="2400" b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𝟐𝐱</m:t>
                    </m:r>
                    <m:r>
                      <a:rPr lang="en-US" altLang="zh-TW" sz="2400" b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−</m:t>
                    </m:r>
                    <m:r>
                      <a:rPr lang="en-US" altLang="zh-TW" sz="2400" b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𝟏</m:t>
                    </m:r>
                    <m:r>
                      <a:rPr lang="en-US" altLang="zh-TW" sz="2400" b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r>
                      <a:rPr lang="en-US" altLang="zh-TW" sz="2400" b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𝟎</m:t>
                    </m:r>
                  </m:oMath>
                </a14:m>
                <a:endParaRPr lang="en-US" altLang="zh-TW" sz="24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r>
                  <a:rPr lang="zh-TW" altLang="en-US" sz="24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請利用</a:t>
                </a:r>
                <a:r>
                  <a:rPr lang="zh-TW" altLang="en-US" sz="2400" b="1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二分法</a:t>
                </a:r>
                <a:r>
                  <a:rPr lang="zh-TW" altLang="en-US" sz="24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求根的近似值，並印出用了幾次迭代。</a:t>
                </a:r>
                <a:endParaRPr lang="en-US" altLang="zh-TW" sz="24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endParaRPr lang="en-US" altLang="zh-TW" sz="24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r>
                  <a:rPr lang="zh-TW" altLang="en-US" sz="24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注意：</a:t>
                </a:r>
                <a:r>
                  <a:rPr lang="en-US" altLang="zh-TW" sz="24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1.</a:t>
                </a:r>
                <a:r>
                  <a:rPr lang="zh-TW" altLang="en-US" sz="24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限制最多求值次數為</a:t>
                </a:r>
                <a:r>
                  <a:rPr lang="en-US" altLang="zh-TW" sz="2400" b="1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100</a:t>
                </a:r>
                <a:r>
                  <a:rPr lang="zh-TW" altLang="en-US" sz="2400" b="1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次</a:t>
                </a:r>
                <a:endParaRPr lang="en-US" altLang="zh-TW" sz="2400" b="1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r>
                  <a:rPr lang="en-US" altLang="zh-TW" sz="24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	2.</a:t>
                </a:r>
                <a:r>
                  <a:rPr lang="zh-TW" altLang="en-US" sz="24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讓使用者自行輸入區間及可容忍誤差</a:t>
                </a:r>
                <a:endParaRPr lang="en-US" altLang="zh-TW" sz="2400" b="1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r>
                  <a:rPr lang="en-US" altLang="zh-TW" sz="2400" b="1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	</a:t>
                </a:r>
                <a:r>
                  <a:rPr lang="en-US" altLang="zh-TW" sz="24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3.</a:t>
                </a:r>
                <a:r>
                  <a:rPr lang="zh-TW" altLang="en-US" sz="2400" b="1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如果沒有根在該區間，請印出提示訊息</a:t>
                </a:r>
                <a:endParaRPr lang="en-US" altLang="zh-TW" sz="2400" b="1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8DB4677E-B842-4D26-8A4E-2B01BCFD33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2" t="-19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993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課堂作業 </a:t>
            </a:r>
            <a:r>
              <a:rPr lang="en-US" altLang="zh-TW" dirty="0"/>
              <a:t>– 2/2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C8D10B9-482C-495E-AB7B-5CEE62E2B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398" y="1728672"/>
            <a:ext cx="9083203" cy="466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73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66113" y="3243019"/>
            <a:ext cx="4206258" cy="1076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398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謝謝聆聽</a:t>
            </a:r>
            <a:endParaRPr lang="zh-CN" altLang="en-US" sz="6398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5515062" y="4319917"/>
            <a:ext cx="350836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2D26B1FF-8A66-4FF3-885B-FFA6465BE978}"/>
              </a:ext>
            </a:extLst>
          </p:cNvPr>
          <p:cNvSpPr/>
          <p:nvPr/>
        </p:nvSpPr>
        <p:spPr>
          <a:xfrm>
            <a:off x="10905787" y="6414117"/>
            <a:ext cx="1223411" cy="443883"/>
          </a:xfrm>
          <a:prstGeom prst="rect">
            <a:avLst/>
          </a:prstGeom>
          <a:solidFill>
            <a:srgbClr val="2E2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603FCE2-F149-44D0-86A4-7702F71BE212}"/>
              </a:ext>
            </a:extLst>
          </p:cNvPr>
          <p:cNvSpPr txBox="1"/>
          <p:nvPr/>
        </p:nvSpPr>
        <p:spPr>
          <a:xfrm>
            <a:off x="10905788" y="648866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>
                <a:solidFill>
                  <a:srgbClr val="A47B38"/>
                </a:solidFill>
              </a:rPr>
              <a:t>2021.11.07</a:t>
            </a:r>
            <a:endParaRPr lang="zh-TW" altLang="en-US" b="1" i="1" dirty="0">
              <a:solidFill>
                <a:srgbClr val="A47B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16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數學小複習</a:t>
            </a:r>
            <a:endParaRPr lang="en-US" altLang="zh-TW" sz="2400" dirty="0">
              <a:latin typeface="+mj-lt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課堂作業</a:t>
            </a: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075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數學小複習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課堂作業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539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二維陣列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字串 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DDDE2EB-B786-4399-92EB-BE9659619A5A}"/>
              </a:ext>
            </a:extLst>
          </p:cNvPr>
          <p:cNvSpPr/>
          <p:nvPr/>
        </p:nvSpPr>
        <p:spPr>
          <a:xfrm>
            <a:off x="1024127" y="2084832"/>
            <a:ext cx="940606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String</a:t>
            </a:r>
            <a:r>
              <a:rPr lang="zh-TW" altLang="en-US" dirty="0"/>
              <a:t>語法</a:t>
            </a:r>
            <a:endParaRPr lang="en-US" altLang="zh-TW" dirty="0"/>
          </a:p>
          <a:p>
            <a:endParaRPr lang="en-US" altLang="zh-TW" dirty="0"/>
          </a:p>
          <a:p>
            <a:pPr marL="630936" lvl="1" indent="-457200"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單引號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內是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字元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雙引號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內是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字串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73736" lvl="1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73736" lvl="1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例如：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73736" lvl="1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char cha =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'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’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   //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是字元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73736" lvl="1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char str[10] =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“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abc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//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是字串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73736" lvl="1" indent="0">
              <a:buNone/>
            </a:pP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73736" lvl="1" indent="0">
              <a:buNone/>
            </a:pP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注意陣列大小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，避免輸入超過上限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30936" lvl="1" indent="-457200">
              <a:buFont typeface="+mj-lt"/>
              <a:buAutoNum type="arabicPeriod" startAt="2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顯示字串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73736" lvl="1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例如：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73736" lvl="1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scanf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(“%s”, &amp;str);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//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可直接輸入整串，字串結尾處會被自動設成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‘\0’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173736" lvl="1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printf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(“%s”, str);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//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可直接讀取整串，直到讀到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’\0’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才停止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70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二維陣列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字串 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DDDE2EB-B786-4399-92EB-BE9659619A5A}"/>
              </a:ext>
            </a:extLst>
          </p:cNvPr>
          <p:cNvSpPr/>
          <p:nvPr/>
        </p:nvSpPr>
        <p:spPr>
          <a:xfrm>
            <a:off x="1024127" y="2084832"/>
            <a:ext cx="940606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String.h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函式庫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strlen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(str);  //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回傳字串長度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strcmp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(str1, str2);  //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比較兩字串，如果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相同回傳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不同則回傳非零值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strcpy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(str1, str2);  //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將字串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(str2)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的內容複製到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(str1)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strcat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(str1, str2);  //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將字串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(str2)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的內容接在字串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(str1)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的後面並將結果存入字串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(str1)</a:t>
            </a:r>
          </a:p>
        </p:txBody>
      </p:sp>
    </p:spTree>
    <p:extLst>
      <p:ext uri="{BB962C8B-B14F-4D97-AF65-F5344CB8AC3E}">
        <p14:creationId xmlns:p14="http://schemas.microsoft.com/office/powerpoint/2010/main" val="4243913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數學小複習</a:t>
            </a: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課堂作業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3807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AD4F9F-CECA-4D96-B33F-56E50C30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cap="none" dirty="0"/>
              <a:t>數學小複習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5362108-C3D5-471D-AC41-C5212EAF05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sz="24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勘根定裡： </a:t>
                </a:r>
                <a:r>
                  <a:rPr lang="en-US" altLang="zh-TW" sz="24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f(x)</a:t>
                </a:r>
                <a:r>
                  <a:rPr lang="zh-TW" altLang="en-US" sz="24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為連續函數，且</a:t>
                </a:r>
                <a14:m>
                  <m:oMath xmlns:m="http://schemas.openxmlformats.org/officeDocument/2006/math">
                    <m:r>
                      <a:rPr lang="en-US" altLang="zh-TW" sz="2400" b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𝐟</m:t>
                    </m:r>
                    <m:d>
                      <m:dPr>
                        <m:ctrlPr>
                          <a:rPr lang="en-US" altLang="zh-TW" sz="2400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sz="2400" b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𝐚</m:t>
                        </m:r>
                      </m:e>
                    </m:d>
                    <m:r>
                      <a:rPr lang="en-US" altLang="zh-TW" sz="2400" b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𝐟</m:t>
                    </m:r>
                    <m:d>
                      <m:dPr>
                        <m:ctrlPr>
                          <a:rPr lang="en-US" altLang="zh-TW" sz="2400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sz="2400" b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𝐛</m:t>
                        </m:r>
                      </m:e>
                    </m:d>
                    <m:r>
                      <a:rPr lang="en-US" altLang="zh-TW" sz="2400" b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&lt;</m:t>
                    </m:r>
                    <m:r>
                      <a:rPr lang="en-US" altLang="zh-TW" sz="2400" b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𝟎</m:t>
                    </m:r>
                  </m:oMath>
                </a14:m>
                <a:r>
                  <a:rPr lang="zh-TW" altLang="en-US" sz="24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</a:t>
                </a:r>
                <a:br>
                  <a:rPr lang="en-US" altLang="zh-TW" sz="24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:r>
                  <a:rPr lang="zh-TW" altLang="en-US" sz="24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則在</a:t>
                </a:r>
                <a:r>
                  <a:rPr lang="en-US" altLang="zh-TW" sz="24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a</a:t>
                </a:r>
                <a:r>
                  <a:rPr lang="zh-TW" altLang="en-US" sz="24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與</a:t>
                </a:r>
                <a:r>
                  <a:rPr lang="en-US" altLang="zh-TW" sz="24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b</a:t>
                </a:r>
                <a:r>
                  <a:rPr lang="zh-TW" altLang="en-US" sz="24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之間至少會存在一個</a:t>
                </a:r>
                <a:r>
                  <a:rPr lang="en-US" altLang="zh-TW" sz="24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r</a:t>
                </a:r>
                <a:r>
                  <a:rPr lang="zh-TW" altLang="en-US" sz="24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TW" sz="2400" b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𝐟</m:t>
                    </m:r>
                    <m:d>
                      <m:dPr>
                        <m:ctrlPr>
                          <a:rPr lang="en-US" altLang="zh-TW" sz="2400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sz="2400" b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𝐫</m:t>
                        </m:r>
                      </m:e>
                    </m:d>
                    <m:r>
                      <a:rPr lang="en-US" altLang="zh-TW" sz="2400" b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r>
                      <a:rPr lang="en-US" altLang="zh-TW" sz="2400" b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𝟎</m:t>
                    </m:r>
                  </m:oMath>
                </a14:m>
                <a:r>
                  <a:rPr lang="zh-TW" altLang="en-US" sz="24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</a:t>
                </a:r>
                <a:br>
                  <a:rPr lang="en-US" altLang="zh-TW" sz="24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:r>
                  <a:rPr lang="zh-TW" altLang="en-US" sz="24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其中這個</a:t>
                </a:r>
                <a:r>
                  <a:rPr lang="en-US" altLang="zh-TW" sz="24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r</a:t>
                </a:r>
                <a:r>
                  <a:rPr lang="zh-TW" altLang="en-US" sz="24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就是方程式</a:t>
                </a:r>
                <a14:m>
                  <m:oMath xmlns:m="http://schemas.openxmlformats.org/officeDocument/2006/math">
                    <m:r>
                      <a:rPr lang="en-US" altLang="zh-TW" sz="2400" b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𝐟</m:t>
                    </m:r>
                    <m:d>
                      <m:dPr>
                        <m:ctrlPr>
                          <a:rPr lang="en-US" altLang="zh-TW" sz="2400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sz="2400" b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𝐫</m:t>
                        </m:r>
                      </m:e>
                    </m:d>
                    <m:r>
                      <a:rPr lang="en-US" altLang="zh-TW" sz="2400" b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r>
                      <a:rPr lang="en-US" altLang="zh-TW" sz="2400" b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𝟎</m:t>
                    </m:r>
                  </m:oMath>
                </a14:m>
                <a:r>
                  <a:rPr lang="zh-TW" altLang="en-US" sz="24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的一個解或根</a:t>
                </a:r>
              </a:p>
              <a:p>
                <a:endParaRPr lang="zh-TW" altLang="en-US" sz="24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5362108-C3D5-471D-AC41-C5212EAF05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2" t="-21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C4B488D7-072E-4E92-8AEB-8180EC095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894" y="3429000"/>
            <a:ext cx="5155742" cy="29878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8E703DC1-6452-4684-A6DB-2F24786950CC}"/>
                  </a:ext>
                </a:extLst>
              </p:cNvPr>
              <p:cNvSpPr txBox="1"/>
              <p:nvPr/>
            </p:nvSpPr>
            <p:spPr>
              <a:xfrm>
                <a:off x="4544493" y="4014461"/>
                <a:ext cx="2012539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TW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zh-TW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TW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TW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8E703DC1-6452-4684-A6DB-2F2478695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493" y="4014461"/>
                <a:ext cx="2012539" cy="283219"/>
              </a:xfrm>
              <a:prstGeom prst="rect">
                <a:avLst/>
              </a:prstGeom>
              <a:blipFill>
                <a:blip r:embed="rId4"/>
                <a:stretch>
                  <a:fillRect l="-3625" t="-4348" r="-2417" b="-369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111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AD4F9F-CECA-4D96-B33F-56E50C30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cap="none" dirty="0"/>
              <a:t>數學小複習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9743F3A-A3E8-46CB-9ED7-D6130E07A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983" y="3279238"/>
            <a:ext cx="5155742" cy="29878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5041FBD2-1C33-406D-A3B8-98B65003E5C6}"/>
                  </a:ext>
                </a:extLst>
              </p:cNvPr>
              <p:cNvSpPr txBox="1"/>
              <p:nvPr/>
            </p:nvSpPr>
            <p:spPr>
              <a:xfrm>
                <a:off x="8314825" y="3911934"/>
                <a:ext cx="2012539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TW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zh-TW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TW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TW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5041FBD2-1C33-406D-A3B8-98B65003E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825" y="3911934"/>
                <a:ext cx="2012539" cy="283219"/>
              </a:xfrm>
              <a:prstGeom prst="rect">
                <a:avLst/>
              </a:prstGeom>
              <a:blipFill>
                <a:blip r:embed="rId3"/>
                <a:stretch>
                  <a:fillRect l="-3636" t="-4348" r="-2424" b="-369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A00686D-821A-43AE-9933-5DF86F977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721713"/>
              </p:ext>
            </p:extLst>
          </p:nvPr>
        </p:nvGraphicFramePr>
        <p:xfrm>
          <a:off x="5176148" y="2198784"/>
          <a:ext cx="4573410" cy="7774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2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87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endParaRPr lang="zh-TW" altLang="en-US" sz="2100" dirty="0">
                        <a:latin typeface="Cambria Math" panose="02040503050406030204" pitchFamily="18" charset="0"/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-2</a:t>
                      </a:r>
                      <a:endParaRPr lang="zh-TW" altLang="en-US" sz="2100" dirty="0">
                        <a:latin typeface="Cambria Math" panose="02040503050406030204" pitchFamily="18" charset="0"/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-1</a:t>
                      </a:r>
                      <a:endParaRPr lang="zh-TW" altLang="en-US" sz="2100" dirty="0">
                        <a:latin typeface="Cambria Math" panose="02040503050406030204" pitchFamily="18" charset="0"/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zh-TW" altLang="en-US" sz="2100" dirty="0">
                        <a:latin typeface="Cambria Math" panose="02040503050406030204" pitchFamily="18" charset="0"/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zh-TW" altLang="en-US" sz="2100" dirty="0">
                        <a:latin typeface="Cambria Math" panose="02040503050406030204" pitchFamily="18" charset="0"/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zh-TW" altLang="en-US" sz="2100" dirty="0">
                        <a:latin typeface="Cambria Math" panose="02040503050406030204" pitchFamily="18" charset="0"/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7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f(x)</a:t>
                      </a:r>
                      <a:endParaRPr lang="zh-TW" altLang="en-US" sz="2100" dirty="0">
                        <a:latin typeface="Cambria Math" panose="02040503050406030204" pitchFamily="18" charset="0"/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-1</a:t>
                      </a:r>
                      <a:endParaRPr lang="zh-TW" altLang="en-US" sz="2100" dirty="0">
                        <a:latin typeface="Cambria Math" panose="02040503050406030204" pitchFamily="18" charset="0"/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zh-TW" altLang="en-US" sz="2100" dirty="0">
                        <a:latin typeface="Cambria Math" panose="02040503050406030204" pitchFamily="18" charset="0"/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zh-TW" altLang="en-US" sz="2100" dirty="0">
                        <a:latin typeface="Cambria Math" panose="02040503050406030204" pitchFamily="18" charset="0"/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-1</a:t>
                      </a:r>
                      <a:endParaRPr lang="zh-TW" altLang="en-US" sz="2100" dirty="0">
                        <a:latin typeface="Cambria Math" panose="02040503050406030204" pitchFamily="18" charset="0"/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zh-TW" altLang="en-US" sz="2100" dirty="0">
                        <a:latin typeface="Cambria Math" panose="02040503050406030204" pitchFamily="18" charset="0"/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C02D0E03-47D4-46F7-9E44-E684EDA3383A}"/>
                  </a:ext>
                </a:extLst>
              </p:cNvPr>
              <p:cNvSpPr txBox="1"/>
              <p:nvPr/>
            </p:nvSpPr>
            <p:spPr>
              <a:xfrm>
                <a:off x="6343595" y="1368997"/>
                <a:ext cx="2679836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1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TW" sz="2401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1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TW" sz="2401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1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1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1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zh-TW" sz="2401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1" b="1" i="1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TW" sz="2401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sz="2401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1" b="1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TW" altLang="en-US" sz="2401" b="1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C02D0E03-47D4-46F7-9E44-E684EDA33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595" y="1368997"/>
                <a:ext cx="2679836" cy="377667"/>
              </a:xfrm>
              <a:prstGeom prst="rect">
                <a:avLst/>
              </a:prstGeom>
              <a:blipFill>
                <a:blip r:embed="rId4"/>
                <a:stretch>
                  <a:fillRect l="-3645" r="-2278" b="-354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拱形 14">
            <a:extLst>
              <a:ext uri="{FF2B5EF4-FFF2-40B4-BE49-F238E27FC236}">
                <a16:creationId xmlns:a16="http://schemas.microsoft.com/office/drawing/2014/main" id="{3E2FCE79-1F63-446D-A3BA-0616517A26DD}"/>
              </a:ext>
            </a:extLst>
          </p:cNvPr>
          <p:cNvSpPr/>
          <p:nvPr/>
        </p:nvSpPr>
        <p:spPr>
          <a:xfrm>
            <a:off x="6367619" y="1934983"/>
            <a:ext cx="594249" cy="277259"/>
          </a:xfrm>
          <a:custGeom>
            <a:avLst/>
            <a:gdLst>
              <a:gd name="connsiteX0" fmla="*/ 0 w 792088"/>
              <a:gd name="connsiteY0" fmla="*/ 360040 h 720080"/>
              <a:gd name="connsiteX1" fmla="*/ 396044 w 792088"/>
              <a:gd name="connsiteY1" fmla="*/ 0 h 720080"/>
              <a:gd name="connsiteX2" fmla="*/ 792088 w 792088"/>
              <a:gd name="connsiteY2" fmla="*/ 360040 h 720080"/>
              <a:gd name="connsiteX3" fmla="*/ 612068 w 792088"/>
              <a:gd name="connsiteY3" fmla="*/ 360040 h 720080"/>
              <a:gd name="connsiteX4" fmla="*/ 396044 w 792088"/>
              <a:gd name="connsiteY4" fmla="*/ 180020 h 720080"/>
              <a:gd name="connsiteX5" fmla="*/ 180020 w 792088"/>
              <a:gd name="connsiteY5" fmla="*/ 360040 h 720080"/>
              <a:gd name="connsiteX6" fmla="*/ 0 w 792088"/>
              <a:gd name="connsiteY6" fmla="*/ 360040 h 720080"/>
              <a:gd name="connsiteX0" fmla="*/ 0 w 792088"/>
              <a:gd name="connsiteY0" fmla="*/ 360040 h 360040"/>
              <a:gd name="connsiteX1" fmla="*/ 396044 w 792088"/>
              <a:gd name="connsiteY1" fmla="*/ 0 h 360040"/>
              <a:gd name="connsiteX2" fmla="*/ 792088 w 792088"/>
              <a:gd name="connsiteY2" fmla="*/ 360040 h 360040"/>
              <a:gd name="connsiteX3" fmla="*/ 612068 w 792088"/>
              <a:gd name="connsiteY3" fmla="*/ 360040 h 360040"/>
              <a:gd name="connsiteX4" fmla="*/ 396044 w 792088"/>
              <a:gd name="connsiteY4" fmla="*/ 103820 h 360040"/>
              <a:gd name="connsiteX5" fmla="*/ 180020 w 792088"/>
              <a:gd name="connsiteY5" fmla="*/ 360040 h 360040"/>
              <a:gd name="connsiteX6" fmla="*/ 0 w 792088"/>
              <a:gd name="connsiteY6" fmla="*/ 360040 h 360040"/>
              <a:gd name="connsiteX0" fmla="*/ 0 w 792088"/>
              <a:gd name="connsiteY0" fmla="*/ 360040 h 369565"/>
              <a:gd name="connsiteX1" fmla="*/ 396044 w 792088"/>
              <a:gd name="connsiteY1" fmla="*/ 0 h 369565"/>
              <a:gd name="connsiteX2" fmla="*/ 792088 w 792088"/>
              <a:gd name="connsiteY2" fmla="*/ 360040 h 369565"/>
              <a:gd name="connsiteX3" fmla="*/ 612068 w 792088"/>
              <a:gd name="connsiteY3" fmla="*/ 360040 h 369565"/>
              <a:gd name="connsiteX4" fmla="*/ 396044 w 792088"/>
              <a:gd name="connsiteY4" fmla="*/ 103820 h 369565"/>
              <a:gd name="connsiteX5" fmla="*/ 103820 w 792088"/>
              <a:gd name="connsiteY5" fmla="*/ 369565 h 369565"/>
              <a:gd name="connsiteX6" fmla="*/ 0 w 792088"/>
              <a:gd name="connsiteY6" fmla="*/ 360040 h 369565"/>
              <a:gd name="connsiteX0" fmla="*/ 0 w 792088"/>
              <a:gd name="connsiteY0" fmla="*/ 360040 h 369565"/>
              <a:gd name="connsiteX1" fmla="*/ 396044 w 792088"/>
              <a:gd name="connsiteY1" fmla="*/ 0 h 369565"/>
              <a:gd name="connsiteX2" fmla="*/ 792088 w 792088"/>
              <a:gd name="connsiteY2" fmla="*/ 360040 h 369565"/>
              <a:gd name="connsiteX3" fmla="*/ 669218 w 792088"/>
              <a:gd name="connsiteY3" fmla="*/ 360040 h 369565"/>
              <a:gd name="connsiteX4" fmla="*/ 396044 w 792088"/>
              <a:gd name="connsiteY4" fmla="*/ 103820 h 369565"/>
              <a:gd name="connsiteX5" fmla="*/ 103820 w 792088"/>
              <a:gd name="connsiteY5" fmla="*/ 369565 h 369565"/>
              <a:gd name="connsiteX6" fmla="*/ 0 w 792088"/>
              <a:gd name="connsiteY6" fmla="*/ 360040 h 369565"/>
              <a:gd name="connsiteX0" fmla="*/ 0 w 792088"/>
              <a:gd name="connsiteY0" fmla="*/ 360040 h 369565"/>
              <a:gd name="connsiteX1" fmla="*/ 396044 w 792088"/>
              <a:gd name="connsiteY1" fmla="*/ 0 h 369565"/>
              <a:gd name="connsiteX2" fmla="*/ 792088 w 792088"/>
              <a:gd name="connsiteY2" fmla="*/ 360040 h 369565"/>
              <a:gd name="connsiteX3" fmla="*/ 669218 w 792088"/>
              <a:gd name="connsiteY3" fmla="*/ 360040 h 369565"/>
              <a:gd name="connsiteX4" fmla="*/ 396044 w 792088"/>
              <a:gd name="connsiteY4" fmla="*/ 103820 h 369565"/>
              <a:gd name="connsiteX5" fmla="*/ 103820 w 792088"/>
              <a:gd name="connsiteY5" fmla="*/ 369565 h 369565"/>
              <a:gd name="connsiteX6" fmla="*/ 0 w 792088"/>
              <a:gd name="connsiteY6" fmla="*/ 360040 h 369565"/>
              <a:gd name="connsiteX0" fmla="*/ 0 w 792088"/>
              <a:gd name="connsiteY0" fmla="*/ 360040 h 369565"/>
              <a:gd name="connsiteX1" fmla="*/ 396044 w 792088"/>
              <a:gd name="connsiteY1" fmla="*/ 0 h 369565"/>
              <a:gd name="connsiteX2" fmla="*/ 792088 w 792088"/>
              <a:gd name="connsiteY2" fmla="*/ 360040 h 369565"/>
              <a:gd name="connsiteX3" fmla="*/ 669218 w 792088"/>
              <a:gd name="connsiteY3" fmla="*/ 360040 h 369565"/>
              <a:gd name="connsiteX4" fmla="*/ 396044 w 792088"/>
              <a:gd name="connsiteY4" fmla="*/ 103820 h 369565"/>
              <a:gd name="connsiteX5" fmla="*/ 146323 w 792088"/>
              <a:gd name="connsiteY5" fmla="*/ 210318 h 369565"/>
              <a:gd name="connsiteX6" fmla="*/ 103820 w 792088"/>
              <a:gd name="connsiteY6" fmla="*/ 369565 h 369565"/>
              <a:gd name="connsiteX7" fmla="*/ 0 w 792088"/>
              <a:gd name="connsiteY7" fmla="*/ 360040 h 369565"/>
              <a:gd name="connsiteX0" fmla="*/ 0 w 792088"/>
              <a:gd name="connsiteY0" fmla="*/ 360040 h 369565"/>
              <a:gd name="connsiteX1" fmla="*/ 396044 w 792088"/>
              <a:gd name="connsiteY1" fmla="*/ 0 h 369565"/>
              <a:gd name="connsiteX2" fmla="*/ 792088 w 792088"/>
              <a:gd name="connsiteY2" fmla="*/ 360040 h 369565"/>
              <a:gd name="connsiteX3" fmla="*/ 669218 w 792088"/>
              <a:gd name="connsiteY3" fmla="*/ 360040 h 369565"/>
              <a:gd name="connsiteX4" fmla="*/ 396044 w 792088"/>
              <a:gd name="connsiteY4" fmla="*/ 103820 h 369565"/>
              <a:gd name="connsiteX5" fmla="*/ 146323 w 792088"/>
              <a:gd name="connsiteY5" fmla="*/ 210318 h 369565"/>
              <a:gd name="connsiteX6" fmla="*/ 84770 w 792088"/>
              <a:gd name="connsiteY6" fmla="*/ 369565 h 369565"/>
              <a:gd name="connsiteX7" fmla="*/ 0 w 792088"/>
              <a:gd name="connsiteY7" fmla="*/ 360040 h 369565"/>
              <a:gd name="connsiteX0" fmla="*/ 0 w 792088"/>
              <a:gd name="connsiteY0" fmla="*/ 360040 h 369565"/>
              <a:gd name="connsiteX1" fmla="*/ 396044 w 792088"/>
              <a:gd name="connsiteY1" fmla="*/ 0 h 369565"/>
              <a:gd name="connsiteX2" fmla="*/ 792088 w 792088"/>
              <a:gd name="connsiteY2" fmla="*/ 360040 h 369565"/>
              <a:gd name="connsiteX3" fmla="*/ 697793 w 792088"/>
              <a:gd name="connsiteY3" fmla="*/ 369565 h 369565"/>
              <a:gd name="connsiteX4" fmla="*/ 396044 w 792088"/>
              <a:gd name="connsiteY4" fmla="*/ 103820 h 369565"/>
              <a:gd name="connsiteX5" fmla="*/ 146323 w 792088"/>
              <a:gd name="connsiteY5" fmla="*/ 210318 h 369565"/>
              <a:gd name="connsiteX6" fmla="*/ 84770 w 792088"/>
              <a:gd name="connsiteY6" fmla="*/ 369565 h 369565"/>
              <a:gd name="connsiteX7" fmla="*/ 0 w 792088"/>
              <a:gd name="connsiteY7" fmla="*/ 360040 h 369565"/>
              <a:gd name="connsiteX0" fmla="*/ 0 w 792088"/>
              <a:gd name="connsiteY0" fmla="*/ 360040 h 369565"/>
              <a:gd name="connsiteX1" fmla="*/ 396044 w 792088"/>
              <a:gd name="connsiteY1" fmla="*/ 0 h 369565"/>
              <a:gd name="connsiteX2" fmla="*/ 792088 w 792088"/>
              <a:gd name="connsiteY2" fmla="*/ 360040 h 369565"/>
              <a:gd name="connsiteX3" fmla="*/ 697793 w 792088"/>
              <a:gd name="connsiteY3" fmla="*/ 369565 h 369565"/>
              <a:gd name="connsiteX4" fmla="*/ 386519 w 792088"/>
              <a:gd name="connsiteY4" fmla="*/ 75245 h 369565"/>
              <a:gd name="connsiteX5" fmla="*/ 146323 w 792088"/>
              <a:gd name="connsiteY5" fmla="*/ 210318 h 369565"/>
              <a:gd name="connsiteX6" fmla="*/ 84770 w 792088"/>
              <a:gd name="connsiteY6" fmla="*/ 369565 h 369565"/>
              <a:gd name="connsiteX7" fmla="*/ 0 w 792088"/>
              <a:gd name="connsiteY7" fmla="*/ 360040 h 369565"/>
              <a:gd name="connsiteX0" fmla="*/ 0 w 792088"/>
              <a:gd name="connsiteY0" fmla="*/ 360040 h 369565"/>
              <a:gd name="connsiteX1" fmla="*/ 396044 w 792088"/>
              <a:gd name="connsiteY1" fmla="*/ 0 h 369565"/>
              <a:gd name="connsiteX2" fmla="*/ 792088 w 792088"/>
              <a:gd name="connsiteY2" fmla="*/ 360040 h 369565"/>
              <a:gd name="connsiteX3" fmla="*/ 697793 w 792088"/>
              <a:gd name="connsiteY3" fmla="*/ 369565 h 369565"/>
              <a:gd name="connsiteX4" fmla="*/ 386519 w 792088"/>
              <a:gd name="connsiteY4" fmla="*/ 75245 h 369565"/>
              <a:gd name="connsiteX5" fmla="*/ 108223 w 792088"/>
              <a:gd name="connsiteY5" fmla="*/ 210318 h 369565"/>
              <a:gd name="connsiteX6" fmla="*/ 84770 w 792088"/>
              <a:gd name="connsiteY6" fmla="*/ 369565 h 369565"/>
              <a:gd name="connsiteX7" fmla="*/ 0 w 792088"/>
              <a:gd name="connsiteY7" fmla="*/ 360040 h 369565"/>
              <a:gd name="connsiteX0" fmla="*/ 0 w 792088"/>
              <a:gd name="connsiteY0" fmla="*/ 360040 h 369565"/>
              <a:gd name="connsiteX1" fmla="*/ 396044 w 792088"/>
              <a:gd name="connsiteY1" fmla="*/ 0 h 369565"/>
              <a:gd name="connsiteX2" fmla="*/ 792088 w 792088"/>
              <a:gd name="connsiteY2" fmla="*/ 360040 h 369565"/>
              <a:gd name="connsiteX3" fmla="*/ 697793 w 792088"/>
              <a:gd name="connsiteY3" fmla="*/ 369565 h 369565"/>
              <a:gd name="connsiteX4" fmla="*/ 386519 w 792088"/>
              <a:gd name="connsiteY4" fmla="*/ 75245 h 369565"/>
              <a:gd name="connsiteX5" fmla="*/ 108223 w 792088"/>
              <a:gd name="connsiteY5" fmla="*/ 210318 h 369565"/>
              <a:gd name="connsiteX6" fmla="*/ 84770 w 792088"/>
              <a:gd name="connsiteY6" fmla="*/ 369565 h 369565"/>
              <a:gd name="connsiteX7" fmla="*/ 0 w 792088"/>
              <a:gd name="connsiteY7" fmla="*/ 360040 h 369565"/>
              <a:gd name="connsiteX0" fmla="*/ 0 w 792088"/>
              <a:gd name="connsiteY0" fmla="*/ 360040 h 369565"/>
              <a:gd name="connsiteX1" fmla="*/ 396044 w 792088"/>
              <a:gd name="connsiteY1" fmla="*/ 0 h 369565"/>
              <a:gd name="connsiteX2" fmla="*/ 792088 w 792088"/>
              <a:gd name="connsiteY2" fmla="*/ 360040 h 369565"/>
              <a:gd name="connsiteX3" fmla="*/ 697793 w 792088"/>
              <a:gd name="connsiteY3" fmla="*/ 369565 h 369565"/>
              <a:gd name="connsiteX4" fmla="*/ 386519 w 792088"/>
              <a:gd name="connsiteY4" fmla="*/ 75245 h 369565"/>
              <a:gd name="connsiteX5" fmla="*/ 108223 w 792088"/>
              <a:gd name="connsiteY5" fmla="*/ 210318 h 369565"/>
              <a:gd name="connsiteX6" fmla="*/ 56195 w 792088"/>
              <a:gd name="connsiteY6" fmla="*/ 369565 h 369565"/>
              <a:gd name="connsiteX7" fmla="*/ 0 w 792088"/>
              <a:gd name="connsiteY7" fmla="*/ 360040 h 369565"/>
              <a:gd name="connsiteX0" fmla="*/ 0 w 792088"/>
              <a:gd name="connsiteY0" fmla="*/ 360040 h 369565"/>
              <a:gd name="connsiteX1" fmla="*/ 396044 w 792088"/>
              <a:gd name="connsiteY1" fmla="*/ 0 h 369565"/>
              <a:gd name="connsiteX2" fmla="*/ 792088 w 792088"/>
              <a:gd name="connsiteY2" fmla="*/ 360040 h 369565"/>
              <a:gd name="connsiteX3" fmla="*/ 697793 w 792088"/>
              <a:gd name="connsiteY3" fmla="*/ 369565 h 369565"/>
              <a:gd name="connsiteX4" fmla="*/ 661814 w 792088"/>
              <a:gd name="connsiteY4" fmla="*/ 186010 h 369565"/>
              <a:gd name="connsiteX5" fmla="*/ 386519 w 792088"/>
              <a:gd name="connsiteY5" fmla="*/ 75245 h 369565"/>
              <a:gd name="connsiteX6" fmla="*/ 108223 w 792088"/>
              <a:gd name="connsiteY6" fmla="*/ 210318 h 369565"/>
              <a:gd name="connsiteX7" fmla="*/ 56195 w 792088"/>
              <a:gd name="connsiteY7" fmla="*/ 369565 h 369565"/>
              <a:gd name="connsiteX8" fmla="*/ 0 w 792088"/>
              <a:gd name="connsiteY8" fmla="*/ 360040 h 369565"/>
              <a:gd name="connsiteX0" fmla="*/ 0 w 792088"/>
              <a:gd name="connsiteY0" fmla="*/ 360040 h 369565"/>
              <a:gd name="connsiteX1" fmla="*/ 396044 w 792088"/>
              <a:gd name="connsiteY1" fmla="*/ 0 h 369565"/>
              <a:gd name="connsiteX2" fmla="*/ 792088 w 792088"/>
              <a:gd name="connsiteY2" fmla="*/ 360040 h 369565"/>
              <a:gd name="connsiteX3" fmla="*/ 745418 w 792088"/>
              <a:gd name="connsiteY3" fmla="*/ 369565 h 369565"/>
              <a:gd name="connsiteX4" fmla="*/ 661814 w 792088"/>
              <a:gd name="connsiteY4" fmla="*/ 186010 h 369565"/>
              <a:gd name="connsiteX5" fmla="*/ 386519 w 792088"/>
              <a:gd name="connsiteY5" fmla="*/ 75245 h 369565"/>
              <a:gd name="connsiteX6" fmla="*/ 108223 w 792088"/>
              <a:gd name="connsiteY6" fmla="*/ 210318 h 369565"/>
              <a:gd name="connsiteX7" fmla="*/ 56195 w 792088"/>
              <a:gd name="connsiteY7" fmla="*/ 369565 h 369565"/>
              <a:gd name="connsiteX8" fmla="*/ 0 w 792088"/>
              <a:gd name="connsiteY8" fmla="*/ 360040 h 36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2088" h="369565">
                <a:moveTo>
                  <a:pt x="0" y="360040"/>
                </a:moveTo>
                <a:cubicBezTo>
                  <a:pt x="0" y="161195"/>
                  <a:pt x="177315" y="0"/>
                  <a:pt x="396044" y="0"/>
                </a:cubicBezTo>
                <a:cubicBezTo>
                  <a:pt x="614773" y="0"/>
                  <a:pt x="792088" y="161195"/>
                  <a:pt x="792088" y="360040"/>
                </a:cubicBezTo>
                <a:lnTo>
                  <a:pt x="745418" y="369565"/>
                </a:lnTo>
                <a:cubicBezTo>
                  <a:pt x="717356" y="346910"/>
                  <a:pt x="713693" y="235063"/>
                  <a:pt x="661814" y="186010"/>
                </a:cubicBezTo>
                <a:cubicBezTo>
                  <a:pt x="609935" y="136957"/>
                  <a:pt x="472434" y="77544"/>
                  <a:pt x="386519" y="75245"/>
                </a:cubicBezTo>
                <a:cubicBezTo>
                  <a:pt x="305720" y="53466"/>
                  <a:pt x="156927" y="166027"/>
                  <a:pt x="108223" y="210318"/>
                </a:cubicBezTo>
                <a:cubicBezTo>
                  <a:pt x="59519" y="254609"/>
                  <a:pt x="86932" y="347786"/>
                  <a:pt x="56195" y="369565"/>
                </a:cubicBezTo>
                <a:lnTo>
                  <a:pt x="0" y="360040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solidFill>
                <a:schemeClr val="tx1"/>
              </a:solidFill>
            </a:endParaRPr>
          </a:p>
        </p:txBody>
      </p:sp>
      <p:sp>
        <p:nvSpPr>
          <p:cNvPr id="13" name="拱形 14">
            <a:extLst>
              <a:ext uri="{FF2B5EF4-FFF2-40B4-BE49-F238E27FC236}">
                <a16:creationId xmlns:a16="http://schemas.microsoft.com/office/drawing/2014/main" id="{E34788B2-F28E-41FD-A212-4D929A80DC97}"/>
              </a:ext>
            </a:extLst>
          </p:cNvPr>
          <p:cNvSpPr/>
          <p:nvPr/>
        </p:nvSpPr>
        <p:spPr>
          <a:xfrm>
            <a:off x="7910252" y="1936438"/>
            <a:ext cx="594249" cy="277259"/>
          </a:xfrm>
          <a:custGeom>
            <a:avLst/>
            <a:gdLst>
              <a:gd name="connsiteX0" fmla="*/ 0 w 792088"/>
              <a:gd name="connsiteY0" fmla="*/ 360040 h 720080"/>
              <a:gd name="connsiteX1" fmla="*/ 396044 w 792088"/>
              <a:gd name="connsiteY1" fmla="*/ 0 h 720080"/>
              <a:gd name="connsiteX2" fmla="*/ 792088 w 792088"/>
              <a:gd name="connsiteY2" fmla="*/ 360040 h 720080"/>
              <a:gd name="connsiteX3" fmla="*/ 612068 w 792088"/>
              <a:gd name="connsiteY3" fmla="*/ 360040 h 720080"/>
              <a:gd name="connsiteX4" fmla="*/ 396044 w 792088"/>
              <a:gd name="connsiteY4" fmla="*/ 180020 h 720080"/>
              <a:gd name="connsiteX5" fmla="*/ 180020 w 792088"/>
              <a:gd name="connsiteY5" fmla="*/ 360040 h 720080"/>
              <a:gd name="connsiteX6" fmla="*/ 0 w 792088"/>
              <a:gd name="connsiteY6" fmla="*/ 360040 h 720080"/>
              <a:gd name="connsiteX0" fmla="*/ 0 w 792088"/>
              <a:gd name="connsiteY0" fmla="*/ 360040 h 360040"/>
              <a:gd name="connsiteX1" fmla="*/ 396044 w 792088"/>
              <a:gd name="connsiteY1" fmla="*/ 0 h 360040"/>
              <a:gd name="connsiteX2" fmla="*/ 792088 w 792088"/>
              <a:gd name="connsiteY2" fmla="*/ 360040 h 360040"/>
              <a:gd name="connsiteX3" fmla="*/ 612068 w 792088"/>
              <a:gd name="connsiteY3" fmla="*/ 360040 h 360040"/>
              <a:gd name="connsiteX4" fmla="*/ 396044 w 792088"/>
              <a:gd name="connsiteY4" fmla="*/ 103820 h 360040"/>
              <a:gd name="connsiteX5" fmla="*/ 180020 w 792088"/>
              <a:gd name="connsiteY5" fmla="*/ 360040 h 360040"/>
              <a:gd name="connsiteX6" fmla="*/ 0 w 792088"/>
              <a:gd name="connsiteY6" fmla="*/ 360040 h 360040"/>
              <a:gd name="connsiteX0" fmla="*/ 0 w 792088"/>
              <a:gd name="connsiteY0" fmla="*/ 360040 h 369565"/>
              <a:gd name="connsiteX1" fmla="*/ 396044 w 792088"/>
              <a:gd name="connsiteY1" fmla="*/ 0 h 369565"/>
              <a:gd name="connsiteX2" fmla="*/ 792088 w 792088"/>
              <a:gd name="connsiteY2" fmla="*/ 360040 h 369565"/>
              <a:gd name="connsiteX3" fmla="*/ 612068 w 792088"/>
              <a:gd name="connsiteY3" fmla="*/ 360040 h 369565"/>
              <a:gd name="connsiteX4" fmla="*/ 396044 w 792088"/>
              <a:gd name="connsiteY4" fmla="*/ 103820 h 369565"/>
              <a:gd name="connsiteX5" fmla="*/ 103820 w 792088"/>
              <a:gd name="connsiteY5" fmla="*/ 369565 h 369565"/>
              <a:gd name="connsiteX6" fmla="*/ 0 w 792088"/>
              <a:gd name="connsiteY6" fmla="*/ 360040 h 369565"/>
              <a:gd name="connsiteX0" fmla="*/ 0 w 792088"/>
              <a:gd name="connsiteY0" fmla="*/ 360040 h 369565"/>
              <a:gd name="connsiteX1" fmla="*/ 396044 w 792088"/>
              <a:gd name="connsiteY1" fmla="*/ 0 h 369565"/>
              <a:gd name="connsiteX2" fmla="*/ 792088 w 792088"/>
              <a:gd name="connsiteY2" fmla="*/ 360040 h 369565"/>
              <a:gd name="connsiteX3" fmla="*/ 669218 w 792088"/>
              <a:gd name="connsiteY3" fmla="*/ 360040 h 369565"/>
              <a:gd name="connsiteX4" fmla="*/ 396044 w 792088"/>
              <a:gd name="connsiteY4" fmla="*/ 103820 h 369565"/>
              <a:gd name="connsiteX5" fmla="*/ 103820 w 792088"/>
              <a:gd name="connsiteY5" fmla="*/ 369565 h 369565"/>
              <a:gd name="connsiteX6" fmla="*/ 0 w 792088"/>
              <a:gd name="connsiteY6" fmla="*/ 360040 h 369565"/>
              <a:gd name="connsiteX0" fmla="*/ 0 w 792088"/>
              <a:gd name="connsiteY0" fmla="*/ 360040 h 369565"/>
              <a:gd name="connsiteX1" fmla="*/ 396044 w 792088"/>
              <a:gd name="connsiteY1" fmla="*/ 0 h 369565"/>
              <a:gd name="connsiteX2" fmla="*/ 792088 w 792088"/>
              <a:gd name="connsiteY2" fmla="*/ 360040 h 369565"/>
              <a:gd name="connsiteX3" fmla="*/ 669218 w 792088"/>
              <a:gd name="connsiteY3" fmla="*/ 360040 h 369565"/>
              <a:gd name="connsiteX4" fmla="*/ 396044 w 792088"/>
              <a:gd name="connsiteY4" fmla="*/ 103820 h 369565"/>
              <a:gd name="connsiteX5" fmla="*/ 103820 w 792088"/>
              <a:gd name="connsiteY5" fmla="*/ 369565 h 369565"/>
              <a:gd name="connsiteX6" fmla="*/ 0 w 792088"/>
              <a:gd name="connsiteY6" fmla="*/ 360040 h 369565"/>
              <a:gd name="connsiteX0" fmla="*/ 0 w 792088"/>
              <a:gd name="connsiteY0" fmla="*/ 360040 h 369565"/>
              <a:gd name="connsiteX1" fmla="*/ 396044 w 792088"/>
              <a:gd name="connsiteY1" fmla="*/ 0 h 369565"/>
              <a:gd name="connsiteX2" fmla="*/ 792088 w 792088"/>
              <a:gd name="connsiteY2" fmla="*/ 360040 h 369565"/>
              <a:gd name="connsiteX3" fmla="*/ 669218 w 792088"/>
              <a:gd name="connsiteY3" fmla="*/ 360040 h 369565"/>
              <a:gd name="connsiteX4" fmla="*/ 396044 w 792088"/>
              <a:gd name="connsiteY4" fmla="*/ 103820 h 369565"/>
              <a:gd name="connsiteX5" fmla="*/ 146323 w 792088"/>
              <a:gd name="connsiteY5" fmla="*/ 210318 h 369565"/>
              <a:gd name="connsiteX6" fmla="*/ 103820 w 792088"/>
              <a:gd name="connsiteY6" fmla="*/ 369565 h 369565"/>
              <a:gd name="connsiteX7" fmla="*/ 0 w 792088"/>
              <a:gd name="connsiteY7" fmla="*/ 360040 h 369565"/>
              <a:gd name="connsiteX0" fmla="*/ 0 w 792088"/>
              <a:gd name="connsiteY0" fmla="*/ 360040 h 369565"/>
              <a:gd name="connsiteX1" fmla="*/ 396044 w 792088"/>
              <a:gd name="connsiteY1" fmla="*/ 0 h 369565"/>
              <a:gd name="connsiteX2" fmla="*/ 792088 w 792088"/>
              <a:gd name="connsiteY2" fmla="*/ 360040 h 369565"/>
              <a:gd name="connsiteX3" fmla="*/ 669218 w 792088"/>
              <a:gd name="connsiteY3" fmla="*/ 360040 h 369565"/>
              <a:gd name="connsiteX4" fmla="*/ 396044 w 792088"/>
              <a:gd name="connsiteY4" fmla="*/ 103820 h 369565"/>
              <a:gd name="connsiteX5" fmla="*/ 146323 w 792088"/>
              <a:gd name="connsiteY5" fmla="*/ 210318 h 369565"/>
              <a:gd name="connsiteX6" fmla="*/ 84770 w 792088"/>
              <a:gd name="connsiteY6" fmla="*/ 369565 h 369565"/>
              <a:gd name="connsiteX7" fmla="*/ 0 w 792088"/>
              <a:gd name="connsiteY7" fmla="*/ 360040 h 369565"/>
              <a:gd name="connsiteX0" fmla="*/ 0 w 792088"/>
              <a:gd name="connsiteY0" fmla="*/ 360040 h 369565"/>
              <a:gd name="connsiteX1" fmla="*/ 396044 w 792088"/>
              <a:gd name="connsiteY1" fmla="*/ 0 h 369565"/>
              <a:gd name="connsiteX2" fmla="*/ 792088 w 792088"/>
              <a:gd name="connsiteY2" fmla="*/ 360040 h 369565"/>
              <a:gd name="connsiteX3" fmla="*/ 697793 w 792088"/>
              <a:gd name="connsiteY3" fmla="*/ 369565 h 369565"/>
              <a:gd name="connsiteX4" fmla="*/ 396044 w 792088"/>
              <a:gd name="connsiteY4" fmla="*/ 103820 h 369565"/>
              <a:gd name="connsiteX5" fmla="*/ 146323 w 792088"/>
              <a:gd name="connsiteY5" fmla="*/ 210318 h 369565"/>
              <a:gd name="connsiteX6" fmla="*/ 84770 w 792088"/>
              <a:gd name="connsiteY6" fmla="*/ 369565 h 369565"/>
              <a:gd name="connsiteX7" fmla="*/ 0 w 792088"/>
              <a:gd name="connsiteY7" fmla="*/ 360040 h 369565"/>
              <a:gd name="connsiteX0" fmla="*/ 0 w 792088"/>
              <a:gd name="connsiteY0" fmla="*/ 360040 h 369565"/>
              <a:gd name="connsiteX1" fmla="*/ 396044 w 792088"/>
              <a:gd name="connsiteY1" fmla="*/ 0 h 369565"/>
              <a:gd name="connsiteX2" fmla="*/ 792088 w 792088"/>
              <a:gd name="connsiteY2" fmla="*/ 360040 h 369565"/>
              <a:gd name="connsiteX3" fmla="*/ 697793 w 792088"/>
              <a:gd name="connsiteY3" fmla="*/ 369565 h 369565"/>
              <a:gd name="connsiteX4" fmla="*/ 386519 w 792088"/>
              <a:gd name="connsiteY4" fmla="*/ 75245 h 369565"/>
              <a:gd name="connsiteX5" fmla="*/ 146323 w 792088"/>
              <a:gd name="connsiteY5" fmla="*/ 210318 h 369565"/>
              <a:gd name="connsiteX6" fmla="*/ 84770 w 792088"/>
              <a:gd name="connsiteY6" fmla="*/ 369565 h 369565"/>
              <a:gd name="connsiteX7" fmla="*/ 0 w 792088"/>
              <a:gd name="connsiteY7" fmla="*/ 360040 h 369565"/>
              <a:gd name="connsiteX0" fmla="*/ 0 w 792088"/>
              <a:gd name="connsiteY0" fmla="*/ 360040 h 369565"/>
              <a:gd name="connsiteX1" fmla="*/ 396044 w 792088"/>
              <a:gd name="connsiteY1" fmla="*/ 0 h 369565"/>
              <a:gd name="connsiteX2" fmla="*/ 792088 w 792088"/>
              <a:gd name="connsiteY2" fmla="*/ 360040 h 369565"/>
              <a:gd name="connsiteX3" fmla="*/ 697793 w 792088"/>
              <a:gd name="connsiteY3" fmla="*/ 369565 h 369565"/>
              <a:gd name="connsiteX4" fmla="*/ 386519 w 792088"/>
              <a:gd name="connsiteY4" fmla="*/ 75245 h 369565"/>
              <a:gd name="connsiteX5" fmla="*/ 108223 w 792088"/>
              <a:gd name="connsiteY5" fmla="*/ 210318 h 369565"/>
              <a:gd name="connsiteX6" fmla="*/ 84770 w 792088"/>
              <a:gd name="connsiteY6" fmla="*/ 369565 h 369565"/>
              <a:gd name="connsiteX7" fmla="*/ 0 w 792088"/>
              <a:gd name="connsiteY7" fmla="*/ 360040 h 369565"/>
              <a:gd name="connsiteX0" fmla="*/ 0 w 792088"/>
              <a:gd name="connsiteY0" fmla="*/ 360040 h 369565"/>
              <a:gd name="connsiteX1" fmla="*/ 396044 w 792088"/>
              <a:gd name="connsiteY1" fmla="*/ 0 h 369565"/>
              <a:gd name="connsiteX2" fmla="*/ 792088 w 792088"/>
              <a:gd name="connsiteY2" fmla="*/ 360040 h 369565"/>
              <a:gd name="connsiteX3" fmla="*/ 697793 w 792088"/>
              <a:gd name="connsiteY3" fmla="*/ 369565 h 369565"/>
              <a:gd name="connsiteX4" fmla="*/ 386519 w 792088"/>
              <a:gd name="connsiteY4" fmla="*/ 75245 h 369565"/>
              <a:gd name="connsiteX5" fmla="*/ 108223 w 792088"/>
              <a:gd name="connsiteY5" fmla="*/ 210318 h 369565"/>
              <a:gd name="connsiteX6" fmla="*/ 84770 w 792088"/>
              <a:gd name="connsiteY6" fmla="*/ 369565 h 369565"/>
              <a:gd name="connsiteX7" fmla="*/ 0 w 792088"/>
              <a:gd name="connsiteY7" fmla="*/ 360040 h 369565"/>
              <a:gd name="connsiteX0" fmla="*/ 0 w 792088"/>
              <a:gd name="connsiteY0" fmla="*/ 360040 h 369565"/>
              <a:gd name="connsiteX1" fmla="*/ 396044 w 792088"/>
              <a:gd name="connsiteY1" fmla="*/ 0 h 369565"/>
              <a:gd name="connsiteX2" fmla="*/ 792088 w 792088"/>
              <a:gd name="connsiteY2" fmla="*/ 360040 h 369565"/>
              <a:gd name="connsiteX3" fmla="*/ 697793 w 792088"/>
              <a:gd name="connsiteY3" fmla="*/ 369565 h 369565"/>
              <a:gd name="connsiteX4" fmla="*/ 386519 w 792088"/>
              <a:gd name="connsiteY4" fmla="*/ 75245 h 369565"/>
              <a:gd name="connsiteX5" fmla="*/ 108223 w 792088"/>
              <a:gd name="connsiteY5" fmla="*/ 210318 h 369565"/>
              <a:gd name="connsiteX6" fmla="*/ 56195 w 792088"/>
              <a:gd name="connsiteY6" fmla="*/ 369565 h 369565"/>
              <a:gd name="connsiteX7" fmla="*/ 0 w 792088"/>
              <a:gd name="connsiteY7" fmla="*/ 360040 h 369565"/>
              <a:gd name="connsiteX0" fmla="*/ 0 w 792088"/>
              <a:gd name="connsiteY0" fmla="*/ 360040 h 369565"/>
              <a:gd name="connsiteX1" fmla="*/ 396044 w 792088"/>
              <a:gd name="connsiteY1" fmla="*/ 0 h 369565"/>
              <a:gd name="connsiteX2" fmla="*/ 792088 w 792088"/>
              <a:gd name="connsiteY2" fmla="*/ 360040 h 369565"/>
              <a:gd name="connsiteX3" fmla="*/ 697793 w 792088"/>
              <a:gd name="connsiteY3" fmla="*/ 369565 h 369565"/>
              <a:gd name="connsiteX4" fmla="*/ 661814 w 792088"/>
              <a:gd name="connsiteY4" fmla="*/ 186010 h 369565"/>
              <a:gd name="connsiteX5" fmla="*/ 386519 w 792088"/>
              <a:gd name="connsiteY5" fmla="*/ 75245 h 369565"/>
              <a:gd name="connsiteX6" fmla="*/ 108223 w 792088"/>
              <a:gd name="connsiteY6" fmla="*/ 210318 h 369565"/>
              <a:gd name="connsiteX7" fmla="*/ 56195 w 792088"/>
              <a:gd name="connsiteY7" fmla="*/ 369565 h 369565"/>
              <a:gd name="connsiteX8" fmla="*/ 0 w 792088"/>
              <a:gd name="connsiteY8" fmla="*/ 360040 h 369565"/>
              <a:gd name="connsiteX0" fmla="*/ 0 w 792088"/>
              <a:gd name="connsiteY0" fmla="*/ 360040 h 369565"/>
              <a:gd name="connsiteX1" fmla="*/ 396044 w 792088"/>
              <a:gd name="connsiteY1" fmla="*/ 0 h 369565"/>
              <a:gd name="connsiteX2" fmla="*/ 792088 w 792088"/>
              <a:gd name="connsiteY2" fmla="*/ 360040 h 369565"/>
              <a:gd name="connsiteX3" fmla="*/ 745418 w 792088"/>
              <a:gd name="connsiteY3" fmla="*/ 369565 h 369565"/>
              <a:gd name="connsiteX4" fmla="*/ 661814 w 792088"/>
              <a:gd name="connsiteY4" fmla="*/ 186010 h 369565"/>
              <a:gd name="connsiteX5" fmla="*/ 386519 w 792088"/>
              <a:gd name="connsiteY5" fmla="*/ 75245 h 369565"/>
              <a:gd name="connsiteX6" fmla="*/ 108223 w 792088"/>
              <a:gd name="connsiteY6" fmla="*/ 210318 h 369565"/>
              <a:gd name="connsiteX7" fmla="*/ 56195 w 792088"/>
              <a:gd name="connsiteY7" fmla="*/ 369565 h 369565"/>
              <a:gd name="connsiteX8" fmla="*/ 0 w 792088"/>
              <a:gd name="connsiteY8" fmla="*/ 360040 h 36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2088" h="369565">
                <a:moveTo>
                  <a:pt x="0" y="360040"/>
                </a:moveTo>
                <a:cubicBezTo>
                  <a:pt x="0" y="161195"/>
                  <a:pt x="177315" y="0"/>
                  <a:pt x="396044" y="0"/>
                </a:cubicBezTo>
                <a:cubicBezTo>
                  <a:pt x="614773" y="0"/>
                  <a:pt x="792088" y="161195"/>
                  <a:pt x="792088" y="360040"/>
                </a:cubicBezTo>
                <a:lnTo>
                  <a:pt x="745418" y="369565"/>
                </a:lnTo>
                <a:cubicBezTo>
                  <a:pt x="717356" y="346910"/>
                  <a:pt x="713693" y="235063"/>
                  <a:pt x="661814" y="186010"/>
                </a:cubicBezTo>
                <a:cubicBezTo>
                  <a:pt x="609935" y="136957"/>
                  <a:pt x="472434" y="77544"/>
                  <a:pt x="386519" y="75245"/>
                </a:cubicBezTo>
                <a:cubicBezTo>
                  <a:pt x="305720" y="53466"/>
                  <a:pt x="156927" y="166027"/>
                  <a:pt x="108223" y="210318"/>
                </a:cubicBezTo>
                <a:cubicBezTo>
                  <a:pt x="59519" y="254609"/>
                  <a:pt x="86932" y="347786"/>
                  <a:pt x="56195" y="369565"/>
                </a:cubicBezTo>
                <a:lnTo>
                  <a:pt x="0" y="360040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solidFill>
                <a:schemeClr val="tx1"/>
              </a:solidFill>
            </a:endParaRPr>
          </a:p>
        </p:txBody>
      </p:sp>
      <p:sp>
        <p:nvSpPr>
          <p:cNvPr id="14" name="拱形 14">
            <a:extLst>
              <a:ext uri="{FF2B5EF4-FFF2-40B4-BE49-F238E27FC236}">
                <a16:creationId xmlns:a16="http://schemas.microsoft.com/office/drawing/2014/main" id="{71F6D278-7C74-4013-9B48-2EB440BA5734}"/>
              </a:ext>
            </a:extLst>
          </p:cNvPr>
          <p:cNvSpPr/>
          <p:nvPr/>
        </p:nvSpPr>
        <p:spPr>
          <a:xfrm>
            <a:off x="8731789" y="1949275"/>
            <a:ext cx="594249" cy="277259"/>
          </a:xfrm>
          <a:custGeom>
            <a:avLst/>
            <a:gdLst>
              <a:gd name="connsiteX0" fmla="*/ 0 w 792088"/>
              <a:gd name="connsiteY0" fmla="*/ 360040 h 720080"/>
              <a:gd name="connsiteX1" fmla="*/ 396044 w 792088"/>
              <a:gd name="connsiteY1" fmla="*/ 0 h 720080"/>
              <a:gd name="connsiteX2" fmla="*/ 792088 w 792088"/>
              <a:gd name="connsiteY2" fmla="*/ 360040 h 720080"/>
              <a:gd name="connsiteX3" fmla="*/ 612068 w 792088"/>
              <a:gd name="connsiteY3" fmla="*/ 360040 h 720080"/>
              <a:gd name="connsiteX4" fmla="*/ 396044 w 792088"/>
              <a:gd name="connsiteY4" fmla="*/ 180020 h 720080"/>
              <a:gd name="connsiteX5" fmla="*/ 180020 w 792088"/>
              <a:gd name="connsiteY5" fmla="*/ 360040 h 720080"/>
              <a:gd name="connsiteX6" fmla="*/ 0 w 792088"/>
              <a:gd name="connsiteY6" fmla="*/ 360040 h 720080"/>
              <a:gd name="connsiteX0" fmla="*/ 0 w 792088"/>
              <a:gd name="connsiteY0" fmla="*/ 360040 h 360040"/>
              <a:gd name="connsiteX1" fmla="*/ 396044 w 792088"/>
              <a:gd name="connsiteY1" fmla="*/ 0 h 360040"/>
              <a:gd name="connsiteX2" fmla="*/ 792088 w 792088"/>
              <a:gd name="connsiteY2" fmla="*/ 360040 h 360040"/>
              <a:gd name="connsiteX3" fmla="*/ 612068 w 792088"/>
              <a:gd name="connsiteY3" fmla="*/ 360040 h 360040"/>
              <a:gd name="connsiteX4" fmla="*/ 396044 w 792088"/>
              <a:gd name="connsiteY4" fmla="*/ 103820 h 360040"/>
              <a:gd name="connsiteX5" fmla="*/ 180020 w 792088"/>
              <a:gd name="connsiteY5" fmla="*/ 360040 h 360040"/>
              <a:gd name="connsiteX6" fmla="*/ 0 w 792088"/>
              <a:gd name="connsiteY6" fmla="*/ 360040 h 360040"/>
              <a:gd name="connsiteX0" fmla="*/ 0 w 792088"/>
              <a:gd name="connsiteY0" fmla="*/ 360040 h 369565"/>
              <a:gd name="connsiteX1" fmla="*/ 396044 w 792088"/>
              <a:gd name="connsiteY1" fmla="*/ 0 h 369565"/>
              <a:gd name="connsiteX2" fmla="*/ 792088 w 792088"/>
              <a:gd name="connsiteY2" fmla="*/ 360040 h 369565"/>
              <a:gd name="connsiteX3" fmla="*/ 612068 w 792088"/>
              <a:gd name="connsiteY3" fmla="*/ 360040 h 369565"/>
              <a:gd name="connsiteX4" fmla="*/ 396044 w 792088"/>
              <a:gd name="connsiteY4" fmla="*/ 103820 h 369565"/>
              <a:gd name="connsiteX5" fmla="*/ 103820 w 792088"/>
              <a:gd name="connsiteY5" fmla="*/ 369565 h 369565"/>
              <a:gd name="connsiteX6" fmla="*/ 0 w 792088"/>
              <a:gd name="connsiteY6" fmla="*/ 360040 h 369565"/>
              <a:gd name="connsiteX0" fmla="*/ 0 w 792088"/>
              <a:gd name="connsiteY0" fmla="*/ 360040 h 369565"/>
              <a:gd name="connsiteX1" fmla="*/ 396044 w 792088"/>
              <a:gd name="connsiteY1" fmla="*/ 0 h 369565"/>
              <a:gd name="connsiteX2" fmla="*/ 792088 w 792088"/>
              <a:gd name="connsiteY2" fmla="*/ 360040 h 369565"/>
              <a:gd name="connsiteX3" fmla="*/ 669218 w 792088"/>
              <a:gd name="connsiteY3" fmla="*/ 360040 h 369565"/>
              <a:gd name="connsiteX4" fmla="*/ 396044 w 792088"/>
              <a:gd name="connsiteY4" fmla="*/ 103820 h 369565"/>
              <a:gd name="connsiteX5" fmla="*/ 103820 w 792088"/>
              <a:gd name="connsiteY5" fmla="*/ 369565 h 369565"/>
              <a:gd name="connsiteX6" fmla="*/ 0 w 792088"/>
              <a:gd name="connsiteY6" fmla="*/ 360040 h 369565"/>
              <a:gd name="connsiteX0" fmla="*/ 0 w 792088"/>
              <a:gd name="connsiteY0" fmla="*/ 360040 h 369565"/>
              <a:gd name="connsiteX1" fmla="*/ 396044 w 792088"/>
              <a:gd name="connsiteY1" fmla="*/ 0 h 369565"/>
              <a:gd name="connsiteX2" fmla="*/ 792088 w 792088"/>
              <a:gd name="connsiteY2" fmla="*/ 360040 h 369565"/>
              <a:gd name="connsiteX3" fmla="*/ 669218 w 792088"/>
              <a:gd name="connsiteY3" fmla="*/ 360040 h 369565"/>
              <a:gd name="connsiteX4" fmla="*/ 396044 w 792088"/>
              <a:gd name="connsiteY4" fmla="*/ 103820 h 369565"/>
              <a:gd name="connsiteX5" fmla="*/ 103820 w 792088"/>
              <a:gd name="connsiteY5" fmla="*/ 369565 h 369565"/>
              <a:gd name="connsiteX6" fmla="*/ 0 w 792088"/>
              <a:gd name="connsiteY6" fmla="*/ 360040 h 369565"/>
              <a:gd name="connsiteX0" fmla="*/ 0 w 792088"/>
              <a:gd name="connsiteY0" fmla="*/ 360040 h 369565"/>
              <a:gd name="connsiteX1" fmla="*/ 396044 w 792088"/>
              <a:gd name="connsiteY1" fmla="*/ 0 h 369565"/>
              <a:gd name="connsiteX2" fmla="*/ 792088 w 792088"/>
              <a:gd name="connsiteY2" fmla="*/ 360040 h 369565"/>
              <a:gd name="connsiteX3" fmla="*/ 669218 w 792088"/>
              <a:gd name="connsiteY3" fmla="*/ 360040 h 369565"/>
              <a:gd name="connsiteX4" fmla="*/ 396044 w 792088"/>
              <a:gd name="connsiteY4" fmla="*/ 103820 h 369565"/>
              <a:gd name="connsiteX5" fmla="*/ 146323 w 792088"/>
              <a:gd name="connsiteY5" fmla="*/ 210318 h 369565"/>
              <a:gd name="connsiteX6" fmla="*/ 103820 w 792088"/>
              <a:gd name="connsiteY6" fmla="*/ 369565 h 369565"/>
              <a:gd name="connsiteX7" fmla="*/ 0 w 792088"/>
              <a:gd name="connsiteY7" fmla="*/ 360040 h 369565"/>
              <a:gd name="connsiteX0" fmla="*/ 0 w 792088"/>
              <a:gd name="connsiteY0" fmla="*/ 360040 h 369565"/>
              <a:gd name="connsiteX1" fmla="*/ 396044 w 792088"/>
              <a:gd name="connsiteY1" fmla="*/ 0 h 369565"/>
              <a:gd name="connsiteX2" fmla="*/ 792088 w 792088"/>
              <a:gd name="connsiteY2" fmla="*/ 360040 h 369565"/>
              <a:gd name="connsiteX3" fmla="*/ 669218 w 792088"/>
              <a:gd name="connsiteY3" fmla="*/ 360040 h 369565"/>
              <a:gd name="connsiteX4" fmla="*/ 396044 w 792088"/>
              <a:gd name="connsiteY4" fmla="*/ 103820 h 369565"/>
              <a:gd name="connsiteX5" fmla="*/ 146323 w 792088"/>
              <a:gd name="connsiteY5" fmla="*/ 210318 h 369565"/>
              <a:gd name="connsiteX6" fmla="*/ 84770 w 792088"/>
              <a:gd name="connsiteY6" fmla="*/ 369565 h 369565"/>
              <a:gd name="connsiteX7" fmla="*/ 0 w 792088"/>
              <a:gd name="connsiteY7" fmla="*/ 360040 h 369565"/>
              <a:gd name="connsiteX0" fmla="*/ 0 w 792088"/>
              <a:gd name="connsiteY0" fmla="*/ 360040 h 369565"/>
              <a:gd name="connsiteX1" fmla="*/ 396044 w 792088"/>
              <a:gd name="connsiteY1" fmla="*/ 0 h 369565"/>
              <a:gd name="connsiteX2" fmla="*/ 792088 w 792088"/>
              <a:gd name="connsiteY2" fmla="*/ 360040 h 369565"/>
              <a:gd name="connsiteX3" fmla="*/ 697793 w 792088"/>
              <a:gd name="connsiteY3" fmla="*/ 369565 h 369565"/>
              <a:gd name="connsiteX4" fmla="*/ 396044 w 792088"/>
              <a:gd name="connsiteY4" fmla="*/ 103820 h 369565"/>
              <a:gd name="connsiteX5" fmla="*/ 146323 w 792088"/>
              <a:gd name="connsiteY5" fmla="*/ 210318 h 369565"/>
              <a:gd name="connsiteX6" fmla="*/ 84770 w 792088"/>
              <a:gd name="connsiteY6" fmla="*/ 369565 h 369565"/>
              <a:gd name="connsiteX7" fmla="*/ 0 w 792088"/>
              <a:gd name="connsiteY7" fmla="*/ 360040 h 369565"/>
              <a:gd name="connsiteX0" fmla="*/ 0 w 792088"/>
              <a:gd name="connsiteY0" fmla="*/ 360040 h 369565"/>
              <a:gd name="connsiteX1" fmla="*/ 396044 w 792088"/>
              <a:gd name="connsiteY1" fmla="*/ 0 h 369565"/>
              <a:gd name="connsiteX2" fmla="*/ 792088 w 792088"/>
              <a:gd name="connsiteY2" fmla="*/ 360040 h 369565"/>
              <a:gd name="connsiteX3" fmla="*/ 697793 w 792088"/>
              <a:gd name="connsiteY3" fmla="*/ 369565 h 369565"/>
              <a:gd name="connsiteX4" fmla="*/ 386519 w 792088"/>
              <a:gd name="connsiteY4" fmla="*/ 75245 h 369565"/>
              <a:gd name="connsiteX5" fmla="*/ 146323 w 792088"/>
              <a:gd name="connsiteY5" fmla="*/ 210318 h 369565"/>
              <a:gd name="connsiteX6" fmla="*/ 84770 w 792088"/>
              <a:gd name="connsiteY6" fmla="*/ 369565 h 369565"/>
              <a:gd name="connsiteX7" fmla="*/ 0 w 792088"/>
              <a:gd name="connsiteY7" fmla="*/ 360040 h 369565"/>
              <a:gd name="connsiteX0" fmla="*/ 0 w 792088"/>
              <a:gd name="connsiteY0" fmla="*/ 360040 h 369565"/>
              <a:gd name="connsiteX1" fmla="*/ 396044 w 792088"/>
              <a:gd name="connsiteY1" fmla="*/ 0 h 369565"/>
              <a:gd name="connsiteX2" fmla="*/ 792088 w 792088"/>
              <a:gd name="connsiteY2" fmla="*/ 360040 h 369565"/>
              <a:gd name="connsiteX3" fmla="*/ 697793 w 792088"/>
              <a:gd name="connsiteY3" fmla="*/ 369565 h 369565"/>
              <a:gd name="connsiteX4" fmla="*/ 386519 w 792088"/>
              <a:gd name="connsiteY4" fmla="*/ 75245 h 369565"/>
              <a:gd name="connsiteX5" fmla="*/ 108223 w 792088"/>
              <a:gd name="connsiteY5" fmla="*/ 210318 h 369565"/>
              <a:gd name="connsiteX6" fmla="*/ 84770 w 792088"/>
              <a:gd name="connsiteY6" fmla="*/ 369565 h 369565"/>
              <a:gd name="connsiteX7" fmla="*/ 0 w 792088"/>
              <a:gd name="connsiteY7" fmla="*/ 360040 h 369565"/>
              <a:gd name="connsiteX0" fmla="*/ 0 w 792088"/>
              <a:gd name="connsiteY0" fmla="*/ 360040 h 369565"/>
              <a:gd name="connsiteX1" fmla="*/ 396044 w 792088"/>
              <a:gd name="connsiteY1" fmla="*/ 0 h 369565"/>
              <a:gd name="connsiteX2" fmla="*/ 792088 w 792088"/>
              <a:gd name="connsiteY2" fmla="*/ 360040 h 369565"/>
              <a:gd name="connsiteX3" fmla="*/ 697793 w 792088"/>
              <a:gd name="connsiteY3" fmla="*/ 369565 h 369565"/>
              <a:gd name="connsiteX4" fmla="*/ 386519 w 792088"/>
              <a:gd name="connsiteY4" fmla="*/ 75245 h 369565"/>
              <a:gd name="connsiteX5" fmla="*/ 108223 w 792088"/>
              <a:gd name="connsiteY5" fmla="*/ 210318 h 369565"/>
              <a:gd name="connsiteX6" fmla="*/ 84770 w 792088"/>
              <a:gd name="connsiteY6" fmla="*/ 369565 h 369565"/>
              <a:gd name="connsiteX7" fmla="*/ 0 w 792088"/>
              <a:gd name="connsiteY7" fmla="*/ 360040 h 369565"/>
              <a:gd name="connsiteX0" fmla="*/ 0 w 792088"/>
              <a:gd name="connsiteY0" fmla="*/ 360040 h 369565"/>
              <a:gd name="connsiteX1" fmla="*/ 396044 w 792088"/>
              <a:gd name="connsiteY1" fmla="*/ 0 h 369565"/>
              <a:gd name="connsiteX2" fmla="*/ 792088 w 792088"/>
              <a:gd name="connsiteY2" fmla="*/ 360040 h 369565"/>
              <a:gd name="connsiteX3" fmla="*/ 697793 w 792088"/>
              <a:gd name="connsiteY3" fmla="*/ 369565 h 369565"/>
              <a:gd name="connsiteX4" fmla="*/ 386519 w 792088"/>
              <a:gd name="connsiteY4" fmla="*/ 75245 h 369565"/>
              <a:gd name="connsiteX5" fmla="*/ 108223 w 792088"/>
              <a:gd name="connsiteY5" fmla="*/ 210318 h 369565"/>
              <a:gd name="connsiteX6" fmla="*/ 56195 w 792088"/>
              <a:gd name="connsiteY6" fmla="*/ 369565 h 369565"/>
              <a:gd name="connsiteX7" fmla="*/ 0 w 792088"/>
              <a:gd name="connsiteY7" fmla="*/ 360040 h 369565"/>
              <a:gd name="connsiteX0" fmla="*/ 0 w 792088"/>
              <a:gd name="connsiteY0" fmla="*/ 360040 h 369565"/>
              <a:gd name="connsiteX1" fmla="*/ 396044 w 792088"/>
              <a:gd name="connsiteY1" fmla="*/ 0 h 369565"/>
              <a:gd name="connsiteX2" fmla="*/ 792088 w 792088"/>
              <a:gd name="connsiteY2" fmla="*/ 360040 h 369565"/>
              <a:gd name="connsiteX3" fmla="*/ 697793 w 792088"/>
              <a:gd name="connsiteY3" fmla="*/ 369565 h 369565"/>
              <a:gd name="connsiteX4" fmla="*/ 661814 w 792088"/>
              <a:gd name="connsiteY4" fmla="*/ 186010 h 369565"/>
              <a:gd name="connsiteX5" fmla="*/ 386519 w 792088"/>
              <a:gd name="connsiteY5" fmla="*/ 75245 h 369565"/>
              <a:gd name="connsiteX6" fmla="*/ 108223 w 792088"/>
              <a:gd name="connsiteY6" fmla="*/ 210318 h 369565"/>
              <a:gd name="connsiteX7" fmla="*/ 56195 w 792088"/>
              <a:gd name="connsiteY7" fmla="*/ 369565 h 369565"/>
              <a:gd name="connsiteX8" fmla="*/ 0 w 792088"/>
              <a:gd name="connsiteY8" fmla="*/ 360040 h 369565"/>
              <a:gd name="connsiteX0" fmla="*/ 0 w 792088"/>
              <a:gd name="connsiteY0" fmla="*/ 360040 h 369565"/>
              <a:gd name="connsiteX1" fmla="*/ 396044 w 792088"/>
              <a:gd name="connsiteY1" fmla="*/ 0 h 369565"/>
              <a:gd name="connsiteX2" fmla="*/ 792088 w 792088"/>
              <a:gd name="connsiteY2" fmla="*/ 360040 h 369565"/>
              <a:gd name="connsiteX3" fmla="*/ 745418 w 792088"/>
              <a:gd name="connsiteY3" fmla="*/ 369565 h 369565"/>
              <a:gd name="connsiteX4" fmla="*/ 661814 w 792088"/>
              <a:gd name="connsiteY4" fmla="*/ 186010 h 369565"/>
              <a:gd name="connsiteX5" fmla="*/ 386519 w 792088"/>
              <a:gd name="connsiteY5" fmla="*/ 75245 h 369565"/>
              <a:gd name="connsiteX6" fmla="*/ 108223 w 792088"/>
              <a:gd name="connsiteY6" fmla="*/ 210318 h 369565"/>
              <a:gd name="connsiteX7" fmla="*/ 56195 w 792088"/>
              <a:gd name="connsiteY7" fmla="*/ 369565 h 369565"/>
              <a:gd name="connsiteX8" fmla="*/ 0 w 792088"/>
              <a:gd name="connsiteY8" fmla="*/ 360040 h 36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2088" h="369565">
                <a:moveTo>
                  <a:pt x="0" y="360040"/>
                </a:moveTo>
                <a:cubicBezTo>
                  <a:pt x="0" y="161195"/>
                  <a:pt x="177315" y="0"/>
                  <a:pt x="396044" y="0"/>
                </a:cubicBezTo>
                <a:cubicBezTo>
                  <a:pt x="614773" y="0"/>
                  <a:pt x="792088" y="161195"/>
                  <a:pt x="792088" y="360040"/>
                </a:cubicBezTo>
                <a:lnTo>
                  <a:pt x="745418" y="369565"/>
                </a:lnTo>
                <a:cubicBezTo>
                  <a:pt x="717356" y="346910"/>
                  <a:pt x="713693" y="235063"/>
                  <a:pt x="661814" y="186010"/>
                </a:cubicBezTo>
                <a:cubicBezTo>
                  <a:pt x="609935" y="136957"/>
                  <a:pt x="472434" y="77544"/>
                  <a:pt x="386519" y="75245"/>
                </a:cubicBezTo>
                <a:cubicBezTo>
                  <a:pt x="305720" y="53466"/>
                  <a:pt x="156927" y="166027"/>
                  <a:pt x="108223" y="210318"/>
                </a:cubicBezTo>
                <a:cubicBezTo>
                  <a:pt x="59519" y="254609"/>
                  <a:pt x="86932" y="347786"/>
                  <a:pt x="56195" y="369565"/>
                </a:cubicBezTo>
                <a:lnTo>
                  <a:pt x="0" y="360040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9B222A2E-C773-4203-BB0B-9A2539C15D1A}"/>
              </a:ext>
            </a:extLst>
          </p:cNvPr>
          <p:cNvSpPr/>
          <p:nvPr/>
        </p:nvSpPr>
        <p:spPr>
          <a:xfrm>
            <a:off x="6664744" y="4716120"/>
            <a:ext cx="124617" cy="11409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A754E3B9-052E-4615-BA93-73BAE72CEB36}"/>
              </a:ext>
            </a:extLst>
          </p:cNvPr>
          <p:cNvSpPr/>
          <p:nvPr/>
        </p:nvSpPr>
        <p:spPr>
          <a:xfrm>
            <a:off x="7558041" y="4711730"/>
            <a:ext cx="124617" cy="11409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41798D6B-0261-410B-962B-21CBED63308F}"/>
              </a:ext>
            </a:extLst>
          </p:cNvPr>
          <p:cNvSpPr/>
          <p:nvPr/>
        </p:nvSpPr>
        <p:spPr>
          <a:xfrm>
            <a:off x="8018298" y="4711730"/>
            <a:ext cx="124617" cy="11409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</p:spTree>
    <p:extLst>
      <p:ext uri="{BB962C8B-B14F-4D97-AF65-F5344CB8AC3E}">
        <p14:creationId xmlns:p14="http://schemas.microsoft.com/office/powerpoint/2010/main" val="20394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AD4F9F-CECA-4D96-B33F-56E50C30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cap="none" dirty="0"/>
              <a:t>數學小複習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5362108-C3D5-471D-AC41-C5212EAF05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sz="32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如何找根</a:t>
                </a:r>
                <a:r>
                  <a:rPr lang="en-US" altLang="zh-TW" sz="32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-</a:t>
                </a:r>
                <a:r>
                  <a:rPr lang="zh-TW" altLang="en-US" sz="32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勘根定理</a:t>
                </a:r>
                <a:endParaRPr lang="en-US" altLang="zh-TW" sz="32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24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給定一下界</a:t>
                </a:r>
                <a:r>
                  <a:rPr lang="en-US" altLang="zh-TW" sz="24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a</a:t>
                </a:r>
                <a:r>
                  <a:rPr lang="zh-TW" altLang="en-US" sz="24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與一上界</a:t>
                </a:r>
                <a:r>
                  <a:rPr lang="en-US" altLang="zh-TW" sz="24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b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</m:t>
                    </m:r>
                    <m:r>
                      <a:rPr lang="en-US" altLang="zh-TW" sz="2400" b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𝐟</m:t>
                    </m:r>
                    <m:d>
                      <m:dPr>
                        <m:ctrlPr>
                          <a:rPr lang="en-US" altLang="zh-TW" sz="2400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sz="2400" b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𝐚</m:t>
                        </m:r>
                      </m:e>
                    </m:d>
                    <m:r>
                      <a:rPr lang="en-US" altLang="zh-TW" sz="2400" b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𝐟</m:t>
                    </m:r>
                    <m:d>
                      <m:dPr>
                        <m:ctrlPr>
                          <a:rPr lang="en-US" altLang="zh-TW" sz="2400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sz="2400" b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𝐛</m:t>
                        </m:r>
                      </m:e>
                    </m:d>
                    <m:r>
                      <a:rPr lang="en-US" altLang="zh-TW" sz="2400" b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&lt;</m:t>
                    </m:r>
                    <m:r>
                      <a:rPr lang="en-US" altLang="zh-TW" sz="2400" b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𝟎</m:t>
                    </m:r>
                  </m:oMath>
                </a14:m>
                <a:r>
                  <a:rPr lang="zh-TW" altLang="en-US" sz="24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</a:t>
                </a:r>
                <a:endParaRPr lang="en-US" altLang="zh-TW" sz="24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TW" altLang="en-US" sz="2400" b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∴</m:t>
                    </m:r>
                  </m:oMath>
                </a14:m>
                <a:r>
                  <a:rPr lang="zh-TW" altLang="en-US" sz="24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𝒂</m:t>
                        </m:r>
                        <m:r>
                          <a:rPr lang="en-US" altLang="zh-TW" sz="2400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,</m:t>
                        </m:r>
                        <m:r>
                          <a:rPr lang="en-US" altLang="zh-TW" sz="2400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𝒃</m:t>
                        </m:r>
                      </m:e>
                    </m:d>
                  </m:oMath>
                </a14:m>
                <a:r>
                  <a:rPr lang="zh-TW" altLang="en-US" sz="24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區間中至少有一根</a:t>
                </a:r>
              </a:p>
              <a:p>
                <a:endParaRPr lang="zh-TW" altLang="en-US" sz="24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5362108-C3D5-471D-AC41-C5212EAF05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2" t="-31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FA9C958-01C8-43AB-95BE-F8676F262DC0}"/>
              </a:ext>
            </a:extLst>
          </p:cNvPr>
          <p:cNvCxnSpPr/>
          <p:nvPr/>
        </p:nvCxnSpPr>
        <p:spPr>
          <a:xfrm flipV="1">
            <a:off x="5493974" y="4335241"/>
            <a:ext cx="4699972" cy="629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弧形 9">
            <a:extLst>
              <a:ext uri="{FF2B5EF4-FFF2-40B4-BE49-F238E27FC236}">
                <a16:creationId xmlns:a16="http://schemas.microsoft.com/office/drawing/2014/main" id="{6C627BF6-170F-4E22-9A82-BBDCC3F22FC4}"/>
              </a:ext>
            </a:extLst>
          </p:cNvPr>
          <p:cNvSpPr/>
          <p:nvPr/>
        </p:nvSpPr>
        <p:spPr>
          <a:xfrm rot="6997931">
            <a:off x="4322588" y="-579669"/>
            <a:ext cx="6454339" cy="4858471"/>
          </a:xfrm>
          <a:prstGeom prst="arc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94F911F-6109-4030-8969-215E43125F4E}"/>
              </a:ext>
            </a:extLst>
          </p:cNvPr>
          <p:cNvCxnSpPr/>
          <p:nvPr/>
        </p:nvCxnSpPr>
        <p:spPr>
          <a:xfrm flipV="1">
            <a:off x="5493974" y="2606516"/>
            <a:ext cx="0" cy="32413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DD531DF1-2AC4-43AC-817E-63354CDB0786}"/>
              </a:ext>
            </a:extLst>
          </p:cNvPr>
          <p:cNvCxnSpPr/>
          <p:nvPr/>
        </p:nvCxnSpPr>
        <p:spPr>
          <a:xfrm>
            <a:off x="6437087" y="4351303"/>
            <a:ext cx="0" cy="476888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F44FCD7-95C8-4A7E-9B06-434CF10EF5CC}"/>
              </a:ext>
            </a:extLst>
          </p:cNvPr>
          <p:cNvCxnSpPr/>
          <p:nvPr/>
        </p:nvCxnSpPr>
        <p:spPr>
          <a:xfrm>
            <a:off x="9435931" y="3529394"/>
            <a:ext cx="6084" cy="805847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F81A4BD-969A-4B5F-BE1A-625BDC189800}"/>
              </a:ext>
            </a:extLst>
          </p:cNvPr>
          <p:cNvSpPr txBox="1"/>
          <p:nvPr/>
        </p:nvSpPr>
        <p:spPr>
          <a:xfrm>
            <a:off x="9736803" y="2579469"/>
            <a:ext cx="62068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f(x)</a:t>
            </a:r>
            <a:endParaRPr lang="zh-TW" altLang="en-US" sz="2101" dirty="0">
              <a:solidFill>
                <a:schemeClr val="accent2">
                  <a:lumMod val="75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FC0DC6B-E43C-4A89-9B0F-DBC14A75FB1D}"/>
              </a:ext>
            </a:extLst>
          </p:cNvPr>
          <p:cNvSpPr txBox="1"/>
          <p:nvPr/>
        </p:nvSpPr>
        <p:spPr>
          <a:xfrm>
            <a:off x="6316961" y="4039030"/>
            <a:ext cx="2760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>
                <a:solidFill>
                  <a:schemeClr val="accent3">
                    <a:lumMod val="50000"/>
                  </a:schemeClr>
                </a:solidFill>
              </a:rPr>
              <a:t>a</a:t>
            </a:r>
            <a:endParaRPr lang="zh-TW" altLang="en-US" sz="15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442B6EF-D8EC-458E-ADC6-031061D31DE3}"/>
              </a:ext>
            </a:extLst>
          </p:cNvPr>
          <p:cNvSpPr txBox="1"/>
          <p:nvPr/>
        </p:nvSpPr>
        <p:spPr>
          <a:xfrm>
            <a:off x="9306290" y="4411388"/>
            <a:ext cx="2856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>
                <a:solidFill>
                  <a:schemeClr val="accent3">
                    <a:lumMod val="50000"/>
                  </a:schemeClr>
                </a:solidFill>
              </a:rPr>
              <a:t>b</a:t>
            </a:r>
            <a:endParaRPr lang="zh-TW" altLang="en-US" sz="15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EB4A33B-BF5F-44CD-B2A3-98B3D626A834}"/>
              </a:ext>
            </a:extLst>
          </p:cNvPr>
          <p:cNvSpPr txBox="1"/>
          <p:nvPr/>
        </p:nvSpPr>
        <p:spPr>
          <a:xfrm>
            <a:off x="6389721" y="4968088"/>
            <a:ext cx="83388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(a, f(a))</a:t>
            </a:r>
            <a:endParaRPr lang="zh-TW" altLang="en-US" sz="1500" dirty="0">
              <a:solidFill>
                <a:schemeClr val="accent3">
                  <a:lumMod val="50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AA26795-6BDC-40BB-812E-DB4B31F8115D}"/>
              </a:ext>
            </a:extLst>
          </p:cNvPr>
          <p:cNvSpPr txBox="1"/>
          <p:nvPr/>
        </p:nvSpPr>
        <p:spPr>
          <a:xfrm>
            <a:off x="8657454" y="3236760"/>
            <a:ext cx="8563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f(b))</a:t>
            </a:r>
            <a:endParaRPr lang="zh-TW" altLang="en-US" sz="1500" dirty="0">
              <a:solidFill>
                <a:schemeClr val="accent3">
                  <a:lumMod val="50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5E5F46BA-CE4F-4B57-827D-33C1802B7060}"/>
              </a:ext>
            </a:extLst>
          </p:cNvPr>
          <p:cNvSpPr/>
          <p:nvPr/>
        </p:nvSpPr>
        <p:spPr>
          <a:xfrm>
            <a:off x="6374779" y="4817273"/>
            <a:ext cx="124617" cy="114097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0EF8C420-A357-4269-8769-8B11DDB0F651}"/>
              </a:ext>
            </a:extLst>
          </p:cNvPr>
          <p:cNvSpPr/>
          <p:nvPr/>
        </p:nvSpPr>
        <p:spPr>
          <a:xfrm>
            <a:off x="9373623" y="3380767"/>
            <a:ext cx="124617" cy="114097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348C533-AE2A-41C0-82EC-EC47647B34B3}"/>
              </a:ext>
            </a:extLst>
          </p:cNvPr>
          <p:cNvSpPr txBox="1"/>
          <p:nvPr/>
        </p:nvSpPr>
        <p:spPr>
          <a:xfrm>
            <a:off x="5366977" y="226129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44B9212-B0A4-407A-A43E-259D10FD8A90}"/>
              </a:ext>
            </a:extLst>
          </p:cNvPr>
          <p:cNvSpPr txBox="1"/>
          <p:nvPr/>
        </p:nvSpPr>
        <p:spPr>
          <a:xfrm>
            <a:off x="10232872" y="416206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894523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ffice 佈景主題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SCAS202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CAS2021" id="{FC5BE2F6-6974-4A17-95A7-DE0230ADA3C5}" vid="{2CAA8A47-5320-4B04-97B2-2E1EB0CDFFA7}"/>
    </a:ext>
  </a:extLst>
</a:theme>
</file>

<file path=ppt/theme/theme3.xml><?xml version="1.0" encoding="utf-8"?>
<a:theme xmlns:a="http://schemas.openxmlformats.org/drawingml/2006/main" name="要素">
  <a:themeElements>
    <a:clrScheme name="要素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計畫格式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要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ISCAS</Template>
  <TotalTime>7366</TotalTime>
  <Words>899</Words>
  <Application>Microsoft Office PowerPoint</Application>
  <PresentationFormat>寬螢幕</PresentationFormat>
  <Paragraphs>150</Paragraphs>
  <Slides>18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15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18</vt:i4>
      </vt:variant>
    </vt:vector>
  </HeadingPairs>
  <TitlesOfParts>
    <vt:vector size="36" baseType="lpstr">
      <vt:lpstr>等线</vt:lpstr>
      <vt:lpstr>맑은 고딕</vt:lpstr>
      <vt:lpstr>微软雅黑</vt:lpstr>
      <vt:lpstr>新細明體</vt:lpstr>
      <vt:lpstr>標楷體</vt:lpstr>
      <vt:lpstr>Arial</vt:lpstr>
      <vt:lpstr>Arial Black</vt:lpstr>
      <vt:lpstr>Calibri</vt:lpstr>
      <vt:lpstr>Calibri Light</vt:lpstr>
      <vt:lpstr>Cambria Math</vt:lpstr>
      <vt:lpstr>Times</vt:lpstr>
      <vt:lpstr>Times New Roman</vt:lpstr>
      <vt:lpstr>Tw Cen MT</vt:lpstr>
      <vt:lpstr>Wingdings</vt:lpstr>
      <vt:lpstr>Wingdings 3</vt:lpstr>
      <vt:lpstr>Office 佈景主題</vt:lpstr>
      <vt:lpstr>ISCAS2021</vt:lpstr>
      <vt:lpstr>要素</vt:lpstr>
      <vt:lpstr>Introduction to Computers  數值方法</vt:lpstr>
      <vt:lpstr>Outline</vt:lpstr>
      <vt:lpstr>Outline</vt:lpstr>
      <vt:lpstr>二維陣列_字串 </vt:lpstr>
      <vt:lpstr>二維陣列_字串 </vt:lpstr>
      <vt:lpstr>Outline</vt:lpstr>
      <vt:lpstr>數學小複習</vt:lpstr>
      <vt:lpstr>數學小複習</vt:lpstr>
      <vt:lpstr>數學小複習</vt:lpstr>
      <vt:lpstr>數學小複習</vt:lpstr>
      <vt:lpstr>數學小複習</vt:lpstr>
      <vt:lpstr>數學小複習</vt:lpstr>
      <vt:lpstr>數學小複習</vt:lpstr>
      <vt:lpstr>Outline</vt:lpstr>
      <vt:lpstr>課堂作業 – 1/2</vt:lpstr>
      <vt:lpstr>課堂作業 – 2/2</vt:lpstr>
      <vt:lpstr>課堂作業 – 2/2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dsp521</dc:creator>
  <cp:lastModifiedBy>昱廷 劉</cp:lastModifiedBy>
  <cp:revision>350</cp:revision>
  <dcterms:created xsi:type="dcterms:W3CDTF">2021-09-06T07:31:26Z</dcterms:created>
  <dcterms:modified xsi:type="dcterms:W3CDTF">2022-03-18T09:26:36Z</dcterms:modified>
</cp:coreProperties>
</file>