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7"/>
  </p:notesMasterIdLst>
  <p:handoutMasterIdLst>
    <p:handoutMasterId r:id="rId18"/>
  </p:handoutMasterIdLst>
  <p:sldIdLst>
    <p:sldId id="279" r:id="rId2"/>
    <p:sldId id="258" r:id="rId3"/>
    <p:sldId id="290" r:id="rId4"/>
    <p:sldId id="296" r:id="rId5"/>
    <p:sldId id="297" r:id="rId6"/>
    <p:sldId id="298" r:id="rId7"/>
    <p:sldId id="291" r:id="rId8"/>
    <p:sldId id="294" r:id="rId9"/>
    <p:sldId id="292" r:id="rId10"/>
    <p:sldId id="295" r:id="rId11"/>
    <p:sldId id="299" r:id="rId12"/>
    <p:sldId id="293" r:id="rId13"/>
    <p:sldId id="277" r:id="rId14"/>
    <p:sldId id="315" r:id="rId15"/>
    <p:sldId id="31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7" autoAdjust="0"/>
  </p:normalViewPr>
  <p:slideViewPr>
    <p:cSldViewPr snapToGrid="0">
      <p:cViewPr varScale="1">
        <p:scale>
          <a:sx n="77" d="100"/>
          <a:sy n="77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C9EAA-3D77-4DD9-9694-29EC0030C7BF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79B5-6234-495F-A2A7-DF4D79A29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0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6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1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至於是不是每次呼叫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rand()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前就必須使用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srand()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一次，答案是否定的，只要在程式的一開頭執行一次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srand()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即可，之後出來的亂數就會和上次執行的不一樣。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45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4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/>
        </p:nvSpPr>
        <p:spPr>
          <a:xfrm>
            <a:off x="10878481" y="648866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2021.10.11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/>
        </p:nvCxnSpPr>
        <p:spPr>
          <a:xfrm>
            <a:off x="1770888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/>
        </p:nvCxnSpPr>
        <p:spPr>
          <a:xfrm>
            <a:off x="8775192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/>
          <p:cNvSpPr txBox="1">
            <a:spLocks/>
          </p:cNvSpPr>
          <p:nvPr userDrawn="1"/>
        </p:nvSpPr>
        <p:spPr>
          <a:xfrm>
            <a:off x="796089" y="1738969"/>
            <a:ext cx="10599821" cy="2448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TW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</a:rPr>
              <a:t>亂數的生成</a:t>
            </a:r>
            <a:endParaRPr lang="zh-TW" altLang="en-US" dirty="0"/>
          </a:p>
        </p:txBody>
      </p:sp>
      <p:sp>
        <p:nvSpPr>
          <p:cNvPr id="17" name="副標題 2"/>
          <p:cNvSpPr txBox="1">
            <a:spLocks/>
          </p:cNvSpPr>
          <p:nvPr userDrawn="1"/>
        </p:nvSpPr>
        <p:spPr>
          <a:xfrm>
            <a:off x="2818396" y="47865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5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1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1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 userDrawn="1"/>
        </p:nvSpPr>
        <p:spPr>
          <a:xfrm>
            <a:off x="10902865" y="6488668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2021.09.27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 userDrawn="1"/>
        </p:nvCxnSpPr>
        <p:spPr>
          <a:xfrm>
            <a:off x="14264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 userDrawn="1"/>
        </p:nvCxnSpPr>
        <p:spPr>
          <a:xfrm>
            <a:off x="9017000" y="5455096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7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15,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326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03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15,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16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15,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087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2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0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0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October 15,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03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+mn-ea"/>
                <a:cs typeface="Calibri" panose="020F0502020204030204" pitchFamily="34" charset="0"/>
              </a:rPr>
              <a:t>亂數的生成 </a:t>
            </a:r>
            <a:r>
              <a:rPr lang="en-US" altLang="zh-TW" dirty="0">
                <a:latin typeface="+mn-lt"/>
                <a:ea typeface="+mn-ea"/>
                <a:cs typeface="Calibri" panose="020F0502020204030204" pitchFamily="34" charset="0"/>
              </a:rPr>
              <a:t>– srand()</a:t>
            </a:r>
            <a:endParaRPr lang="zh-TW" altLang="en-US" dirty="0">
              <a:latin typeface="+mn-lt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當我們重複執行</a:t>
            </a:r>
            <a:r>
              <a:rPr lang="en-US" altLang="zh-TW" sz="2400" dirty="0">
                <a:cs typeface="Calibri" panose="020F0502020204030204" pitchFamily="34" charset="0"/>
              </a:rPr>
              <a:t>rand()</a:t>
            </a:r>
            <a:r>
              <a:rPr lang="zh-TW" altLang="en-US" sz="2400" dirty="0">
                <a:cs typeface="Calibri" panose="020F0502020204030204" pitchFamily="34" charset="0"/>
              </a:rPr>
              <a:t> 時，會發現得到的亂數值都是相同的，</a:t>
            </a:r>
            <a:r>
              <a:rPr lang="zh-TW" altLang="en-US" sz="2400" dirty="0"/>
              <a:t>這是由   </a:t>
            </a:r>
            <a:r>
              <a:rPr lang="en-US" altLang="zh-TW" sz="2400" dirty="0"/>
              <a:t>  </a:t>
            </a:r>
            <a:r>
              <a:rPr lang="zh-TW" altLang="en-US" sz="2400" dirty="0"/>
              <a:t>於</a:t>
            </a:r>
            <a:r>
              <a:rPr lang="en-US" altLang="zh-TW" sz="2400" dirty="0"/>
              <a:t>rand()</a:t>
            </a:r>
            <a:r>
              <a:rPr lang="zh-TW" altLang="en-US" sz="2400" dirty="0"/>
              <a:t>是透過一個數值來產生下一個亂數，但由於個數值系統預設值為</a:t>
            </a:r>
            <a:r>
              <a:rPr lang="en-US" altLang="zh-TW" sz="2400" dirty="0"/>
              <a:t>0</a:t>
            </a:r>
            <a:r>
              <a:rPr lang="zh-TW" altLang="en-US" sz="2400" dirty="0"/>
              <a:t>，因此每次產生的數值才都會相同。</a:t>
            </a:r>
            <a:endParaRPr lang="en-US" altLang="zh-TW" sz="2400" dirty="0"/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因此若要每次都生成不同的亂數值，就可以使用</a:t>
            </a:r>
            <a:r>
              <a:rPr lang="en-US" altLang="zh-TW" sz="2400" dirty="0">
                <a:cs typeface="Calibri" panose="020F0502020204030204" pitchFamily="34" charset="0"/>
              </a:rPr>
              <a:t>srand()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/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2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Calibri" panose="020F0502020204030204" pitchFamily="34" charset="0"/>
              </a:rPr>
              <a:t>亂數的生成 </a:t>
            </a:r>
            <a:r>
              <a:rPr lang="en-US" altLang="zh-TW" dirty="0">
                <a:latin typeface="+mn-lt"/>
                <a:cs typeface="Calibri" panose="020F0502020204030204" pitchFamily="34" charset="0"/>
              </a:rPr>
              <a:t>– srand()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TW" sz="2400" dirty="0"/>
              <a:t>srand()</a:t>
            </a:r>
            <a:r>
              <a:rPr lang="zh-TW" altLang="en-US" sz="2400" dirty="0"/>
              <a:t> ，能改變生成亂數的初始值。</a:t>
            </a:r>
            <a:endParaRPr lang="en-US" altLang="zh-TW" sz="2400" dirty="0"/>
          </a:p>
          <a:p>
            <a:pPr marL="358775" indent="-358775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  <a:tabLst>
                <a:tab pos="447675" algn="l"/>
              </a:tabLst>
            </a:pPr>
            <a:r>
              <a:rPr lang="en-US" altLang="zh-TW" sz="2400" dirty="0"/>
              <a:t>srand()</a:t>
            </a:r>
            <a:r>
              <a:rPr lang="zh-TW" altLang="en-US" sz="2400" dirty="0"/>
              <a:t>函數需要一個參數做為種子，以產生一個新的亂數數列，而這個參數我們通常以目前的時間傳入，也就是使用</a:t>
            </a:r>
            <a:r>
              <a:rPr lang="en-US" altLang="zh-TW" sz="2400" dirty="0"/>
              <a:t>time()</a:t>
            </a:r>
            <a:r>
              <a:rPr lang="zh-TW" altLang="en-US" sz="2400" dirty="0"/>
              <a:t>函數，而</a:t>
            </a:r>
            <a:r>
              <a:rPr lang="en-US" altLang="zh-TW" sz="2400" dirty="0"/>
              <a:t>time()</a:t>
            </a:r>
            <a:r>
              <a:rPr lang="zh-TW" altLang="en-US" sz="2400" dirty="0"/>
              <a:t>函數是定義在</a:t>
            </a:r>
            <a:r>
              <a:rPr lang="en-US" altLang="zh-TW" sz="2400" dirty="0" err="1"/>
              <a:t>time.h</a:t>
            </a:r>
            <a:r>
              <a:rPr lang="zh-TW" altLang="en-US" sz="2400" dirty="0"/>
              <a:t>的標頭檔中。</a:t>
            </a:r>
            <a:endParaRPr lang="en-US" altLang="zh-TW" sz="2400" dirty="0"/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/>
              <a:t>用法</a:t>
            </a:r>
            <a:r>
              <a:rPr lang="en-US" altLang="zh-TW" sz="2400" dirty="0"/>
              <a:t>:</a:t>
            </a:r>
            <a:r>
              <a:rPr lang="zh-TW" altLang="en-US" sz="2400" dirty="0"/>
              <a:t> 整數變數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srand(time(NULL))</a:t>
            </a:r>
          </a:p>
          <a:p>
            <a:pPr marL="354013" indent="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719138" algn="l"/>
              </a:tabLst>
            </a:pPr>
            <a:r>
              <a:rPr lang="zh-TW" altLang="en-US" sz="2400" dirty="0"/>
              <a:t> 在使用</a:t>
            </a:r>
            <a:r>
              <a:rPr lang="en-US" altLang="zh-TW" sz="2400" dirty="0"/>
              <a:t>rand()</a:t>
            </a:r>
            <a:r>
              <a:rPr lang="zh-TW" altLang="en-US" sz="2400" dirty="0"/>
              <a:t>前，進行</a:t>
            </a:r>
            <a:r>
              <a:rPr lang="en-US" altLang="zh-TW" sz="2400" dirty="0"/>
              <a:t>srand()</a:t>
            </a:r>
            <a:r>
              <a:rPr lang="zh-TW" altLang="en-US" sz="2400" dirty="0"/>
              <a:t>的呼叫，即可生成不同的亂數值</a:t>
            </a:r>
            <a:endParaRPr lang="en-US" altLang="zh-TW" sz="2400" dirty="0"/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TW" altLang="en-US" dirty="0"/>
          </a:p>
          <a:p>
            <a:pPr marL="128016" lvl="1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4364"/>
          <a:stretch/>
        </p:blipFill>
        <p:spPr>
          <a:xfrm>
            <a:off x="3535249" y="5066529"/>
            <a:ext cx="8451298" cy="160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9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/>
                </a:solidFill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– 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– srand()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課堂作業</a:t>
            </a: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872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猜數字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系統產生一個</a:t>
            </a:r>
            <a:r>
              <a:rPr lang="en-US" altLang="zh-TW" dirty="0"/>
              <a:t>1~100</a:t>
            </a:r>
            <a:r>
              <a:rPr lang="zh-TW" altLang="en-US" dirty="0"/>
              <a:t>的亂數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提示使用者輸入一個數字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如果輸入答案正確，顯示</a:t>
            </a:r>
            <a:r>
              <a:rPr lang="en-US" altLang="zh-TW" dirty="0"/>
              <a:t>Bingo</a:t>
            </a:r>
            <a:r>
              <a:rPr lang="zh-TW" altLang="en-US" dirty="0"/>
              <a:t>並結束程式，否則繼續讓使用者重新輸入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輸入三次錯誤，則顯示正確答案</a:t>
            </a:r>
            <a:endParaRPr lang="en-US" altLang="zh-TW" dirty="0"/>
          </a:p>
          <a:p>
            <a:pPr marL="225216" lvl="1" indent="0">
              <a:buClr>
                <a:schemeClr val="accent5"/>
              </a:buClr>
              <a:buNone/>
            </a:pPr>
            <a:r>
              <a:rPr lang="en-US" altLang="zh-TW" dirty="0"/>
              <a:t>ex :</a:t>
            </a: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67" y="4714380"/>
            <a:ext cx="5872758" cy="21436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17963"/>
          <a:stretch/>
        </p:blipFill>
        <p:spPr>
          <a:xfrm>
            <a:off x="506753" y="5113114"/>
            <a:ext cx="5522382" cy="17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FA119-F7B1-4448-9F29-BB9CD74E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422515" cy="1499616"/>
          </a:xfrm>
        </p:spPr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2/2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9CCFEE-6661-4E54-B5E4-13066E9D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10713985" cy="4023360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最近雙十國慶日，跟朋友相邀玩射龍門遊戲，遊戲規則是</a:t>
            </a:r>
            <a:endParaRPr lang="en-US" altLang="zh-TW" sz="2400" dirty="0"/>
          </a:p>
          <a:p>
            <a:pPr marL="514350" indent="-468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首先會先翻兩張牌，然後玩家才開始抽一張牌</a:t>
            </a:r>
            <a:endParaRPr lang="en-US" altLang="zh-TW" sz="2400" dirty="0"/>
          </a:p>
          <a:p>
            <a:pPr marL="514350" indent="-468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抽的牌大小藉在兩張牌中間，則贏了</a:t>
            </a:r>
            <a:endParaRPr lang="en-US" altLang="zh-TW" sz="2400" dirty="0"/>
          </a:p>
          <a:p>
            <a:pPr marL="514350" indent="-468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若是抽的牌跟兩張牌其中一張一樣，則為撞住，賠雙倍</a:t>
            </a:r>
            <a:endParaRPr lang="en-US" altLang="zh-TW" sz="2400" dirty="0"/>
          </a:p>
          <a:p>
            <a:pPr marL="514350" indent="-468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若是抽的牌在兩張牌範圍外，則宣告賠錢</a:t>
            </a:r>
            <a:endParaRPr lang="en-US" altLang="zh-TW" sz="2400" dirty="0"/>
          </a:p>
          <a:p>
            <a:pPr marL="514350" indent="-468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若是兩張牌大小一樣，則印出重來一次</a:t>
            </a:r>
            <a:endParaRPr lang="en-US" altLang="zh-TW" sz="2400" dirty="0"/>
          </a:p>
          <a:p>
            <a:pPr marL="514350" indent="-468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若是兩張牌大小為連續，則宣告賠錢</a:t>
            </a:r>
            <a:endParaRPr lang="en-US" altLang="zh-TW" sz="2400" dirty="0"/>
          </a:p>
          <a:p>
            <a:pPr marL="46350" indent="0">
              <a:buClr>
                <a:schemeClr val="accent5"/>
              </a:buClr>
              <a:buNone/>
            </a:pPr>
            <a:r>
              <a:rPr lang="zh-TW" altLang="en-US" sz="2400" dirty="0"/>
              <a:t>牌面大小為</a:t>
            </a:r>
            <a:r>
              <a:rPr lang="en-US" altLang="zh-TW" sz="2400" dirty="0"/>
              <a:t>1-13</a:t>
            </a:r>
            <a:r>
              <a:rPr lang="zh-TW" altLang="en-US" sz="2400" dirty="0"/>
              <a:t>，並要在最後印出你抽的牌大小和兩張牌大小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AA25D2-ACFB-4D38-9353-DDA0119EE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4" t="9419" r="68418" b="75002"/>
          <a:stretch/>
        </p:blipFill>
        <p:spPr>
          <a:xfrm>
            <a:off x="5601959" y="168964"/>
            <a:ext cx="6425546" cy="20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31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66113" y="3243019"/>
            <a:ext cx="4206258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398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6398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515062" y="4319917"/>
            <a:ext cx="35083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13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cs typeface="Calibri" panose="020F0502020204030204" pitchFamily="34" charset="0"/>
              </a:rPr>
              <a:t>– 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cs typeface="Calibri" panose="020F0502020204030204" pitchFamily="34" charset="0"/>
              </a:rPr>
              <a:t>– srand()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課堂作業</a:t>
            </a: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– 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– srand()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71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13">
            <a:extLst>
              <a:ext uri="{FF2B5EF4-FFF2-40B4-BE49-F238E27FC236}">
                <a16:creationId xmlns:a16="http://schemas.microsoft.com/office/drawing/2014/main" id="{D8A38962-F614-4C1F-957C-8B421944606F}"/>
              </a:ext>
            </a:extLst>
          </p:cNvPr>
          <p:cNvSpPr/>
          <p:nvPr/>
        </p:nvSpPr>
        <p:spPr>
          <a:xfrm>
            <a:off x="9029013" y="2945085"/>
            <a:ext cx="3054213" cy="38465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 </a:t>
            </a:r>
            <a:r>
              <a:rPr lang="en-US" altLang="zh-TW" dirty="0"/>
              <a:t>– 1/3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else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當滿足</a:t>
            </a:r>
            <a:r>
              <a:rPr lang="zh-TW" altLang="en-US" b="1" dirty="0"/>
              <a:t>某一設定條件</a:t>
            </a:r>
            <a:r>
              <a:rPr lang="zh-TW" altLang="en-US" dirty="0"/>
              <a:t>時，將</a:t>
            </a:r>
            <a:r>
              <a:rPr lang="zh-TW" altLang="en-US" b="1" dirty="0"/>
              <a:t>不再執行其他條件的判斷</a:t>
            </a:r>
            <a:r>
              <a:rPr lang="en-US" altLang="zh-TW" dirty="0"/>
              <a:t>()...</a:t>
            </a:r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else</a:t>
            </a:r>
            <a:r>
              <a:rPr lang="zh-TW" altLang="en-US" dirty="0"/>
              <a:t> 後面不用條件判斷且必定放在最後面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if </a:t>
            </a:r>
            <a:r>
              <a:rPr lang="zh-TW" altLang="en-US" dirty="0"/>
              <a:t>可以單獨存在</a:t>
            </a:r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9346961" y="2883214"/>
            <a:ext cx="26334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語法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If</a:t>
            </a:r>
            <a:r>
              <a:rPr lang="zh-TW" altLang="en-US" dirty="0">
                <a:solidFill>
                  <a:schemeClr val="bg1"/>
                </a:solidFill>
              </a:rPr>
              <a:t>  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條件判斷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執行指定動作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執行指定動作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9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13">
            <a:extLst>
              <a:ext uri="{FF2B5EF4-FFF2-40B4-BE49-F238E27FC236}">
                <a16:creationId xmlns:a16="http://schemas.microsoft.com/office/drawing/2014/main" id="{D8A38962-F614-4C1F-957C-8B421944606F}"/>
              </a:ext>
            </a:extLst>
          </p:cNvPr>
          <p:cNvSpPr/>
          <p:nvPr/>
        </p:nvSpPr>
        <p:spPr>
          <a:xfrm>
            <a:off x="7071272" y="218823"/>
            <a:ext cx="3615123" cy="64633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 </a:t>
            </a:r>
            <a:r>
              <a:rPr lang="en-US" altLang="zh-TW" dirty="0"/>
              <a:t>– 2/3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Multiple-Alternative Decisions</a:t>
            </a:r>
            <a:r>
              <a:rPr lang="zh-TW" altLang="en-US" dirty="0"/>
              <a:t>：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FF0000"/>
                </a:solidFill>
              </a:rPr>
              <a:t>else if </a:t>
            </a:r>
            <a:r>
              <a:rPr lang="zh-TW" altLang="en-US" dirty="0"/>
              <a:t>：另外一個</a:t>
            </a:r>
            <a:r>
              <a:rPr lang="en-US" altLang="zh-TW" dirty="0"/>
              <a:t>if</a:t>
            </a:r>
            <a:r>
              <a:rPr lang="zh-TW" altLang="en-US" dirty="0"/>
              <a:t>的判斷式</a:t>
            </a:r>
            <a:endParaRPr lang="en-US" altLang="zh-TW" dirty="0"/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00B050"/>
                </a:solidFill>
              </a:rPr>
              <a:t>nested if</a:t>
            </a:r>
            <a:r>
              <a:rPr lang="zh-TW" altLang="en-US" dirty="0"/>
              <a:t>：判斷式裡面來有判斷式</a:t>
            </a:r>
          </a:p>
          <a:p>
            <a:pPr marL="585216" lvl="1" indent="-360000">
              <a:buClr>
                <a:schemeClr val="accent5"/>
              </a:buClr>
              <a:buFont typeface="Wingdings" panose="05000000000000000000" pitchFamily="2" charset="2"/>
              <a:buAutoNum type="circleNumWdWhitePlain"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7220624" y="218823"/>
            <a:ext cx="346577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ea typeface="標楷體" panose="03000509000000000000" pitchFamily="65" charset="-120"/>
              </a:rPr>
              <a:t>語法</a:t>
            </a:r>
            <a:r>
              <a:rPr lang="en-US" altLang="zh-TW" sz="2400" dirty="0">
                <a:solidFill>
                  <a:schemeClr val="bg1"/>
                </a:solidFill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if</a:t>
            </a:r>
            <a:r>
              <a:rPr lang="zh-TW" altLang="en-US" dirty="0">
                <a:solidFill>
                  <a:schemeClr val="bg1"/>
                </a:solidFill>
                <a:ea typeface="標楷體" panose="03000509000000000000" pitchFamily="65" charset="-120"/>
              </a:rPr>
              <a:t>  </a:t>
            </a: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ea typeface="標楷體" panose="03000509000000000000" pitchFamily="65" charset="-120"/>
              </a:rPr>
              <a:t>條件判斷</a:t>
            </a: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	</a:t>
            </a: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if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  </a:t>
            </a: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條件判斷</a:t>
            </a: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		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執行指定動作</a:t>
            </a:r>
            <a:endParaRPr lang="en-US" altLang="zh-TW" dirty="0">
              <a:solidFill>
                <a:srgbClr val="00B050"/>
              </a:solidFill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	else{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		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執行指定動作</a:t>
            </a:r>
            <a:endParaRPr lang="en-US" altLang="zh-TW" dirty="0">
              <a:solidFill>
                <a:srgbClr val="00B050"/>
              </a:solidFill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	}</a:t>
            </a:r>
            <a:endParaRPr lang="zh-TW" altLang="en-US" dirty="0">
              <a:solidFill>
                <a:srgbClr val="00B050"/>
              </a:solidFill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else if(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條件判斷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執行指定動作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else{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bg1"/>
                </a:solidFill>
                <a:ea typeface="標楷體" panose="03000509000000000000" pitchFamily="65" charset="-120"/>
              </a:rPr>
              <a:t>執行指定動作</a:t>
            </a:r>
            <a:endParaRPr lang="en-US" altLang="zh-TW" dirty="0">
              <a:solidFill>
                <a:schemeClr val="bg1"/>
              </a:solidFill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ea typeface="標楷體" panose="03000509000000000000" pitchFamily="65" charset="-120"/>
              </a:rPr>
              <a:t>}</a:t>
            </a:r>
            <a:endParaRPr lang="zh-TW" altLang="en-US" dirty="0">
              <a:solidFill>
                <a:schemeClr val="bg1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9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 </a:t>
            </a:r>
            <a:r>
              <a:rPr lang="en-US" altLang="zh-TW" dirty="0"/>
              <a:t>– 3/3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關係運算子 </a:t>
            </a:r>
            <a:r>
              <a:rPr lang="en-US" altLang="zh-TW" dirty="0"/>
              <a:t>&amp;</a:t>
            </a:r>
            <a:r>
              <a:rPr lang="zh-TW" altLang="en-US" dirty="0"/>
              <a:t> 邏輯運算子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F89756-C78E-44B5-9B79-35DD97F1F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34863"/>
              </p:ext>
            </p:extLst>
          </p:nvPr>
        </p:nvGraphicFramePr>
        <p:xfrm>
          <a:off x="6764247" y="2505110"/>
          <a:ext cx="5047825" cy="367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65">
                  <a:extLst>
                    <a:ext uri="{9D8B030D-6E8A-4147-A177-3AD203B41FA5}">
                      <a16:colId xmlns:a16="http://schemas.microsoft.com/office/drawing/2014/main" val="938056867"/>
                    </a:ext>
                  </a:extLst>
                </a:gridCol>
                <a:gridCol w="1009565">
                  <a:extLst>
                    <a:ext uri="{9D8B030D-6E8A-4147-A177-3AD203B41FA5}">
                      <a16:colId xmlns:a16="http://schemas.microsoft.com/office/drawing/2014/main" val="2507461479"/>
                    </a:ext>
                  </a:extLst>
                </a:gridCol>
                <a:gridCol w="1009565">
                  <a:extLst>
                    <a:ext uri="{9D8B030D-6E8A-4147-A177-3AD203B41FA5}">
                      <a16:colId xmlns:a16="http://schemas.microsoft.com/office/drawing/2014/main" val="1743070299"/>
                    </a:ext>
                  </a:extLst>
                </a:gridCol>
                <a:gridCol w="1009565">
                  <a:extLst>
                    <a:ext uri="{9D8B030D-6E8A-4147-A177-3AD203B41FA5}">
                      <a16:colId xmlns:a16="http://schemas.microsoft.com/office/drawing/2014/main" val="1961395890"/>
                    </a:ext>
                  </a:extLst>
                </a:gridCol>
                <a:gridCol w="1009565">
                  <a:extLst>
                    <a:ext uri="{9D8B030D-6E8A-4147-A177-3AD203B41FA5}">
                      <a16:colId xmlns:a16="http://schemas.microsoft.com/office/drawing/2014/main" val="3202029385"/>
                    </a:ext>
                  </a:extLst>
                </a:gridCol>
              </a:tblGrid>
              <a:tr h="331086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關係運算子</a:t>
                      </a: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511528726"/>
                  </a:ext>
                </a:extLst>
              </a:tr>
              <a:tr h="4409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True/</a:t>
                      </a:r>
                    </a:p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Boolean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4069826696"/>
                  </a:ext>
                </a:extLst>
              </a:tr>
              <a:tr h="620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&lt;=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小於</a:t>
                      </a:r>
                      <a:endParaRPr lang="en-US" altLang="zh-TW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&lt;=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775632135"/>
                  </a:ext>
                </a:extLst>
              </a:tr>
              <a:tr h="3166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小於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454083045"/>
                  </a:ext>
                </a:extLst>
              </a:tr>
              <a:tr h="620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&gt;=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大於</a:t>
                      </a:r>
                      <a:endParaRPr lang="en-US" altLang="zh-TW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&gt;=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368029852"/>
                  </a:ext>
                </a:extLst>
              </a:tr>
              <a:tr h="3166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大於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&gt;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147154463"/>
                  </a:ext>
                </a:extLst>
              </a:tr>
              <a:tr h="3166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==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17251536"/>
                  </a:ext>
                </a:extLst>
              </a:tr>
              <a:tr h="4409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!=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不等於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!=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60730467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D7D30F0-F2DD-4E20-84D2-01E9F8A58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40483"/>
              </p:ext>
            </p:extLst>
          </p:nvPr>
        </p:nvGraphicFramePr>
        <p:xfrm>
          <a:off x="838200" y="2967671"/>
          <a:ext cx="5285967" cy="276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989">
                  <a:extLst>
                    <a:ext uri="{9D8B030D-6E8A-4147-A177-3AD203B41FA5}">
                      <a16:colId xmlns:a16="http://schemas.microsoft.com/office/drawing/2014/main" val="938056867"/>
                    </a:ext>
                  </a:extLst>
                </a:gridCol>
                <a:gridCol w="1761989">
                  <a:extLst>
                    <a:ext uri="{9D8B030D-6E8A-4147-A177-3AD203B41FA5}">
                      <a16:colId xmlns:a16="http://schemas.microsoft.com/office/drawing/2014/main" val="2507461479"/>
                    </a:ext>
                  </a:extLst>
                </a:gridCol>
                <a:gridCol w="1761989">
                  <a:extLst>
                    <a:ext uri="{9D8B030D-6E8A-4147-A177-3AD203B41FA5}">
                      <a16:colId xmlns:a16="http://schemas.microsoft.com/office/drawing/2014/main" val="1743070299"/>
                    </a:ext>
                  </a:extLst>
                </a:gridCol>
              </a:tblGrid>
              <a:tr h="306224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邏輯運算子</a:t>
                      </a:r>
                    </a:p>
                  </a:txBody>
                  <a:tcPr marL="68601" marR="68601" marT="34301" marB="34301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511528726"/>
                  </a:ext>
                </a:extLst>
              </a:tr>
              <a:tr h="3464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Operator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Meaning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Example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extLst>
                  <a:ext uri="{0D108BD9-81ED-4DB2-BD59-A6C34878D82A}">
                    <a16:rowId xmlns:a16="http://schemas.microsoft.com/office/drawing/2014/main" val="4069826696"/>
                  </a:ext>
                </a:extLst>
              </a:tr>
              <a:tr h="728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&amp;&amp;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logic AND</a:t>
                      </a:r>
                    </a:p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且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&amp;&amp;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0 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→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extLst>
                  <a:ext uri="{0D108BD9-81ED-4DB2-BD59-A6C34878D82A}">
                    <a16:rowId xmlns:a16="http://schemas.microsoft.com/office/drawing/2014/main" val="3775632135"/>
                  </a:ext>
                </a:extLst>
              </a:tr>
              <a:tr h="5173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||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logic OR</a:t>
                      </a:r>
                    </a:p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或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||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0 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→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extLst>
                  <a:ext uri="{0D108BD9-81ED-4DB2-BD59-A6C34878D82A}">
                    <a16:rowId xmlns:a16="http://schemas.microsoft.com/office/drawing/2014/main" val="1454083045"/>
                  </a:ext>
                </a:extLst>
              </a:tr>
              <a:tr h="728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!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logic NOT</a:t>
                      </a:r>
                      <a:b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</a:b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反向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 marL="68601" marR="68601" marT="34301" marB="343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!1   </a:t>
                      </a:r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→ </a:t>
                      </a:r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 anchor="ctr"/>
                </a:tc>
                <a:extLst>
                  <a:ext uri="{0D108BD9-81ED-4DB2-BD59-A6C34878D82A}">
                    <a16:rowId xmlns:a16="http://schemas.microsoft.com/office/drawing/2014/main" val="236802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65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/>
                </a:solidFill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cs typeface="Calibri" panose="020F0502020204030204" pitchFamily="34" charset="0"/>
              </a:rPr>
              <a:t>– 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– srand()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2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亂數的生成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rand()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8640" indent="-360000">
              <a:buClr>
                <a:schemeClr val="accent5">
                  <a:lumMod val="75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TW" altLang="en-US" sz="2400" dirty="0"/>
              <a:t>整數變數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rand()</a:t>
            </a:r>
            <a:r>
              <a:rPr lang="zh-TW" altLang="en-US" sz="2400" dirty="0"/>
              <a:t>，是屬於標頭檔</a:t>
            </a:r>
            <a:r>
              <a:rPr lang="en-US" altLang="zh-TW" sz="2400" dirty="0" err="1"/>
              <a:t>stdlib.h</a:t>
            </a:r>
            <a:r>
              <a:rPr lang="zh-TW" altLang="en-US" sz="2400" dirty="0"/>
              <a:t>的函式</a:t>
            </a:r>
            <a:endParaRPr lang="en-US" altLang="zh-TW" sz="2400" dirty="0"/>
          </a:p>
          <a:p>
            <a:pPr marL="188640" indent="-360000">
              <a:buClr>
                <a:schemeClr val="accent5">
                  <a:lumMod val="75000"/>
                </a:schemeClr>
              </a:buClr>
              <a:buSzPct val="90000"/>
              <a:buFont typeface="Wingdings" panose="05000000000000000000" pitchFamily="2" charset="2"/>
              <a:buChar char="p"/>
            </a:pPr>
            <a:r>
              <a:rPr lang="zh-TW" altLang="en-US" sz="2400" dirty="0"/>
              <a:t>用法： 整數變數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(rand()%(</a:t>
            </a:r>
            <a:r>
              <a:rPr lang="zh-TW" altLang="en-US" sz="2400" dirty="0"/>
              <a:t>最大值</a:t>
            </a:r>
            <a:r>
              <a:rPr lang="en-US" altLang="zh-TW" sz="2400" dirty="0"/>
              <a:t>-</a:t>
            </a:r>
            <a:r>
              <a:rPr lang="zh-TW" altLang="en-US" sz="2400" dirty="0"/>
              <a:t>最小值</a:t>
            </a:r>
            <a:r>
              <a:rPr lang="en-US" altLang="zh-TW" sz="2400" dirty="0"/>
              <a:t>+1))+</a:t>
            </a:r>
            <a:r>
              <a:rPr lang="zh-TW" altLang="en-US" sz="2400" dirty="0"/>
              <a:t>最小值</a:t>
            </a:r>
            <a:endParaRPr lang="en-US" altLang="zh-TW" sz="2400" dirty="0"/>
          </a:p>
          <a:p>
            <a:pPr marL="768096" lvl="2" indent="-360000">
              <a:lnSpc>
                <a:spcPct val="100000"/>
              </a:lnSpc>
              <a:buClr>
                <a:schemeClr val="accent5"/>
              </a:buClr>
              <a:buSzPct val="120000"/>
              <a:buFont typeface="Wingdings" panose="05000000000000000000" pitchFamily="2" charset="2"/>
              <a:buAutoNum type="circleNumWdWhitePlain"/>
            </a:pPr>
            <a:r>
              <a:rPr lang="zh-TW" altLang="en-US" sz="1800" dirty="0"/>
              <a:t>取 </a:t>
            </a:r>
            <a:r>
              <a:rPr lang="en-US" altLang="zh-TW" sz="1800" dirty="0"/>
              <a:t>0-9 </a:t>
            </a:r>
            <a:r>
              <a:rPr lang="zh-TW" altLang="en-US" sz="1800" dirty="0"/>
              <a:t>的變數，可以寫成 </a:t>
            </a:r>
            <a:r>
              <a:rPr lang="en-US" altLang="zh-TW" sz="1800" dirty="0"/>
              <a:t>Random_1 = rand() % 10;</a:t>
            </a:r>
          </a:p>
          <a:p>
            <a:pPr marL="768096" lvl="2" indent="-360000">
              <a:lnSpc>
                <a:spcPct val="100000"/>
              </a:lnSpc>
              <a:buClr>
                <a:schemeClr val="accent5"/>
              </a:buClr>
              <a:buSzPct val="120000"/>
              <a:buFont typeface="Wingdings" panose="05000000000000000000" pitchFamily="2" charset="2"/>
              <a:buAutoNum type="circleNumWdWhitePlain"/>
            </a:pPr>
            <a:r>
              <a:rPr lang="zh-TW" altLang="en-US" sz="1800" dirty="0"/>
              <a:t>取 </a:t>
            </a:r>
            <a:r>
              <a:rPr lang="en-US" altLang="zh-TW" sz="1800" dirty="0"/>
              <a:t>1-100 </a:t>
            </a:r>
            <a:r>
              <a:rPr lang="zh-TW" altLang="en-US" sz="1800" dirty="0"/>
              <a:t>的亂數 </a:t>
            </a:r>
            <a:r>
              <a:rPr lang="en-US" altLang="zh-TW" sz="1800" dirty="0"/>
              <a:t>Random_2 = (rand() % 100) +1</a:t>
            </a:r>
          </a:p>
          <a:p>
            <a:pPr marL="768096" lvl="2" indent="-360000">
              <a:lnSpc>
                <a:spcPct val="100000"/>
              </a:lnSpc>
              <a:buClr>
                <a:schemeClr val="accent5"/>
              </a:buClr>
              <a:buSzPct val="120000"/>
              <a:buFont typeface="Wingdings" panose="05000000000000000000" pitchFamily="2" charset="2"/>
              <a:buAutoNum type="circleNumWdWhitePlain"/>
            </a:pPr>
            <a:r>
              <a:rPr lang="zh-TW" altLang="en-US" sz="1800" dirty="0"/>
              <a:t>取 </a:t>
            </a:r>
            <a:r>
              <a:rPr lang="en-US" altLang="zh-TW" sz="1800" dirty="0"/>
              <a:t>100-1000 </a:t>
            </a:r>
            <a:r>
              <a:rPr lang="zh-TW" altLang="en-US" sz="1800" dirty="0"/>
              <a:t>的亂數 </a:t>
            </a:r>
            <a:r>
              <a:rPr lang="en-US" altLang="zh-TW" sz="1800" dirty="0"/>
              <a:t>Random_3 = (rand() % 901) +100</a:t>
            </a:r>
          </a:p>
          <a:p>
            <a:pPr marL="768096" lvl="2" indent="-360000">
              <a:buClr>
                <a:schemeClr val="accent5"/>
              </a:buClr>
              <a:buSzPct val="120000"/>
              <a:buFont typeface="Wingdings" panose="05000000000000000000" pitchFamily="2" charset="2"/>
              <a:buAutoNum type="circleNumWdWhitePlain"/>
            </a:pPr>
            <a:endParaRPr lang="en-US" altLang="zh-TW" sz="1600" dirty="0"/>
          </a:p>
          <a:p>
            <a:pPr marL="768096" lvl="2" indent="-360000">
              <a:buClr>
                <a:schemeClr val="accent5"/>
              </a:buClr>
              <a:buSzPct val="120000"/>
              <a:buFont typeface="Wingdings" panose="05000000000000000000" pitchFamily="2" charset="2"/>
              <a:buAutoNum type="circleNumWdWhitePlain"/>
            </a:pPr>
            <a:endParaRPr lang="en-US" altLang="zh-TW" sz="16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97" y="4577786"/>
            <a:ext cx="5280449" cy="21678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8" r="17883"/>
          <a:stretch/>
        </p:blipFill>
        <p:spPr>
          <a:xfrm>
            <a:off x="1423531" y="4778728"/>
            <a:ext cx="3136161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0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/>
                </a:solidFill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– 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cs typeface="Calibri" panose="020F0502020204030204" pitchFamily="34" charset="0"/>
              </a:rPr>
              <a:t>亂數的生成 </a:t>
            </a:r>
            <a:r>
              <a:rPr lang="en-US" altLang="zh-TW" sz="2400" dirty="0">
                <a:cs typeface="Calibri" panose="020F0502020204030204" pitchFamily="34" charset="0"/>
              </a:rPr>
              <a:t>– srand()</a:t>
            </a: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90000"/>
                  </a:schemeClr>
                </a:solidFill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solidFill>
                <a:schemeClr val="bg2">
                  <a:lumMod val="90000"/>
                </a:schemeClr>
              </a:solidFill>
              <a:cs typeface="Calibri" panose="020F0502020204030204" pitchFamily="34" charset="0"/>
            </a:endParaRPr>
          </a:p>
          <a:p>
            <a:pPr indent="-3600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723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</TotalTime>
  <Words>812</Words>
  <Application>Microsoft Office PowerPoint</Application>
  <PresentationFormat>寬螢幕</PresentationFormat>
  <Paragraphs>163</Paragraphs>
  <Slides>15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微软雅黑</vt:lpstr>
      <vt:lpstr>微軟正黑體</vt:lpstr>
      <vt:lpstr>標楷體</vt:lpstr>
      <vt:lpstr>Arial</vt:lpstr>
      <vt:lpstr>Arial Black</vt:lpstr>
      <vt:lpstr>Calibri</vt:lpstr>
      <vt:lpstr>Tw Cen MT</vt:lpstr>
      <vt:lpstr>Tw Cen MT Condensed</vt:lpstr>
      <vt:lpstr>Wingdings</vt:lpstr>
      <vt:lpstr>Wingdings 3</vt:lpstr>
      <vt:lpstr>1_要素</vt:lpstr>
      <vt:lpstr>PowerPoint 簡報</vt:lpstr>
      <vt:lpstr>Outline</vt:lpstr>
      <vt:lpstr>Outline</vt:lpstr>
      <vt:lpstr>上週重點複習 – 1/3</vt:lpstr>
      <vt:lpstr>上週重點複習 – 2/3</vt:lpstr>
      <vt:lpstr>上週重點複習 – 3/3</vt:lpstr>
      <vt:lpstr>Outline</vt:lpstr>
      <vt:lpstr>亂數的生成 – rand()</vt:lpstr>
      <vt:lpstr>Outline</vt:lpstr>
      <vt:lpstr>亂數的生成 – srand()</vt:lpstr>
      <vt:lpstr>亂數的生成 – srand()</vt:lpstr>
      <vt:lpstr>Outline</vt:lpstr>
      <vt:lpstr>課堂作業 – 1/2</vt:lpstr>
      <vt:lpstr>課堂作業 – 2/2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依榮 林</cp:lastModifiedBy>
  <cp:revision>77</cp:revision>
  <dcterms:created xsi:type="dcterms:W3CDTF">2021-09-06T07:31:26Z</dcterms:created>
  <dcterms:modified xsi:type="dcterms:W3CDTF">2021-10-15T16:22:23Z</dcterms:modified>
</cp:coreProperties>
</file>