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8" r:id="rId2"/>
    <p:sldMasterId id="2147483745" r:id="rId3"/>
  </p:sldMasterIdLst>
  <p:notesMasterIdLst>
    <p:notesMasterId r:id="rId19"/>
  </p:notesMasterIdLst>
  <p:handoutMasterIdLst>
    <p:handoutMasterId r:id="rId20"/>
  </p:handoutMasterIdLst>
  <p:sldIdLst>
    <p:sldId id="279" r:id="rId4"/>
    <p:sldId id="258" r:id="rId5"/>
    <p:sldId id="261" r:id="rId6"/>
    <p:sldId id="294" r:id="rId7"/>
    <p:sldId id="262" r:id="rId8"/>
    <p:sldId id="379" r:id="rId9"/>
    <p:sldId id="257" r:id="rId10"/>
    <p:sldId id="263" r:id="rId11"/>
    <p:sldId id="381" r:id="rId12"/>
    <p:sldId id="380" r:id="rId13"/>
    <p:sldId id="359" r:id="rId14"/>
    <p:sldId id="277" r:id="rId15"/>
    <p:sldId id="382" r:id="rId16"/>
    <p:sldId id="376" r:id="rId17"/>
    <p:sldId id="31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" initials="R" lastIdx="4" clrIdx="0">
    <p:extLst>
      <p:ext uri="{19B8F6BF-5375-455C-9EA6-DF929625EA0E}">
        <p15:presenceInfo xmlns:p15="http://schemas.microsoft.com/office/powerpoint/2012/main" userId="Ra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B38"/>
    <a:srgbClr val="2E2B21"/>
    <a:srgbClr val="EFF4F4"/>
    <a:srgbClr val="5B5957"/>
    <a:srgbClr val="5E5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3531" autoAdjust="0"/>
  </p:normalViewPr>
  <p:slideViewPr>
    <p:cSldViewPr snapToGrid="0">
      <p:cViewPr varScale="1">
        <p:scale>
          <a:sx n="95" d="100"/>
          <a:sy n="95" d="100"/>
        </p:scale>
        <p:origin x="11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2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E0AA-6F64-4815-9912-5766A7B421DC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94DD-4116-4E2F-92E1-726E4B150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9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1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這邊可以教說 </a:t>
            </a:r>
            <a:r>
              <a:rPr lang="en-US" altLang="zh-TW" dirty="0"/>
              <a:t>void</a:t>
            </a:r>
            <a:r>
              <a:rPr lang="zh-TW" altLang="en-US" dirty="0"/>
              <a:t>是不會回傳值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94DD-4116-4E2F-92E1-726E4B150DE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6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這邊可以教說 </a:t>
            </a:r>
            <a:r>
              <a:rPr lang="en-US" altLang="zh-TW" dirty="0"/>
              <a:t>int</a:t>
            </a:r>
            <a:r>
              <a:rPr lang="zh-TW" altLang="en-US" dirty="0"/>
              <a:t>是會回傳值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94DD-4116-4E2F-92E1-726E4B150DE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9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額外補充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94DD-4116-4E2F-92E1-726E4B150DE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44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0902865" y="6488668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2021.09.27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0" y="1521475"/>
            <a:ext cx="10363200" cy="1941957"/>
          </a:xfrm>
        </p:spPr>
        <p:txBody>
          <a:bodyPr/>
          <a:lstStyle>
            <a:lvl1pPr algn="ctr"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5706"/>
          </a:xfrm>
        </p:spPr>
        <p:txBody>
          <a:bodyPr/>
          <a:lstStyle>
            <a:lvl1pPr marL="0" indent="0" algn="ctr">
              <a:buNone/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756320"/>
          </a:xfrm>
        </p:spPr>
        <p:txBody>
          <a:bodyPr/>
          <a:lstStyle>
            <a:lvl1pPr>
              <a:defRPr sz="2851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7439" y="1052736"/>
            <a:ext cx="11781367" cy="5489352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 sz="1800">
                <a:latin typeface="Calibri" panose="020F0502020204030204" pitchFamily="34" charset="0"/>
                <a:cs typeface="Times" pitchFamily="18" charset="0"/>
              </a:defRPr>
            </a:lvl1pPr>
            <a:lvl2pPr>
              <a:defRPr>
                <a:latin typeface="Calibri" panose="020F0502020204030204" pitchFamily="34" charset="0"/>
                <a:cs typeface="Times" pitchFamily="18" charset="0"/>
              </a:defRPr>
            </a:lvl2pPr>
            <a:lvl3pPr>
              <a:defRPr>
                <a:latin typeface="Calibri" panose="020F0502020204030204" pitchFamily="34" charset="0"/>
                <a:cs typeface="Times" pitchFamily="18" charset="0"/>
              </a:defRPr>
            </a:lvl3pPr>
            <a:lvl4pPr>
              <a:defRPr>
                <a:latin typeface="Calibri" panose="020F0502020204030204" pitchFamily="34" charset="0"/>
                <a:cs typeface="Times" pitchFamily="18" charset="0"/>
              </a:defRPr>
            </a:lvl4pPr>
            <a:lvl5pPr>
              <a:defRPr>
                <a:latin typeface="Calibri" panose="020F0502020204030204" pitchFamily="34" charset="0"/>
                <a:cs typeface="Times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F045ED-EC6C-44B2-81F3-8E8A931E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203280"/>
            <a:ext cx="3055586" cy="757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6385" y="19344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2" y="30536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4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91661"/>
            <a:ext cx="10515600" cy="797340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1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2021.10.04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3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43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89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61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25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  <a:lvl2pPr>
              <a:defRPr>
                <a:latin typeface="+mn-lt"/>
                <a:ea typeface="標楷體" panose="03000509000000000000" pitchFamily="65" charset="-120"/>
              </a:defRPr>
            </a:lvl2pPr>
            <a:lvl3pPr>
              <a:defRPr>
                <a:latin typeface="+mn-lt"/>
                <a:ea typeface="標楷體" panose="03000509000000000000" pitchFamily="65" charset="-120"/>
              </a:defRPr>
            </a:lvl3pPr>
            <a:lvl4pPr>
              <a:defRPr>
                <a:latin typeface="+mn-lt"/>
                <a:ea typeface="標楷體" panose="03000509000000000000" pitchFamily="65" charset="-120"/>
              </a:defRPr>
            </a:lvl4pPr>
            <a:lvl5pPr>
              <a:defRPr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0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5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86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36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4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9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5958-52AA-4A20-AEE8-C5C254CBD7A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0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6089" y="1738969"/>
            <a:ext cx="10599821" cy="2448019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b="1" cap="none" dirty="0">
                <a:solidFill>
                  <a:schemeClr val="accent5">
                    <a:lumMod val="75000"/>
                  </a:schemeClr>
                </a:solidFill>
              </a:rPr>
              <a:t>副函式</a:t>
            </a:r>
            <a: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  <a:t>(Function)</a:t>
            </a:r>
            <a:endParaRPr lang="zh-TW" altLang="en-US" cap="none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129589" y="52818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D92661-9F8E-4621-A699-1456EB3CEAD0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A2C8D8-D44A-4E58-B49B-BC1C8CCA9DD2}"/>
              </a:ext>
            </a:extLst>
          </p:cNvPr>
          <p:cNvSpPr txBox="1"/>
          <p:nvPr/>
        </p:nvSpPr>
        <p:spPr>
          <a:xfrm>
            <a:off x="10905788" y="6488668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2021.11.29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BD0F6063-6A16-438F-9353-125280F6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TW" cap="none" dirty="0"/>
              <a:t>Function with input arguments</a:t>
            </a:r>
            <a:endParaRPr lang="zh-TW" altLang="en-US" dirty="0"/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B5F1A3FB-1EFB-430A-8091-BCF742FE6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83" y="1779646"/>
            <a:ext cx="5820555" cy="45555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1884068-F3C8-4B6B-82F4-93DBF404C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059" y="2707762"/>
            <a:ext cx="4419600" cy="5715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8C25048-EE7F-4AE9-BE92-F8C936F56D83}"/>
              </a:ext>
            </a:extLst>
          </p:cNvPr>
          <p:cNvSpPr txBox="1"/>
          <p:nvPr/>
        </p:nvSpPr>
        <p:spPr>
          <a:xfrm>
            <a:off x="2370337" y="2146520"/>
            <a:ext cx="505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FF00"/>
                </a:solidFill>
              </a:rPr>
              <a:t>在</a:t>
            </a:r>
            <a:r>
              <a:rPr lang="en-US" altLang="zh-TW" sz="1400" dirty="0">
                <a:solidFill>
                  <a:srgbClr val="FFFF00"/>
                </a:solidFill>
              </a:rPr>
              <a:t>function</a:t>
            </a:r>
            <a:r>
              <a:rPr lang="zh-TW" altLang="en-US" sz="1400" dirty="0">
                <a:solidFill>
                  <a:srgbClr val="FFFF00"/>
                </a:solidFill>
              </a:rPr>
              <a:t>後面的括號填入參數，就能讓資料在</a:t>
            </a:r>
            <a:r>
              <a:rPr lang="en-US" altLang="zh-TW" sz="1400" dirty="0">
                <a:solidFill>
                  <a:srgbClr val="FFFF00"/>
                </a:solidFill>
              </a:rPr>
              <a:t>function</a:t>
            </a:r>
            <a:r>
              <a:rPr lang="zh-TW" altLang="en-US" sz="1400" dirty="0">
                <a:solidFill>
                  <a:srgbClr val="FFFF00"/>
                </a:solidFill>
              </a:rPr>
              <a:t>間傳遞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A7B2321-E194-4406-8CA7-A3433F51F27B}"/>
              </a:ext>
            </a:extLst>
          </p:cNvPr>
          <p:cNvCxnSpPr/>
          <p:nvPr/>
        </p:nvCxnSpPr>
        <p:spPr>
          <a:xfrm>
            <a:off x="1544715" y="2386876"/>
            <a:ext cx="62143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5A67526-887F-4503-BFC7-FCA24795EEB4}"/>
              </a:ext>
            </a:extLst>
          </p:cNvPr>
          <p:cNvCxnSpPr/>
          <p:nvPr/>
        </p:nvCxnSpPr>
        <p:spPr>
          <a:xfrm>
            <a:off x="2050742" y="3195961"/>
            <a:ext cx="772357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F5CA06-DE10-471C-933F-A938BFF06578}"/>
              </a:ext>
            </a:extLst>
          </p:cNvPr>
          <p:cNvSpPr txBox="1"/>
          <p:nvPr/>
        </p:nvSpPr>
        <p:spPr>
          <a:xfrm>
            <a:off x="2991774" y="2971485"/>
            <a:ext cx="5370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FF00"/>
                </a:solidFill>
              </a:rPr>
              <a:t>Call</a:t>
            </a:r>
            <a:r>
              <a:rPr lang="zh-TW" altLang="en-US" sz="1400" dirty="0">
                <a:solidFill>
                  <a:srgbClr val="FFFF00"/>
                </a:solidFill>
              </a:rPr>
              <a:t> </a:t>
            </a:r>
            <a:r>
              <a:rPr lang="en-US" altLang="zh-TW" sz="1400" dirty="0">
                <a:solidFill>
                  <a:srgbClr val="FFFF00"/>
                </a:solidFill>
              </a:rPr>
              <a:t>function</a:t>
            </a:r>
            <a:r>
              <a:rPr lang="zh-TW" altLang="en-US" sz="1400" dirty="0">
                <a:solidFill>
                  <a:srgbClr val="FFFF00"/>
                </a:solidFill>
              </a:rPr>
              <a:t>時記得要把參數都填入，但不用填型態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AC5A2CF-EF18-4945-BC74-39A57FCD09E4}"/>
              </a:ext>
            </a:extLst>
          </p:cNvPr>
          <p:cNvSpPr/>
          <p:nvPr/>
        </p:nvSpPr>
        <p:spPr>
          <a:xfrm>
            <a:off x="1708951" y="5930286"/>
            <a:ext cx="411949" cy="2396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EA94A80-B972-4D27-92C0-2858DBF465E7}"/>
              </a:ext>
            </a:extLst>
          </p:cNvPr>
          <p:cNvSpPr/>
          <p:nvPr/>
        </p:nvSpPr>
        <p:spPr>
          <a:xfrm>
            <a:off x="1205572" y="3005526"/>
            <a:ext cx="411949" cy="2396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7BCE5D8B-D4DE-4C74-9749-9F2E8B9ED9FE}"/>
              </a:ext>
            </a:extLst>
          </p:cNvPr>
          <p:cNvCxnSpPr>
            <a:cxnSpLocks/>
            <a:stCxn id="17" idx="2"/>
            <a:endCxn id="18" idx="3"/>
          </p:cNvCxnSpPr>
          <p:nvPr/>
        </p:nvCxnSpPr>
        <p:spPr>
          <a:xfrm rot="10800000">
            <a:off x="1265901" y="3210119"/>
            <a:ext cx="443050" cy="2840015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Function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4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723586"/>
            <a:ext cx="10930805" cy="1705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請先至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eCourse2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list.txt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，讀取該檔案所有數字並且將其存在一陣列中，最後找尋該陣列中任意兩數之和為目標值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(target)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的陣列位置。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讀檔、陣列之計算請在副函式中完成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如有多組數字，則會全部顯示出來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A6A1356-A234-404D-A165-A85E553ED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57" r="4134" b="19594"/>
          <a:stretch/>
        </p:blipFill>
        <p:spPr>
          <a:xfrm>
            <a:off x="6712655" y="2608567"/>
            <a:ext cx="4711700" cy="168121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7CE56D-4B6B-412C-B41B-4FA0A6F05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16" r="9236" b="20615"/>
          <a:stretch/>
        </p:blipFill>
        <p:spPr>
          <a:xfrm>
            <a:off x="6712656" y="4662311"/>
            <a:ext cx="4711700" cy="168121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D4424F7-CC03-4FFB-9DCF-7D4F1ED07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270" y="3671887"/>
            <a:ext cx="36480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778310"/>
            <a:ext cx="10930805" cy="102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Hints: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如果不會，可以試著修改下面程式碼來完成作業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F402E6-79C1-4A44-9582-E94A5552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12" y="2764589"/>
            <a:ext cx="4022910" cy="39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CBE0318-D8B4-43BA-B764-31418B0D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隨機抽二張撲克牌，並比較大小。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花色：</a:t>
            </a:r>
            <a:r>
              <a:rPr lang="en-US" altLang="zh-TW" dirty="0"/>
              <a:t>club(</a:t>
            </a:r>
            <a:r>
              <a:rPr lang="zh-TW" altLang="en-US" dirty="0"/>
              <a:t>梅花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diamond(</a:t>
            </a:r>
            <a:r>
              <a:rPr lang="zh-TW" altLang="en-US" dirty="0"/>
              <a:t>方塊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heart(</a:t>
            </a:r>
            <a:r>
              <a:rPr lang="zh-TW" altLang="en-US" dirty="0"/>
              <a:t>紅心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spade(</a:t>
            </a:r>
            <a:r>
              <a:rPr lang="zh-TW" altLang="en-US" dirty="0"/>
              <a:t>黑桃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數字：</a:t>
            </a:r>
            <a:r>
              <a:rPr lang="en-US" altLang="zh-TW" dirty="0"/>
              <a:t>1~13</a:t>
            </a:r>
            <a:r>
              <a:rPr lang="zh-TW" altLang="en-US" dirty="0"/>
              <a:t>，</a:t>
            </a:r>
            <a:r>
              <a:rPr lang="en-US" altLang="zh-TW" dirty="0"/>
              <a:t>11~13</a:t>
            </a:r>
            <a:r>
              <a:rPr lang="zh-TW" altLang="en-US" dirty="0"/>
              <a:t>用</a:t>
            </a:r>
            <a:r>
              <a:rPr lang="en-US" altLang="zh-TW" dirty="0"/>
              <a:t>J</a:t>
            </a:r>
            <a:r>
              <a:rPr lang="zh-TW" altLang="en-US" dirty="0"/>
              <a:t>、</a:t>
            </a:r>
            <a:r>
              <a:rPr lang="en-US" altLang="zh-TW" dirty="0"/>
              <a:t>Q</a:t>
            </a:r>
            <a:r>
              <a:rPr lang="zh-TW" altLang="en-US" dirty="0"/>
              <a:t>、</a:t>
            </a:r>
            <a:r>
              <a:rPr lang="en-US" altLang="zh-TW" dirty="0"/>
              <a:t>K</a:t>
            </a:r>
            <a:r>
              <a:rPr lang="zh-TW" altLang="en-US" dirty="0"/>
              <a:t>來表示，</a:t>
            </a:r>
            <a:r>
              <a:rPr lang="en-US" altLang="zh-TW" dirty="0"/>
              <a:t>1</a:t>
            </a:r>
            <a:r>
              <a:rPr lang="zh-TW" altLang="en-US" dirty="0"/>
              <a:t>用</a:t>
            </a:r>
            <a:r>
              <a:rPr lang="en-US" altLang="zh-TW" dirty="0"/>
              <a:t>A</a:t>
            </a:r>
            <a:r>
              <a:rPr lang="zh-TW" altLang="en-US" dirty="0"/>
              <a:t>來表示。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※</a:t>
            </a:r>
            <a:r>
              <a:rPr lang="zh-TW" altLang="en-US" b="1" dirty="0">
                <a:solidFill>
                  <a:srgbClr val="FF0000"/>
                </a:solidFill>
              </a:rPr>
              <a:t>抽牌的部分請使用副函式完成。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E136CD-75EF-4C9F-84A6-BEBA69553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10" y="4331982"/>
            <a:ext cx="3411212" cy="1499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78A563-CA52-4EED-A06C-7AF00CE8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932" y="4334493"/>
            <a:ext cx="3726122" cy="14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9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D26B1FF-8A66-4FF3-885B-FFA6465BE978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03FCE2-F149-44D0-86A4-7702F71BE21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2021.11.07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j-lt"/>
                <a:cs typeface="Calibri" panose="020F0502020204030204" pitchFamily="34" charset="0"/>
              </a:rPr>
              <a:t>Function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Function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39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13">
            <a:extLst>
              <a:ext uri="{FF2B5EF4-FFF2-40B4-BE49-F238E27FC236}">
                <a16:creationId xmlns:a16="http://schemas.microsoft.com/office/drawing/2014/main" id="{D8A38962-F614-4C1F-957C-8B421944606F}"/>
              </a:ext>
            </a:extLst>
          </p:cNvPr>
          <p:cNvSpPr/>
          <p:nvPr/>
        </p:nvSpPr>
        <p:spPr>
          <a:xfrm>
            <a:off x="1698594" y="4097490"/>
            <a:ext cx="4364855" cy="18327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End OF File (EOF)–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讀取多個輸入或讀取整個檔案的資料時，若使用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EOF(End of file)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的技巧，可以直接將想要的值一次性的作讀取或將檔案從頭讀到尾，省去使用迴圈讀值的困擾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常見範例：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8594" y="41049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5FCBEF"/>
              </a:buClr>
            </a:pP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status;		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   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status =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,”%d”, &amp;number);</a:t>
            </a: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while(status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!= EOF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 </a:t>
            </a: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	status =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,”%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d”,&amp;number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);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53778" y="4708889"/>
            <a:ext cx="2101049" cy="273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541467" y="347017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如果讀不到值就跳出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5" idx="1"/>
            <a:endCxn id="14" idx="3"/>
          </p:cNvCxnSpPr>
          <p:nvPr/>
        </p:nvCxnSpPr>
        <p:spPr>
          <a:xfrm flipH="1">
            <a:off x="3854827" y="3654838"/>
            <a:ext cx="686640" cy="1190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0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Function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15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Function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62108-C3D5-471D-AC41-C5212EAF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主函式中如果加上數學運算或需執行多次的動作的時，容易造成程式太多行不好</a:t>
            </a:r>
            <a:r>
              <a:rPr lang="en-US" altLang="zh-TW" dirty="0"/>
              <a:t>debug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使用副函式的好處有：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減少重複的程式碼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有效地增加程式碼的重複使用性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讓程式碼更精簡好閱讀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AA9388-C2B0-448D-8880-C224DB716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8" y="3657569"/>
            <a:ext cx="6020551" cy="22311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8B72E1-BCC8-4AE7-B854-4ABB06092ED6}"/>
              </a:ext>
            </a:extLst>
          </p:cNvPr>
          <p:cNvSpPr/>
          <p:nvPr/>
        </p:nvSpPr>
        <p:spPr>
          <a:xfrm>
            <a:off x="5689600" y="3429000"/>
            <a:ext cx="3859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Ex.</a:t>
            </a:r>
            <a:r>
              <a:rPr lang="zh-TW" altLang="en-US" sz="2000" dirty="0"/>
              <a:t>開根號的</a:t>
            </a:r>
            <a:r>
              <a:rPr lang="en-US" altLang="zh-TW" sz="20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4811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F2DD574A-DF4B-4447-A00B-8D8726451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858756"/>
            <a:ext cx="2056423" cy="4602471"/>
          </a:xfrm>
          <a:prstGeom prst="rect">
            <a:avLst/>
          </a:prstGeom>
          <a:ln>
            <a:noFill/>
          </a:ln>
        </p:spPr>
      </p:pic>
      <p:sp>
        <p:nvSpPr>
          <p:cNvPr id="26" name="標題 1">
            <a:extLst>
              <a:ext uri="{FF2B5EF4-FFF2-40B4-BE49-F238E27FC236}">
                <a16:creationId xmlns:a16="http://schemas.microsoft.com/office/drawing/2014/main" id="{7088266A-ABDC-4DEC-BE64-18FC4709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TW" cap="none" dirty="0"/>
              <a:t>Function without arguments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7B9D0F3-1713-40B6-89E7-083C6B28B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-5470"/>
          <a:stretch/>
        </p:blipFill>
        <p:spPr>
          <a:xfrm>
            <a:off x="9186085" y="1858756"/>
            <a:ext cx="2457337" cy="4022725"/>
          </a:xfrm>
          <a:prstGeom prst="rect">
            <a:avLst/>
          </a:prstGeom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4510D95-B956-435A-861F-63EB3CF1C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39" y="3309458"/>
            <a:ext cx="5415357" cy="25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9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BD0F6063-6A16-438F-9353-125280F6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TW" cap="none" dirty="0"/>
              <a:t>Function with arguments</a:t>
            </a:r>
            <a:endParaRPr lang="zh-TW" altLang="en-US" dirty="0"/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B5F1A3FB-1EFB-430A-8091-BCF742FE6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436594"/>
            <a:ext cx="6378138" cy="393318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973CD8D-CDDE-4E40-B1AC-D22B99D426D1}"/>
              </a:ext>
            </a:extLst>
          </p:cNvPr>
          <p:cNvSpPr txBox="1"/>
          <p:nvPr/>
        </p:nvSpPr>
        <p:spPr>
          <a:xfrm>
            <a:off x="1109706" y="1716144"/>
            <a:ext cx="835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注意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如果使用此種方式的話在主函式裡面原本變數的值不會被更改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9BC593-0503-4765-B1EF-C5AFC6D01BF0}"/>
              </a:ext>
            </a:extLst>
          </p:cNvPr>
          <p:cNvSpPr/>
          <p:nvPr/>
        </p:nvSpPr>
        <p:spPr>
          <a:xfrm>
            <a:off x="4367815" y="4234649"/>
            <a:ext cx="1728186" cy="3195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6F301A-D921-4E48-9F00-65BB7CA1552A}"/>
              </a:ext>
            </a:extLst>
          </p:cNvPr>
          <p:cNvSpPr txBox="1"/>
          <p:nvPr/>
        </p:nvSpPr>
        <p:spPr>
          <a:xfrm>
            <a:off x="5637321" y="3828258"/>
            <a:ext cx="144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呼叫副函式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E60C8B1-2762-41A4-9043-D38E0CA25A86}"/>
              </a:ext>
            </a:extLst>
          </p:cNvPr>
          <p:cNvCxnSpPr/>
          <p:nvPr/>
        </p:nvCxnSpPr>
        <p:spPr>
          <a:xfrm>
            <a:off x="1024128" y="3429000"/>
            <a:ext cx="18699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A44BB05-DDE0-4808-B26B-9A0A222EA492}"/>
              </a:ext>
            </a:extLst>
          </p:cNvPr>
          <p:cNvCxnSpPr>
            <a:cxnSpLocks/>
          </p:cNvCxnSpPr>
          <p:nvPr/>
        </p:nvCxnSpPr>
        <p:spPr>
          <a:xfrm>
            <a:off x="1024128" y="5463466"/>
            <a:ext cx="223397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B754F8-F8DE-4E8F-AF91-9A1687FFC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661" y="2436594"/>
            <a:ext cx="4019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2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BD0F6063-6A16-438F-9353-125280F6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cap="none" dirty="0"/>
              <a:t>變數的有效範圍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D41340-7E79-4BE8-8F13-3E7E682A7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39" y="1908539"/>
            <a:ext cx="4375937" cy="44063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1E5A9F7-88CD-4039-A04E-51B51C833C0F}"/>
              </a:ext>
            </a:extLst>
          </p:cNvPr>
          <p:cNvSpPr/>
          <p:nvPr/>
        </p:nvSpPr>
        <p:spPr>
          <a:xfrm>
            <a:off x="1199239" y="3429000"/>
            <a:ext cx="3505926" cy="2907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139285-35B1-44D3-BEBF-471D206AA60E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4705165" y="3551227"/>
            <a:ext cx="1911661" cy="231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31862D-E1E2-450C-8198-E9294A55D181}"/>
              </a:ext>
            </a:extLst>
          </p:cNvPr>
          <p:cNvSpPr txBox="1"/>
          <p:nvPr/>
        </p:nvSpPr>
        <p:spPr>
          <a:xfrm>
            <a:off x="6616826" y="3381950"/>
            <a:ext cx="442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</a:rPr>
              <a:t>n1</a:t>
            </a:r>
            <a:r>
              <a:rPr lang="zh-TW" altLang="en-US" sz="1600" dirty="0">
                <a:solidFill>
                  <a:srgbClr val="FFFF00"/>
                </a:solidFill>
              </a:rPr>
              <a:t>為全域變數，適用在所有</a:t>
            </a:r>
            <a:r>
              <a:rPr lang="en-US" altLang="zh-TW" sz="1600" dirty="0">
                <a:solidFill>
                  <a:srgbClr val="FFFF00"/>
                </a:solidFill>
              </a:rPr>
              <a:t>function</a:t>
            </a:r>
            <a:endParaRPr lang="zh-TW" altLang="en-US" sz="1600" dirty="0">
              <a:solidFill>
                <a:srgbClr val="FFFF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CEB7EA-1DD2-4013-A799-9A8306240220}"/>
              </a:ext>
            </a:extLst>
          </p:cNvPr>
          <p:cNvSpPr/>
          <p:nvPr/>
        </p:nvSpPr>
        <p:spPr>
          <a:xfrm>
            <a:off x="1562469" y="4341181"/>
            <a:ext cx="1580225" cy="2130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76537EB-3D34-4FEF-8418-AD9E68EE42DD}"/>
              </a:ext>
            </a:extLst>
          </p:cNvPr>
          <p:cNvSpPr/>
          <p:nvPr/>
        </p:nvSpPr>
        <p:spPr>
          <a:xfrm>
            <a:off x="1571348" y="5655076"/>
            <a:ext cx="2734322" cy="2907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6F3253-FD0F-4D80-B257-699C22AA850D}"/>
              </a:ext>
            </a:extLst>
          </p:cNvPr>
          <p:cNvSpPr txBox="1"/>
          <p:nvPr/>
        </p:nvSpPr>
        <p:spPr>
          <a:xfrm>
            <a:off x="6616826" y="4958808"/>
            <a:ext cx="5575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</a:rPr>
              <a:t>num1</a:t>
            </a:r>
            <a:r>
              <a:rPr lang="zh-TW" altLang="en-US" sz="1600" dirty="0">
                <a:solidFill>
                  <a:srgbClr val="FFFF00"/>
                </a:solidFill>
              </a:rPr>
              <a:t>以及 </a:t>
            </a:r>
            <a:r>
              <a:rPr lang="en-US" altLang="zh-TW" sz="1600" dirty="0" err="1">
                <a:solidFill>
                  <a:srgbClr val="FFFF00"/>
                </a:solidFill>
              </a:rPr>
              <a:t>i</a:t>
            </a:r>
            <a:r>
              <a:rPr lang="zh-TW" altLang="en-US" sz="1600" dirty="0">
                <a:solidFill>
                  <a:srgbClr val="FFFF00"/>
                </a:solidFill>
              </a:rPr>
              <a:t>皆為區域變數，有效範圍只限於宣告之</a:t>
            </a:r>
            <a:r>
              <a:rPr lang="en-US" altLang="zh-TW" sz="1600" dirty="0">
                <a:solidFill>
                  <a:srgbClr val="FFFF00"/>
                </a:solidFill>
              </a:rPr>
              <a:t>function</a:t>
            </a:r>
            <a:r>
              <a:rPr lang="zh-TW" altLang="en-US" sz="1600" dirty="0">
                <a:solidFill>
                  <a:srgbClr val="FFFF00"/>
                </a:solidFill>
              </a:rPr>
              <a:t>內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3D2D852-1D53-41B9-BB50-B7F8184FDBEE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3142694" y="4447713"/>
            <a:ext cx="3474132" cy="6803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582A539-C53A-47B9-956A-5588803EE7B6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4305670" y="5128085"/>
            <a:ext cx="2311156" cy="6723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1117A6C-F69E-431F-BB98-54745A6B5942}"/>
              </a:ext>
            </a:extLst>
          </p:cNvPr>
          <p:cNvSpPr txBox="1"/>
          <p:nvPr/>
        </p:nvSpPr>
        <p:spPr>
          <a:xfrm>
            <a:off x="6616826" y="2489942"/>
            <a:ext cx="387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</a:rPr>
              <a:t>max</a:t>
            </a:r>
            <a:r>
              <a:rPr lang="zh-TW" altLang="en-US" sz="1600" dirty="0">
                <a:solidFill>
                  <a:srgbClr val="FFFF00"/>
                </a:solidFill>
              </a:rPr>
              <a:t>為定義常數，適用於所有</a:t>
            </a:r>
            <a:r>
              <a:rPr lang="en-US" altLang="zh-TW" sz="1600" dirty="0">
                <a:solidFill>
                  <a:srgbClr val="FFFF00"/>
                </a:solidFill>
              </a:rPr>
              <a:t>function</a:t>
            </a:r>
            <a:endParaRPr lang="zh-TW" altLang="en-US" sz="1600" dirty="0">
              <a:solidFill>
                <a:srgbClr val="FFFF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5792CA3-8A5F-43FA-B6C6-06996E5C269F}"/>
              </a:ext>
            </a:extLst>
          </p:cNvPr>
          <p:cNvSpPr/>
          <p:nvPr/>
        </p:nvSpPr>
        <p:spPr>
          <a:xfrm>
            <a:off x="1199239" y="2508609"/>
            <a:ext cx="3576947" cy="2989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260C528-6C34-4872-ACBD-BF2FA5735688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4776186" y="2658086"/>
            <a:ext cx="1840640" cy="11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7542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CAS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AS2021" id="{FC5BE2F6-6974-4A17-95A7-DE0230ADA3C5}" vid="{2CAA8A47-5320-4B04-97B2-2E1EB0CDFFA7}"/>
    </a:ext>
  </a:extLst>
</a:theme>
</file>

<file path=ppt/theme/theme3.xml><?xml version="1.0" encoding="utf-8"?>
<a:theme xmlns:a="http://schemas.openxmlformats.org/drawingml/2006/main" name="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計畫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ISCAS</Template>
  <TotalTime>7312</TotalTime>
  <Words>522</Words>
  <Application>Microsoft Office PowerPoint</Application>
  <PresentationFormat>寬螢幕</PresentationFormat>
  <Paragraphs>71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33" baseType="lpstr">
      <vt:lpstr>等线</vt:lpstr>
      <vt:lpstr>맑은 고딕</vt:lpstr>
      <vt:lpstr>微软雅黑</vt:lpstr>
      <vt:lpstr>新細明體</vt:lpstr>
      <vt:lpstr>標楷體</vt:lpstr>
      <vt:lpstr>標楷體</vt:lpstr>
      <vt:lpstr>Arial</vt:lpstr>
      <vt:lpstr>Arial Black</vt:lpstr>
      <vt:lpstr>Calibri</vt:lpstr>
      <vt:lpstr>Calibri Light</vt:lpstr>
      <vt:lpstr>Times</vt:lpstr>
      <vt:lpstr>Times New Roman</vt:lpstr>
      <vt:lpstr>Tw Cen MT</vt:lpstr>
      <vt:lpstr>Wingdings</vt:lpstr>
      <vt:lpstr>Wingdings 3</vt:lpstr>
      <vt:lpstr>Office 佈景主題</vt:lpstr>
      <vt:lpstr>ISCAS2021</vt:lpstr>
      <vt:lpstr>要素</vt:lpstr>
      <vt:lpstr>Introduction to Computers  副函式(Function)</vt:lpstr>
      <vt:lpstr>Outline</vt:lpstr>
      <vt:lpstr>Outline</vt:lpstr>
      <vt:lpstr>End OF File (EOF)– 1/2</vt:lpstr>
      <vt:lpstr>Outline</vt:lpstr>
      <vt:lpstr>Function</vt:lpstr>
      <vt:lpstr>Function without arguments</vt:lpstr>
      <vt:lpstr>Function with arguments</vt:lpstr>
      <vt:lpstr>變數的有效範圍</vt:lpstr>
      <vt:lpstr>Function with input arguments</vt:lpstr>
      <vt:lpstr>Outline</vt:lpstr>
      <vt:lpstr>課堂作業 – 1/2</vt:lpstr>
      <vt:lpstr>課堂作業 – 1/2</vt:lpstr>
      <vt:lpstr>課堂作業 – 2/2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昱廷 劉</cp:lastModifiedBy>
  <cp:revision>260</cp:revision>
  <dcterms:created xsi:type="dcterms:W3CDTF">2021-09-06T07:31:26Z</dcterms:created>
  <dcterms:modified xsi:type="dcterms:W3CDTF">2022-03-18T09:23:58Z</dcterms:modified>
</cp:coreProperties>
</file>