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3"/>
  </p:notesMasterIdLst>
  <p:handoutMasterIdLst>
    <p:handoutMasterId r:id="rId24"/>
  </p:handoutMasterIdLst>
  <p:sldIdLst>
    <p:sldId id="279" r:id="rId4"/>
    <p:sldId id="258" r:id="rId5"/>
    <p:sldId id="261" r:id="rId6"/>
    <p:sldId id="259" r:id="rId7"/>
    <p:sldId id="262" r:id="rId8"/>
    <p:sldId id="257" r:id="rId9"/>
    <p:sldId id="263" r:id="rId10"/>
    <p:sldId id="273" r:id="rId11"/>
    <p:sldId id="371" r:id="rId12"/>
    <p:sldId id="372" r:id="rId13"/>
    <p:sldId id="373" r:id="rId14"/>
    <p:sldId id="375" r:id="rId15"/>
    <p:sldId id="359" r:id="rId16"/>
    <p:sldId id="277" r:id="rId17"/>
    <p:sldId id="376" r:id="rId18"/>
    <p:sldId id="294" r:id="rId19"/>
    <p:sldId id="338" r:id="rId20"/>
    <p:sldId id="341" r:id="rId21"/>
    <p:sldId id="31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Switch &amp; </a:t>
            </a: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開檔讀檔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2021.10.25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0CA36-235F-4A48-82BC-DEA02F7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AAFFA6-87B9-4AD6-A8DC-57CC9F485D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2092593"/>
            <a:ext cx="9720262" cy="476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為變數名稱，可自取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代表後面的變數為一個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「指向檔案的指標」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必須先有該檔案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：會從檔案末尾繼續寫，如果檔案不存在，則自行建立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6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82F5-DFC9-445C-B81B-D54CBD3F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46662-532A-4047-B750-5FCB843A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inp</a:t>
            </a:r>
            <a:r>
              <a:rPr lang="en-US" altLang="zh-TW" dirty="0"/>
              <a:t>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/>
              <a:t>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dirty="0"/>
              <a:t>, </a:t>
            </a:r>
            <a:r>
              <a:rPr lang="zh-TW" altLang="en-US" dirty="0"/>
              <a:t>格式碼</a:t>
            </a:r>
            <a:r>
              <a:rPr lang="en-US" altLang="zh-TW" i="1" dirty="0"/>
              <a:t>(</a:t>
            </a:r>
            <a:r>
              <a:rPr lang="zh-TW" altLang="en-US" i="1" dirty="0"/>
              <a:t>如果有的話</a:t>
            </a:r>
            <a:r>
              <a:rPr lang="en-US" altLang="zh-TW" i="1" dirty="0"/>
              <a:t>)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fclose</a:t>
            </a:r>
            <a:r>
              <a:rPr lang="en-US" altLang="zh-TW" dirty="0"/>
              <a:t>(</a:t>
            </a:r>
            <a:r>
              <a:rPr lang="en-US" altLang="zh-TW" dirty="0" err="1"/>
              <a:t>inp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電腦在把資料寫入檔案時，並不會即時將資料寫入磁碟，而是等程式執行到某一個停頓點時，一次性寫入資料。使用關閉檔案，可以確保程式執行中檔案資料已經被改寫。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</a:t>
            </a:r>
            <a:r>
              <a:rPr lang="en-US" altLang="zh-TW" dirty="0" err="1"/>
              <a:t>fopen</a:t>
            </a:r>
            <a:r>
              <a:rPr lang="en-US" altLang="zh-TW" dirty="0"/>
              <a:t>()</a:t>
            </a:r>
            <a:r>
              <a:rPr lang="zh-TW" altLang="en-US" dirty="0"/>
              <a:t>函式找不到指定的檔案時，會回傳</a:t>
            </a:r>
            <a:r>
              <a:rPr lang="en-US" altLang="zh-TW" dirty="0"/>
              <a:t>NULL</a:t>
            </a:r>
          </a:p>
          <a:p>
            <a:pPr marL="0" indent="0">
              <a:buNone/>
            </a:pPr>
            <a:r>
              <a:rPr lang="zh-TW" altLang="en-US" dirty="0"/>
              <a:t>因此可以用</a:t>
            </a:r>
            <a:r>
              <a:rPr lang="en-US" altLang="zh-TW" dirty="0"/>
              <a:t>if</a:t>
            </a:r>
            <a:r>
              <a:rPr lang="zh-TW" altLang="en-US" dirty="0"/>
              <a:t>來處理讀不到檔案的情況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D20FB4-53C3-4439-A990-64E1640D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62" y="5265030"/>
            <a:ext cx="4168829" cy="10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FC528-F416-4636-B6EF-160982CE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FB76BC3-DC91-4ACB-BD9C-167EA0777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68114"/>
              </p:ext>
            </p:extLst>
          </p:nvPr>
        </p:nvGraphicFramePr>
        <p:xfrm>
          <a:off x="634165" y="2286000"/>
          <a:ext cx="10923670" cy="33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44">
                  <a:extLst>
                    <a:ext uri="{9D8B030D-6E8A-4147-A177-3AD203B41FA5}">
                      <a16:colId xmlns:a16="http://schemas.microsoft.com/office/drawing/2014/main" val="2182666501"/>
                    </a:ext>
                  </a:extLst>
                </a:gridCol>
                <a:gridCol w="1118586">
                  <a:extLst>
                    <a:ext uri="{9D8B030D-6E8A-4147-A177-3AD203B41FA5}">
                      <a16:colId xmlns:a16="http://schemas.microsoft.com/office/drawing/2014/main" val="1868946126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1884902266"/>
                    </a:ext>
                  </a:extLst>
                </a:gridCol>
                <a:gridCol w="3630967">
                  <a:extLst>
                    <a:ext uri="{9D8B030D-6E8A-4147-A177-3AD203B41FA5}">
                      <a16:colId xmlns:a16="http://schemas.microsoft.com/office/drawing/2014/main" val="1739732339"/>
                    </a:ext>
                  </a:extLst>
                </a:gridCol>
                <a:gridCol w="2591388">
                  <a:extLst>
                    <a:ext uri="{9D8B030D-6E8A-4147-A177-3AD203B41FA5}">
                      <a16:colId xmlns:a16="http://schemas.microsoft.com/office/drawing/2014/main" val="4052851506"/>
                    </a:ext>
                  </a:extLst>
                </a:gridCol>
              </a:tblGrid>
              <a:tr h="492711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名稱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用法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說明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差異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1953012858"/>
                  </a:ext>
                </a:extLst>
              </a:tr>
              <a:tr h="71902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輸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入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scanf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("%X",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輸入資料儲存到變數裡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可以等待使用者輸入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3149846217"/>
                  </a:ext>
                </a:extLst>
              </a:tr>
              <a:tr h="7190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fscanf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fscanf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"%X",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變數指定的檔案讀取資料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檔案必須先行寫好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938924044"/>
                  </a:ext>
                </a:extLst>
              </a:tr>
              <a:tr h="71902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輸</a:t>
                      </a:r>
                      <a:endParaRPr lang="en-US" altLang="zh-TW" sz="2000" dirty="0"/>
                    </a:p>
                    <a:p>
                      <a:pPr algn="ctr"/>
                      <a:r>
                        <a:rPr lang="zh-TW" altLang="en-US" sz="2000" dirty="0"/>
                        <a:t>出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printf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printf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"%X",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變數</a:t>
                      </a:r>
                      <a:r>
                        <a:rPr lang="en-US" altLang="zh-TW" sz="2000" dirty="0"/>
                        <a:t>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顯示儲存在變數裡的資料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顯示在終端機上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803261680"/>
                  </a:ext>
                </a:extLst>
              </a:tr>
              <a:tr h="7190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fprintf</a:t>
                      </a:r>
                      <a:r>
                        <a:rPr lang="en-US" altLang="zh-TW" sz="2000" dirty="0"/>
                        <a:t>()</a:t>
                      </a:r>
                      <a:endParaRPr lang="zh-TW" altLang="en-US" sz="2000" dirty="0"/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"%X",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變數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將變數裡的資料寫入至</a:t>
                      </a:r>
                      <a:r>
                        <a:rPr lang="en-US" altLang="zh-TW" sz="2000" dirty="0"/>
                        <a:t>output</a:t>
                      </a:r>
                      <a:r>
                        <a:rPr lang="zh-TW" altLang="en-US" sz="2000" dirty="0"/>
                        <a:t>所指定的檔案內</a:t>
                      </a:r>
                    </a:p>
                  </a:txBody>
                  <a:tcPr marL="102761" marR="102761" marT="51380" marB="513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/>
                        <a:t>輸出到</a:t>
                      </a:r>
                      <a:r>
                        <a:rPr lang="en-US" altLang="zh-TW" sz="2000" dirty="0"/>
                        <a:t>output</a:t>
                      </a:r>
                      <a:r>
                        <a:rPr lang="zh-TW" altLang="en-US" sz="2000" dirty="0"/>
                        <a:t>變數指定的檔案上</a:t>
                      </a:r>
                    </a:p>
                  </a:txBody>
                  <a:tcPr marL="102761" marR="102761" marT="51380" marB="51380" anchor="ctr"/>
                </a:tc>
                <a:extLst>
                  <a:ext uri="{0D108BD9-81ED-4DB2-BD59-A6C34878D82A}">
                    <a16:rowId xmlns:a16="http://schemas.microsoft.com/office/drawing/2014/main" val="252695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6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隨機抽一張撲克牌，並且將其花色、數字寫入檔案後讀取出來。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花色：</a:t>
            </a:r>
            <a:r>
              <a:rPr lang="en-US" altLang="zh-TW" dirty="0"/>
              <a:t>club(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diamond(</a:t>
            </a:r>
            <a:r>
              <a:rPr lang="zh-TW" altLang="en-US" dirty="0"/>
              <a:t>方塊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heart(</a:t>
            </a:r>
            <a:r>
              <a:rPr lang="zh-TW" altLang="en-US" dirty="0"/>
              <a:t>紅心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spade(</a:t>
            </a:r>
            <a:r>
              <a:rPr lang="zh-TW" altLang="en-US" dirty="0"/>
              <a:t>黑桃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數字：</a:t>
            </a:r>
            <a:r>
              <a:rPr lang="en-US" altLang="zh-TW" dirty="0"/>
              <a:t>1~13</a:t>
            </a:r>
            <a:r>
              <a:rPr lang="zh-TW" altLang="en-US" dirty="0"/>
              <a:t>，</a:t>
            </a:r>
            <a:r>
              <a:rPr lang="en-US" altLang="zh-TW" dirty="0"/>
              <a:t>11~13</a:t>
            </a:r>
            <a:r>
              <a:rPr lang="zh-TW" altLang="en-US" dirty="0"/>
              <a:t>用</a:t>
            </a:r>
            <a:r>
              <a:rPr lang="en-US" altLang="zh-TW" dirty="0"/>
              <a:t>J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來表示，</a:t>
            </a:r>
            <a:r>
              <a:rPr lang="en-US" altLang="zh-TW" dirty="0"/>
              <a:t>1</a:t>
            </a:r>
            <a:r>
              <a:rPr lang="zh-TW" altLang="en-US" dirty="0"/>
              <a:t>用</a:t>
            </a:r>
            <a:r>
              <a:rPr lang="en-US" altLang="zh-TW" dirty="0"/>
              <a:t>A</a:t>
            </a:r>
            <a:r>
              <a:rPr lang="zh-TW" altLang="en-US" dirty="0"/>
              <a:t>來表示。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花色的部分請用英文顯示，中文在顯示時會有編碼問題。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此題禁止使用</a:t>
            </a:r>
            <a:r>
              <a:rPr lang="en-US" altLang="zh-TW" b="1" dirty="0">
                <a:solidFill>
                  <a:srgbClr val="FF0000"/>
                </a:solidFill>
              </a:rPr>
              <a:t>if else</a:t>
            </a:r>
            <a:r>
              <a:rPr lang="zh-TW" altLang="en-US" b="1" dirty="0">
                <a:solidFill>
                  <a:srgbClr val="FF0000"/>
                </a:solidFill>
              </a:rPr>
              <a:t>，請使用</a:t>
            </a:r>
            <a:r>
              <a:rPr lang="en-US" altLang="zh-TW" b="1" dirty="0">
                <a:solidFill>
                  <a:srgbClr val="FF0000"/>
                </a:solidFill>
              </a:rPr>
              <a:t>Switch</a:t>
            </a:r>
            <a:r>
              <a:rPr lang="zh-TW" altLang="en-US" b="1" dirty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DDD0F4-E771-4700-9136-2BEB5A798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8"/>
          <a:stretch/>
        </p:blipFill>
        <p:spPr>
          <a:xfrm>
            <a:off x="1024128" y="4563123"/>
            <a:ext cx="4095750" cy="12122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7ED358-AFCF-4315-B1F7-7F99126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07" y="4563123"/>
            <a:ext cx="3971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915898-7E14-4424-9518-7F2FA09F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請設計一程式，可以依據該天的日期去判斷距離明年一月一日還有多久。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規定流程</a:t>
            </a:r>
            <a:r>
              <a:rPr lang="en-US" altLang="zh-TW" dirty="0"/>
              <a:t>:</a:t>
            </a:r>
            <a:r>
              <a:rPr lang="zh-TW" altLang="en-US" dirty="0"/>
              <a:t> 輸入年月日</a:t>
            </a:r>
            <a:r>
              <a:rPr lang="en-US" altLang="zh-TW" dirty="0"/>
              <a:t>(</a:t>
            </a:r>
            <a:r>
              <a:rPr lang="en-US" altLang="zh-TW" dirty="0" err="1"/>
              <a:t>yyyy</a:t>
            </a:r>
            <a:r>
              <a:rPr lang="en-US" altLang="zh-TW" dirty="0"/>
              <a:t> mm dd)</a:t>
            </a:r>
            <a:r>
              <a:rPr lang="zh-TW" altLang="en-US" dirty="0"/>
              <a:t>存入到</a:t>
            </a:r>
            <a:r>
              <a:rPr lang="en-US" altLang="zh-TW" dirty="0"/>
              <a:t>date.txt</a:t>
            </a:r>
            <a:r>
              <a:rPr lang="zh-TW" altLang="en-US" dirty="0"/>
              <a:t>，判斷完還剩幾天後將結果輸出到</a:t>
            </a:r>
            <a:r>
              <a:rPr lang="en-US" altLang="zh-TW" dirty="0"/>
              <a:t>result.txt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輸入 </a:t>
            </a: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21</a:t>
            </a:r>
            <a:r>
              <a:rPr lang="zh-TW" altLang="en-US" dirty="0"/>
              <a:t>，程式會回傳</a:t>
            </a:r>
            <a:r>
              <a:rPr lang="en-US" altLang="zh-TW" dirty="0"/>
              <a:t>71days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ABA521-AE2B-4DDF-9664-6A2D29DEF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06006"/>
            <a:ext cx="5153837" cy="11975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36D205B-E8D3-4FBC-A692-1BB133BA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08" y="3453268"/>
            <a:ext cx="3842711" cy="13515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0981E8-5C33-4C0C-AEE5-36997560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08" y="5005960"/>
            <a:ext cx="3879119" cy="98646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16502D-0C10-46FA-AB36-AD45EEB70F73}"/>
              </a:ext>
            </a:extLst>
          </p:cNvPr>
          <p:cNvSpPr txBox="1"/>
          <p:nvPr/>
        </p:nvSpPr>
        <p:spPr>
          <a:xfrm>
            <a:off x="6058781" y="338962"/>
            <a:ext cx="5109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閏年規則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的倍數，為閏年。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的倍數為閏年。</a:t>
            </a: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6A69F3-3900-4A61-A45E-14F6B352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02663"/>
              </p:ext>
            </p:extLst>
          </p:nvPr>
        </p:nvGraphicFramePr>
        <p:xfrm>
          <a:off x="4064004" y="60836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72428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96468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184703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83435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4064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223559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4319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17375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265660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25427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5208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90191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999" dirty="0">
                <a:latin typeface="Times New Roman" panose="02020603050405020304" pitchFamily="18" charset="0"/>
              </a:rPr>
              <a:t>上傳作業時，請把整個專案檔進行</a:t>
            </a:r>
            <a:r>
              <a:rPr lang="zh-TW" altLang="en-US" sz="1999" dirty="0">
                <a:solidFill>
                  <a:srgbClr val="FF0000"/>
                </a:solidFill>
                <a:latin typeface="Times New Roman" panose="02020603050405020304" pitchFamily="18" charset="0"/>
              </a:rPr>
              <a:t>壓縮</a:t>
            </a:r>
            <a:r>
              <a:rPr lang="zh-TW" altLang="en-US" sz="1999" dirty="0">
                <a:latin typeface="Times New Roman" panose="02020603050405020304" pitchFamily="18" charset="0"/>
              </a:rPr>
              <a:t>，並上傳到</a:t>
            </a:r>
            <a:r>
              <a:rPr lang="en-US" altLang="zh-TW" sz="1999" dirty="0">
                <a:latin typeface="Times New Roman" panose="02020603050405020304" pitchFamily="18" charset="0"/>
              </a:rPr>
              <a:t>ecourse2</a:t>
            </a:r>
            <a:r>
              <a:rPr lang="zh-TW" altLang="en-US" sz="1999" dirty="0">
                <a:latin typeface="Times New Roman" panose="02020603050405020304" pitchFamily="18" charset="0"/>
              </a:rPr>
              <a:t>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r>
              <a:rPr lang="zh-TW" altLang="en-US" sz="1999" dirty="0">
                <a:latin typeface="Times New Roman" panose="02020603050405020304" pitchFamily="18" charset="0"/>
              </a:rPr>
              <a:t>注意事項</a:t>
            </a:r>
            <a:r>
              <a:rPr lang="en-US" altLang="zh-TW" sz="1999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請在當天離開前繳交。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請上傳完整的壓縮檔案。</a:t>
            </a:r>
            <a:endParaRPr lang="en-US" altLang="zh-TW" sz="1999" dirty="0">
              <a:latin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5078706" y="585217"/>
            <a:ext cx="2314575" cy="1030102"/>
            <a:chOff x="1600753" y="1239219"/>
            <a:chExt cx="1736467" cy="7728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53" y="1239219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3166986"/>
            <a:ext cx="4754145" cy="34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3" y="1765847"/>
            <a:ext cx="10224811" cy="451110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472123" y="5156659"/>
            <a:ext cx="767848" cy="47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2439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2" y="1690688"/>
            <a:ext cx="10614957" cy="4379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28862" y="3764933"/>
            <a:ext cx="623877" cy="2399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7" name="橢圓 6"/>
          <p:cNvSpPr/>
          <p:nvPr/>
        </p:nvSpPr>
        <p:spPr>
          <a:xfrm>
            <a:off x="1774553" y="4484792"/>
            <a:ext cx="1537996" cy="2879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168564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5EE2E9-F766-4F67-B5A6-1ADBD450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rand()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根據亂數種子產生特定的數字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能改變亂數種子的初始值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只能用一次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如果沒加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這行，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rand()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會取到特定的數列據亂數種子產生特定的數字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time(NULL)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time.h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0EF363-B9A7-497F-BD36-67E52EDF3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4"/>
          <a:stretch/>
        </p:blipFill>
        <p:spPr>
          <a:xfrm>
            <a:off x="3607537" y="5098425"/>
            <a:ext cx="8451298" cy="16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45714" cy="1499616"/>
          </a:xfrm>
        </p:spPr>
        <p:txBody>
          <a:bodyPr/>
          <a:lstStyle/>
          <a:p>
            <a:r>
              <a:rPr lang="en-US" altLang="zh-TW" cap="none" dirty="0"/>
              <a:t>Switch</a:t>
            </a:r>
            <a:r>
              <a:rPr lang="zh-TW" altLang="en-US" cap="none" dirty="0"/>
              <a:t>多重選擇敘述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A3F451-8E62-49FC-ACEA-F6BCA840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521"/>
            <a:ext cx="3879300" cy="486244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A8BE8051-8122-4E06-8FE8-940EAFC83BD7}"/>
              </a:ext>
            </a:extLst>
          </p:cNvPr>
          <p:cNvSpPr/>
          <p:nvPr/>
        </p:nvSpPr>
        <p:spPr>
          <a:xfrm>
            <a:off x="1367406" y="1828800"/>
            <a:ext cx="2931380" cy="453648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switch(</a:t>
            </a:r>
            <a:r>
              <a:rPr lang="zh-TW" altLang="en-US" sz="1600" dirty="0"/>
              <a:t>運算式</a:t>
            </a:r>
            <a:r>
              <a:rPr lang="en-US" altLang="zh-TW" sz="1600" dirty="0"/>
              <a:t>) </a:t>
            </a:r>
          </a:p>
          <a:p>
            <a:r>
              <a:rPr lang="en-US" altLang="zh-TW" sz="1600" dirty="0"/>
              <a:t>{ 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A: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A;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endParaRPr lang="en-US" altLang="zh-TW" sz="1600" dirty="0"/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B: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B;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r>
              <a:rPr lang="en-US" altLang="zh-TW" sz="1600" dirty="0"/>
              <a:t>           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case C: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C; 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/>
              <a:t>break; 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    default: </a:t>
            </a:r>
          </a:p>
          <a:p>
            <a:r>
              <a:rPr lang="zh-TW" altLang="en-US" sz="1600" dirty="0"/>
              <a:t>                敘述主體</a:t>
            </a:r>
            <a:r>
              <a:rPr lang="en-US" altLang="zh-TW" sz="1600" dirty="0"/>
              <a:t>; 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Switch</a:t>
            </a:r>
            <a:r>
              <a:rPr lang="zh-TW" altLang="en-US" cap="none" dirty="0"/>
              <a:t> </a:t>
            </a:r>
            <a:r>
              <a:rPr lang="en-US" altLang="zh-TW" cap="none" dirty="0"/>
              <a:t>vs if – else – if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BD8E11-8EA0-4F2A-955B-EA3F8B06E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8" y="1874939"/>
            <a:ext cx="2737562" cy="44901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EF5D1D-545C-44EA-A0DD-5B08ED6EC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36" y="1874939"/>
            <a:ext cx="3293957" cy="448769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3452D3E-033E-4516-9A83-46D059ACE7A8}"/>
              </a:ext>
            </a:extLst>
          </p:cNvPr>
          <p:cNvGrpSpPr/>
          <p:nvPr/>
        </p:nvGrpSpPr>
        <p:grpSpPr>
          <a:xfrm>
            <a:off x="4794721" y="2128473"/>
            <a:ext cx="2192709" cy="3983046"/>
            <a:chOff x="4808547" y="2084832"/>
            <a:chExt cx="2192709" cy="398304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67AEF1-F38F-4D41-A40E-C7DFE1D8C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9" t="6074" r="74605" b="80546"/>
            <a:stretch/>
          </p:blipFill>
          <p:spPr>
            <a:xfrm>
              <a:off x="4812121" y="2084832"/>
              <a:ext cx="2189135" cy="60820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6B03D1D-C58F-4F5D-9799-F53C07AD8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0" t="6148" r="76332" b="81866"/>
            <a:stretch/>
          </p:blipFill>
          <p:spPr>
            <a:xfrm>
              <a:off x="4808547" y="3795931"/>
              <a:ext cx="2189134" cy="58452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415AD28-CF10-415A-A317-70F014898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9" t="6148" r="75675" b="81866"/>
            <a:stretch/>
          </p:blipFill>
          <p:spPr>
            <a:xfrm>
              <a:off x="4808547" y="4639642"/>
              <a:ext cx="2189134" cy="58452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91095A-F795-4780-A058-CBD647AC9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48" t="6148" r="75676" b="81866"/>
            <a:stretch/>
          </p:blipFill>
          <p:spPr>
            <a:xfrm>
              <a:off x="4808547" y="5483354"/>
              <a:ext cx="2189134" cy="58452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A6DA5CA-51EC-4096-B619-7BC709A6F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49" t="6148" r="75675" b="81866"/>
            <a:stretch/>
          </p:blipFill>
          <p:spPr>
            <a:xfrm>
              <a:off x="4808547" y="2952220"/>
              <a:ext cx="2189134" cy="58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Switch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多重選擇敘述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開檔讀檔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C9A6-0BCB-48C2-8935-D7C3E490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開檔讀檔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8E601F-13B9-4D2B-A61D-B47FCD9CE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41" y="998135"/>
            <a:ext cx="5078126" cy="5528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C77B83-D87D-418D-A6D0-42BA9074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7"/>
          <a:stretch/>
        </p:blipFill>
        <p:spPr>
          <a:xfrm>
            <a:off x="9458325" y="2268920"/>
            <a:ext cx="2505075" cy="4879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1FF3BD-461B-4C3D-AA58-16D598CC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25" y="3429000"/>
            <a:ext cx="2571750" cy="6667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A27484-F7A6-40CF-B35D-DAB20B361E32}"/>
              </a:ext>
            </a:extLst>
          </p:cNvPr>
          <p:cNvSpPr txBox="1"/>
          <p:nvPr/>
        </p:nvSpPr>
        <p:spPr>
          <a:xfrm>
            <a:off x="870011" y="2084832"/>
            <a:ext cx="351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範例說明</a:t>
            </a:r>
            <a:endParaRPr lang="en-US" altLang="zh-TW" sz="2400" dirty="0"/>
          </a:p>
          <a:p>
            <a:r>
              <a:rPr lang="zh-TW" altLang="en-US" dirty="0"/>
              <a:t>輸入一個單字，並將此單字寫入至</a:t>
            </a:r>
            <a:r>
              <a:rPr lang="en-US" altLang="zh-TW" dirty="0"/>
              <a:t>str.txt</a:t>
            </a:r>
            <a:r>
              <a:rPr lang="zh-TW" altLang="en-US" dirty="0"/>
              <a:t>裡面。</a:t>
            </a:r>
            <a:endParaRPr lang="en-US" altLang="zh-TW" dirty="0"/>
          </a:p>
          <a:p>
            <a:r>
              <a:rPr lang="zh-TW" altLang="en-US" dirty="0"/>
              <a:t>最後將</a:t>
            </a:r>
            <a:r>
              <a:rPr lang="en-US" altLang="zh-TW" dirty="0"/>
              <a:t>str.txt</a:t>
            </a:r>
            <a:r>
              <a:rPr lang="zh-TW" altLang="en-US" dirty="0"/>
              <a:t>裡面的單字抓出來，驗證有成功寫入。</a:t>
            </a:r>
          </a:p>
        </p:txBody>
      </p:sp>
    </p:spTree>
    <p:extLst>
      <p:ext uri="{BB962C8B-B14F-4D97-AF65-F5344CB8AC3E}">
        <p14:creationId xmlns:p14="http://schemas.microsoft.com/office/powerpoint/2010/main" val="151210094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6914</TotalTime>
  <Words>885</Words>
  <Application>Microsoft Office PowerPoint</Application>
  <PresentationFormat>寬螢幕</PresentationFormat>
  <Paragraphs>153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6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Switch &amp; 開檔讀檔</vt:lpstr>
      <vt:lpstr>Outline</vt:lpstr>
      <vt:lpstr>Outline</vt:lpstr>
      <vt:lpstr>上週重點複習</vt:lpstr>
      <vt:lpstr>Outline</vt:lpstr>
      <vt:lpstr>Switch多重選擇敘述</vt:lpstr>
      <vt:lpstr>Switch vs if – else – if</vt:lpstr>
      <vt:lpstr>Outline</vt:lpstr>
      <vt:lpstr>開檔讀檔</vt:lpstr>
      <vt:lpstr>開檔讀檔</vt:lpstr>
      <vt:lpstr>開檔讀檔</vt:lpstr>
      <vt:lpstr>開檔讀檔</vt:lpstr>
      <vt:lpstr>Outline</vt:lpstr>
      <vt:lpstr>課堂作業 – 1/2</vt:lpstr>
      <vt:lpstr>課堂作業 – 2/2</vt:lpstr>
      <vt:lpstr>上傳作業</vt:lpstr>
      <vt:lpstr>上傳作業</vt:lpstr>
      <vt:lpstr>上傳作業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182</cp:revision>
  <dcterms:created xsi:type="dcterms:W3CDTF">2021-09-06T07:31:26Z</dcterms:created>
  <dcterms:modified xsi:type="dcterms:W3CDTF">2022-03-18T09:21:54Z</dcterms:modified>
</cp:coreProperties>
</file>