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88" r:id="rId2"/>
    <p:sldMasterId id="2147483745" r:id="rId3"/>
  </p:sldMasterIdLst>
  <p:notesMasterIdLst>
    <p:notesMasterId r:id="rId20"/>
  </p:notesMasterIdLst>
  <p:handoutMasterIdLst>
    <p:handoutMasterId r:id="rId21"/>
  </p:handoutMasterIdLst>
  <p:sldIdLst>
    <p:sldId id="279" r:id="rId4"/>
    <p:sldId id="258" r:id="rId5"/>
    <p:sldId id="261" r:id="rId6"/>
    <p:sldId id="259" r:id="rId7"/>
    <p:sldId id="377" r:id="rId8"/>
    <p:sldId id="378" r:id="rId9"/>
    <p:sldId id="262" r:id="rId10"/>
    <p:sldId id="257" r:id="rId11"/>
    <p:sldId id="263" r:id="rId12"/>
    <p:sldId id="273" r:id="rId13"/>
    <p:sldId id="371" r:id="rId14"/>
    <p:sldId id="372" r:id="rId15"/>
    <p:sldId id="359" r:id="rId16"/>
    <p:sldId id="277" r:id="rId17"/>
    <p:sldId id="376" r:id="rId18"/>
    <p:sldId id="314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chel" initials="R" lastIdx="4" clrIdx="0">
    <p:extLst>
      <p:ext uri="{19B8F6BF-5375-455C-9EA6-DF929625EA0E}">
        <p15:presenceInfo xmlns:p15="http://schemas.microsoft.com/office/powerpoint/2012/main" userId="Rach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7B38"/>
    <a:srgbClr val="2E2B21"/>
    <a:srgbClr val="EFF4F4"/>
    <a:srgbClr val="5B5957"/>
    <a:srgbClr val="5E5B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5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220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DB0D05-66B6-4E64-8935-14BAD9F87DDE}" type="datetimeFigureOut">
              <a:rPr lang="zh-TW" altLang="en-US" smtClean="0"/>
              <a:t>2022/3/18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80604-D731-460E-ACC9-C90306708F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5532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C1E0AA-6F64-4815-9912-5766A7B421DC}" type="datetimeFigureOut">
              <a:rPr lang="zh-TW" altLang="en-US" smtClean="0"/>
              <a:t>2022/3/18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4394DD-4116-4E2F-92E1-726E4B150D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4391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394DD-4116-4E2F-92E1-726E4B150DE2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8360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7BCFB-A7C3-4628-BC5B-9545862F0BD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859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gi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10902865" y="6488668"/>
            <a:ext cx="1289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i="1" dirty="0">
                <a:solidFill>
                  <a:schemeClr val="accent5">
                    <a:lumMod val="75000"/>
                  </a:schemeClr>
                </a:solidFill>
              </a:rPr>
              <a:t>2021.09.27</a:t>
            </a:r>
            <a:r>
              <a:rPr lang="zh-TW" altLang="en-US" b="1" i="1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8" name="標題 1"/>
          <p:cNvSpPr>
            <a:spLocks noGrp="1"/>
          </p:cNvSpPr>
          <p:nvPr>
            <p:ph type="ctrTitle"/>
          </p:nvPr>
        </p:nvSpPr>
        <p:spPr>
          <a:xfrm>
            <a:off x="914400" y="1521475"/>
            <a:ext cx="10363200" cy="1941957"/>
          </a:xfrm>
        </p:spPr>
        <p:txBody>
          <a:bodyPr/>
          <a:lstStyle>
            <a:lvl1pPr algn="ctr">
              <a:defRPr>
                <a:latin typeface="+mj-lt"/>
                <a:ea typeface="標楷體" panose="03000509000000000000" pitchFamily="65" charset="-120"/>
              </a:defRPr>
            </a:lvl1pPr>
          </a:lstStyle>
          <a:p>
            <a:endParaRPr lang="zh-TW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45706"/>
          </a:xfrm>
        </p:spPr>
        <p:txBody>
          <a:bodyPr/>
          <a:lstStyle>
            <a:lvl1pPr marL="0" indent="0" algn="ctr">
              <a:buNone/>
              <a:defRPr>
                <a:latin typeface="+mn-lt"/>
                <a:ea typeface="標楷體" panose="03000509000000000000" pitchFamily="65" charset="-120"/>
              </a:defRPr>
            </a:lvl1pPr>
          </a:lstStyle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1" name="直線接點 10"/>
          <p:cNvCxnSpPr/>
          <p:nvPr userDrawn="1"/>
        </p:nvCxnSpPr>
        <p:spPr>
          <a:xfrm>
            <a:off x="2417064" y="5467288"/>
            <a:ext cx="1621536" cy="12192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 userDrawn="1"/>
        </p:nvCxnSpPr>
        <p:spPr>
          <a:xfrm>
            <a:off x="8153400" y="5479480"/>
            <a:ext cx="1621536" cy="12192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42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771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71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03200" y="152400"/>
            <a:ext cx="11785600" cy="756320"/>
          </a:xfrm>
        </p:spPr>
        <p:txBody>
          <a:bodyPr/>
          <a:lstStyle>
            <a:lvl1pPr>
              <a:defRPr sz="2851" b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07439" y="1052736"/>
            <a:ext cx="11781367" cy="5489352"/>
          </a:xfrm>
        </p:spPr>
        <p:txBody>
          <a:bodyPr/>
          <a:lstStyle>
            <a:lvl1pPr>
              <a:buClrTx/>
              <a:buFont typeface="Wingdings" pitchFamily="2" charset="2"/>
              <a:buChar char="Ø"/>
              <a:defRPr sz="1800">
                <a:latin typeface="Calibri" panose="020F0502020204030204" pitchFamily="34" charset="0"/>
                <a:cs typeface="Times" pitchFamily="18" charset="0"/>
              </a:defRPr>
            </a:lvl1pPr>
            <a:lvl2pPr>
              <a:defRPr>
                <a:latin typeface="Calibri" panose="020F0502020204030204" pitchFamily="34" charset="0"/>
                <a:cs typeface="Times" pitchFamily="18" charset="0"/>
              </a:defRPr>
            </a:lvl2pPr>
            <a:lvl3pPr>
              <a:defRPr>
                <a:latin typeface="Calibri" panose="020F0502020204030204" pitchFamily="34" charset="0"/>
                <a:cs typeface="Times" pitchFamily="18" charset="0"/>
              </a:defRPr>
            </a:lvl3pPr>
            <a:lvl4pPr>
              <a:defRPr>
                <a:latin typeface="Calibri" panose="020F0502020204030204" pitchFamily="34" charset="0"/>
                <a:cs typeface="Times" pitchFamily="18" charset="0"/>
              </a:defRPr>
            </a:lvl4pPr>
            <a:lvl5pPr>
              <a:defRPr>
                <a:latin typeface="Calibri" panose="020F0502020204030204" pitchFamily="34" charset="0"/>
                <a:cs typeface="Times" pitchFamily="18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32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64F1C930-B425-4849-901E-EDC7E9573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ko-KR" altLang="en-US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9FF045ED-EC6C-44B2-81F3-8E8A931EE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48" y="203280"/>
            <a:ext cx="3055586" cy="7579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253A2A7-0643-4378-A3E0-E2766DCD4D1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06385" y="193448"/>
            <a:ext cx="918940" cy="88582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D08D55B-1D39-49F6-BDF9-B7CE6C5D7DC3}"/>
              </a:ext>
            </a:extLst>
          </p:cNvPr>
          <p:cNvSpPr/>
          <p:nvPr/>
        </p:nvSpPr>
        <p:spPr>
          <a:xfrm>
            <a:off x="0" y="1285876"/>
            <a:ext cx="12192000" cy="4621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2" descr="IEEE - Advancing Technology for Humanit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142" y="305368"/>
            <a:ext cx="1178881" cy="661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0343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677C0E-ACE4-48B6-B244-F66B32AD1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875" y="6442075"/>
            <a:ext cx="2743200" cy="365125"/>
          </a:xfrm>
        </p:spPr>
        <p:txBody>
          <a:bodyPr/>
          <a:lstStyle/>
          <a:p>
            <a:fld id="{FD75175D-FB02-48CD-A1FB-271AE8306E1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D08D55B-1D39-49F6-BDF9-B7CE6C5D7DC3}"/>
              </a:ext>
            </a:extLst>
          </p:cNvPr>
          <p:cNvSpPr/>
          <p:nvPr/>
        </p:nvSpPr>
        <p:spPr>
          <a:xfrm>
            <a:off x="-6350" y="0"/>
            <a:ext cx="12192000" cy="48641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5583BE3-7F27-474B-8977-CB25A2A7B5C3}"/>
              </a:ext>
            </a:extLst>
          </p:cNvPr>
          <p:cNvSpPr/>
          <p:nvPr/>
        </p:nvSpPr>
        <p:spPr>
          <a:xfrm>
            <a:off x="330200" y="889000"/>
            <a:ext cx="11544300" cy="55753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0200" y="91661"/>
            <a:ext cx="10515600" cy="797340"/>
          </a:xfrm>
        </p:spPr>
        <p:txBody>
          <a:bodyPr>
            <a:normAutofit/>
          </a:bodyPr>
          <a:lstStyle>
            <a:lvl1pPr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3199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 defTabSz="685783"/>
            <a:endParaRPr lang="de-CH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482D1C7-786B-4CB7-97D7-160838221C61}"/>
              </a:ext>
            </a:extLst>
          </p:cNvPr>
          <p:cNvSpPr/>
          <p:nvPr userDrawn="1"/>
        </p:nvSpPr>
        <p:spPr>
          <a:xfrm>
            <a:off x="10902865" y="6488668"/>
            <a:ext cx="1281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i="1" dirty="0">
                <a:solidFill>
                  <a:schemeClr val="accent5">
                    <a:lumMod val="75000"/>
                  </a:schemeClr>
                </a:solidFill>
              </a:rPr>
              <a:t>2021.10.04</a:t>
            </a:r>
            <a:r>
              <a:rPr lang="zh-TW" altLang="en-US" b="1" i="1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8667A8BA-3846-4CC2-933B-E4B22A2F299A}"/>
              </a:ext>
            </a:extLst>
          </p:cNvPr>
          <p:cNvCxnSpPr/>
          <p:nvPr userDrawn="1"/>
        </p:nvCxnSpPr>
        <p:spPr>
          <a:xfrm>
            <a:off x="2417064" y="5467288"/>
            <a:ext cx="1621536" cy="12192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E007CE9B-7426-43AB-A5D8-C31BB708E3F9}"/>
              </a:ext>
            </a:extLst>
          </p:cNvPr>
          <p:cNvCxnSpPr/>
          <p:nvPr userDrawn="1"/>
        </p:nvCxnSpPr>
        <p:spPr>
          <a:xfrm>
            <a:off x="8153400" y="5479480"/>
            <a:ext cx="1621536" cy="12192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9300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2120D2-3948-4F8F-BE5D-E7E7D97880B2}" type="datetime4">
              <a:rPr lang="en-US" smtClean="0">
                <a:solidFill>
                  <a:prstClr val="white"/>
                </a:solidFill>
              </a:rPr>
              <a:pPr>
                <a:defRPr/>
              </a:pPr>
              <a:t>March 18, 2022</a:t>
            </a:fld>
            <a:endParaRPr lang="en-US" dirty="0" err="1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2EBF8-7CF5-44B7-B2BF-E22DE4D0703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99436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228917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2120D2-3948-4F8F-BE5D-E7E7D97880B2}" type="datetime4">
              <a:rPr lang="en-US" smtClean="0">
                <a:solidFill>
                  <a:prstClr val="white"/>
                </a:solidFill>
              </a:rPr>
              <a:pPr>
                <a:defRPr/>
              </a:pPr>
              <a:t>March 18, 2022</a:t>
            </a:fld>
            <a:endParaRPr lang="en-US" dirty="0" err="1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2EBF8-7CF5-44B7-B2BF-E22DE4D0703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936198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2120D2-3948-4F8F-BE5D-E7E7D97880B2}" type="datetime4">
              <a:rPr lang="en-US" smtClean="0">
                <a:solidFill>
                  <a:prstClr val="white"/>
                </a:solidFill>
              </a:rPr>
              <a:pPr>
                <a:defRPr/>
              </a:pPr>
              <a:t>March 18, 2022</a:t>
            </a:fld>
            <a:endParaRPr lang="en-US" dirty="0" err="1">
              <a:solidFill>
                <a:prstClr val="white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2EBF8-7CF5-44B7-B2BF-E22DE4D0703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02563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  <a:latin typeface="+mj-lt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  <a:ea typeface="標楷體" panose="03000509000000000000" pitchFamily="65" charset="-120"/>
              </a:defRPr>
            </a:lvl1pPr>
            <a:lvl2pPr>
              <a:defRPr>
                <a:latin typeface="+mn-lt"/>
                <a:ea typeface="標楷體" panose="03000509000000000000" pitchFamily="65" charset="-120"/>
              </a:defRPr>
            </a:lvl2pPr>
            <a:lvl3pPr>
              <a:defRPr>
                <a:latin typeface="+mn-lt"/>
                <a:ea typeface="標楷體" panose="03000509000000000000" pitchFamily="65" charset="-120"/>
              </a:defRPr>
            </a:lvl3pPr>
            <a:lvl4pPr>
              <a:defRPr>
                <a:latin typeface="+mn-lt"/>
                <a:ea typeface="標楷體" panose="03000509000000000000" pitchFamily="65" charset="-120"/>
              </a:defRPr>
            </a:lvl4pPr>
            <a:lvl5pPr>
              <a:defRPr>
                <a:latin typeface="+mn-lt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20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8804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1058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8861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5365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3649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24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01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12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49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06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75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00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99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42120D2-3948-4F8F-BE5D-E7E7D97880B2}" type="datetime4">
              <a:rPr lang="en-US" smtClean="0">
                <a:solidFill>
                  <a:prstClr val="white"/>
                </a:solidFill>
              </a:rPr>
              <a:pPr>
                <a:defRPr/>
              </a:pPr>
              <a:t>March 18, 2022</a:t>
            </a:fld>
            <a:endParaRPr lang="en-US" dirty="0" err="1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72EBF8-7CF5-44B7-B2BF-E22DE4D0703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文字方塊 7"/>
          <p:cNvSpPr txBox="1"/>
          <p:nvPr userDrawn="1"/>
        </p:nvSpPr>
        <p:spPr>
          <a:xfrm>
            <a:off x="0" y="6396335"/>
            <a:ext cx="3508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Very-Large-Scale Integration,</a:t>
            </a:r>
            <a:r>
              <a:rPr lang="en-US" altLang="zh-TW" sz="1200" baseline="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 VLSI LAB</a:t>
            </a:r>
          </a:p>
          <a:p>
            <a:r>
              <a:rPr lang="en-US" altLang="zh-TW" sz="1200" baseline="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Location</a:t>
            </a:r>
            <a:r>
              <a:rPr lang="zh-TW" altLang="en-US" sz="1200" baseline="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：</a:t>
            </a:r>
            <a:r>
              <a:rPr lang="en-US" altLang="zh-TW" sz="1200" baseline="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ISP521</a:t>
            </a:r>
            <a:endParaRPr lang="zh-TW" altLang="en-US" sz="12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9" name="圖片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3483" y="0"/>
            <a:ext cx="698517" cy="664464"/>
          </a:xfrm>
          <a:prstGeom prst="rect">
            <a:avLst/>
          </a:prstGeom>
        </p:spPr>
      </p:pic>
      <p:sp>
        <p:nvSpPr>
          <p:cNvPr id="10" name="文字方塊 9"/>
          <p:cNvSpPr txBox="1"/>
          <p:nvPr userDrawn="1"/>
        </p:nvSpPr>
        <p:spPr>
          <a:xfrm>
            <a:off x="11429807" y="664464"/>
            <a:ext cx="825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CCU EE</a:t>
            </a:r>
            <a:endParaRPr lang="zh-TW" altLang="en-US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292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BCFF35-802F-480F-B853-95CFF8116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BFE3BF-58EC-4CE6-BE15-D32491AD6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5D5329-3041-45D6-931A-AF5CF60C5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C5958-52AA-4A20-AEE8-C5C254CBD7A7}" type="datetimeFigureOut">
              <a:rPr lang="zh-TW" altLang="en-US" smtClean="0"/>
              <a:t>2022/3/18</a:t>
            </a:fld>
            <a:endParaRPr lang="zh-TW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D49890-BF7F-4409-A8FF-9A8E24AB59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A601C4-51C6-4747-8667-BE42B82B3C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5175D-FB02-48CD-A1FB-271AE8306E1F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3483" y="0"/>
            <a:ext cx="698517" cy="664464"/>
          </a:xfrm>
          <a:prstGeom prst="rect">
            <a:avLst/>
          </a:prstGeom>
        </p:spPr>
      </p:pic>
      <p:sp>
        <p:nvSpPr>
          <p:cNvPr id="8" name="文字方塊 7"/>
          <p:cNvSpPr txBox="1"/>
          <p:nvPr userDrawn="1"/>
        </p:nvSpPr>
        <p:spPr>
          <a:xfrm>
            <a:off x="11429807" y="664464"/>
            <a:ext cx="825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CCU EE</a:t>
            </a:r>
            <a:endParaRPr lang="zh-TW" altLang="en-US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620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942120D2-3948-4F8F-BE5D-E7E7D97880B2}" type="datetime4">
              <a:rPr lang="en-US" smtClean="0">
                <a:solidFill>
                  <a:prstClr val="white"/>
                </a:solidFill>
              </a:rPr>
              <a:pPr>
                <a:defRPr/>
              </a:pPr>
              <a:t>March 18, 2022</a:t>
            </a:fld>
            <a:endParaRPr lang="en-US" dirty="0" err="1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1D72EBF8-7CF5-44B7-B2BF-E22DE4D0703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5703BCF4-5C49-4A8D-B569-093B6FE2968C}"/>
              </a:ext>
            </a:extLst>
          </p:cNvPr>
          <p:cNvSpPr txBox="1"/>
          <p:nvPr userDrawn="1"/>
        </p:nvSpPr>
        <p:spPr>
          <a:xfrm>
            <a:off x="0" y="6396335"/>
            <a:ext cx="3508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Very-Large-Scale Integration,</a:t>
            </a:r>
            <a:r>
              <a:rPr lang="en-US" altLang="zh-TW" sz="1200" baseline="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 VLSI LAB</a:t>
            </a:r>
          </a:p>
          <a:p>
            <a:r>
              <a:rPr lang="en-US" altLang="zh-TW" sz="1200" baseline="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Location</a:t>
            </a:r>
            <a:r>
              <a:rPr lang="zh-TW" altLang="en-US" sz="1200" baseline="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：</a:t>
            </a:r>
            <a:r>
              <a:rPr lang="en-US" altLang="zh-TW" sz="1200" baseline="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ISP521</a:t>
            </a:r>
            <a:endParaRPr lang="zh-TW" altLang="en-US" sz="12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8D2E1230-46FF-4F29-ABBA-6F09929333CE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3483" y="0"/>
            <a:ext cx="698517" cy="664464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B3C796F6-A798-4CDF-B3BA-FCFEFC9B7EAC}"/>
              </a:ext>
            </a:extLst>
          </p:cNvPr>
          <p:cNvSpPr txBox="1"/>
          <p:nvPr userDrawn="1"/>
        </p:nvSpPr>
        <p:spPr>
          <a:xfrm>
            <a:off x="11429807" y="664464"/>
            <a:ext cx="825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CCU EE</a:t>
            </a:r>
            <a:endParaRPr lang="zh-TW" altLang="en-US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9099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96089" y="1738969"/>
            <a:ext cx="10599821" cy="2448019"/>
          </a:xfrm>
        </p:spPr>
        <p:txBody>
          <a:bodyPr>
            <a:normAutofit/>
          </a:bodyPr>
          <a:lstStyle/>
          <a:p>
            <a:pPr algn="ctr"/>
            <a:r>
              <a:rPr lang="en-US" altLang="zh-TW" sz="4400" b="1" dirty="0">
                <a:solidFill>
                  <a:schemeClr val="accent5">
                    <a:lumMod val="75000"/>
                  </a:schemeClr>
                </a:solidFill>
              </a:rPr>
              <a:t>Introduction to Computers</a:t>
            </a:r>
            <a:br>
              <a:rPr lang="en-US" altLang="zh-TW" sz="7300" b="1" dirty="0">
                <a:solidFill>
                  <a:schemeClr val="accent5">
                    <a:lumMod val="75000"/>
                  </a:schemeClr>
                </a:solidFill>
              </a:rPr>
            </a:br>
            <a:br>
              <a:rPr lang="en-US" altLang="zh-TW" b="1" cap="none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zh-TW" altLang="en-US" b="1" cap="none" dirty="0">
                <a:solidFill>
                  <a:schemeClr val="accent5">
                    <a:lumMod val="75000"/>
                  </a:schemeClr>
                </a:solidFill>
              </a:rPr>
              <a:t>迴圈</a:t>
            </a:r>
            <a:r>
              <a:rPr lang="en-US" altLang="zh-TW" b="1" cap="none" dirty="0">
                <a:solidFill>
                  <a:schemeClr val="accent5">
                    <a:lumMod val="75000"/>
                  </a:schemeClr>
                </a:solidFill>
              </a:rPr>
              <a:t>(while)</a:t>
            </a:r>
            <a:r>
              <a:rPr lang="zh-TW" altLang="en-US" b="1" cap="none" dirty="0">
                <a:solidFill>
                  <a:schemeClr val="accent5">
                    <a:lumMod val="75000"/>
                  </a:schemeClr>
                </a:solidFill>
              </a:rPr>
              <a:t>、</a:t>
            </a:r>
            <a:r>
              <a:rPr lang="en-US" altLang="zh-TW" b="1" cap="none" dirty="0">
                <a:solidFill>
                  <a:schemeClr val="accent5">
                    <a:lumMod val="75000"/>
                  </a:schemeClr>
                </a:solidFill>
              </a:rPr>
              <a:t>do while</a:t>
            </a:r>
            <a:endParaRPr lang="zh-TW" altLang="en-US" cap="none" dirty="0"/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2129589" y="5281863"/>
            <a:ext cx="6555205" cy="1442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b="1" dirty="0">
                <a:solidFill>
                  <a:schemeClr val="accent5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授課老師：陳自強 教授 </a:t>
            </a:r>
            <a:r>
              <a:rPr lang="en-US" altLang="zh-TW" sz="2000" b="1" dirty="0">
                <a:solidFill>
                  <a:schemeClr val="accent5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(</a:t>
            </a:r>
            <a:r>
              <a:rPr lang="en-US" altLang="zh-TW" sz="2000" b="1" dirty="0" err="1">
                <a:solidFill>
                  <a:schemeClr val="accent5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Oscal</a:t>
            </a:r>
            <a:r>
              <a:rPr lang="en-US" altLang="zh-TW" sz="2000" b="1" dirty="0">
                <a:solidFill>
                  <a:schemeClr val="accent5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 T.-C. Chen)</a:t>
            </a:r>
          </a:p>
          <a:p>
            <a:r>
              <a:rPr lang="en-US" altLang="zh-TW" sz="2000" b="1" dirty="0">
                <a:solidFill>
                  <a:schemeClr val="accent5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TA Group :</a:t>
            </a:r>
            <a:r>
              <a:rPr lang="zh-TW" altLang="en-US" sz="2000" b="1" dirty="0">
                <a:solidFill>
                  <a:schemeClr val="accent5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 林依榮、張宇軒、蔡承宏、張誌恒</a:t>
            </a:r>
            <a:endParaRPr lang="zh-TW" altLang="en-US" sz="1800" b="1" dirty="0">
              <a:solidFill>
                <a:schemeClr val="accent5">
                  <a:lumMod val="75000"/>
                </a:schemeClr>
              </a:solidFill>
              <a:latin typeface="+mn-ea"/>
              <a:cs typeface="Calibri" panose="020F050202020403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4D92661-9F8E-4621-A699-1456EB3CEAD0}"/>
              </a:ext>
            </a:extLst>
          </p:cNvPr>
          <p:cNvSpPr/>
          <p:nvPr/>
        </p:nvSpPr>
        <p:spPr>
          <a:xfrm>
            <a:off x="10905787" y="6414117"/>
            <a:ext cx="1223411" cy="443883"/>
          </a:xfrm>
          <a:prstGeom prst="rect">
            <a:avLst/>
          </a:prstGeom>
          <a:solidFill>
            <a:srgbClr val="2E2B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2A2C8D8-D44A-4E58-B49B-BC1C8CCA9DD2}"/>
              </a:ext>
            </a:extLst>
          </p:cNvPr>
          <p:cNvSpPr txBox="1"/>
          <p:nvPr/>
        </p:nvSpPr>
        <p:spPr>
          <a:xfrm>
            <a:off x="10905788" y="648866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>
                <a:solidFill>
                  <a:srgbClr val="A47B38"/>
                </a:solidFill>
              </a:rPr>
              <a:t>2021.11.07</a:t>
            </a:r>
            <a:endParaRPr lang="zh-TW" altLang="en-US" b="1" i="1" dirty="0">
              <a:solidFill>
                <a:srgbClr val="A47B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836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上週重點複習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+mn-ea"/>
              <a:cs typeface="Calibri" panose="020F0502020204030204" pitchFamily="34" charset="0"/>
            </a:endParaRP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While loop</a:t>
            </a: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en-US" altLang="zh-TW" sz="2400" dirty="0">
                <a:latin typeface="+mn-ea"/>
                <a:cs typeface="Calibri" panose="020F0502020204030204" pitchFamily="34" charset="0"/>
              </a:rPr>
              <a:t>do while</a:t>
            </a: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課堂作業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+mn-ea"/>
              <a:cs typeface="Calibri" panose="020F0502020204030204" pitchFamily="34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6409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D3C9A6-0BCB-48C2-8935-D7C3E4903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while </a:t>
            </a:r>
            <a:r>
              <a:rPr lang="zh-TW" altLang="en-US" dirty="0"/>
              <a:t>與</a:t>
            </a:r>
            <a:r>
              <a:rPr lang="en-US" altLang="zh-TW" dirty="0"/>
              <a:t>do-while</a:t>
            </a:r>
            <a:r>
              <a:rPr lang="zh-TW" altLang="en-US" dirty="0"/>
              <a:t>比較</a:t>
            </a:r>
            <a:br>
              <a:rPr lang="zh-TW" altLang="en-US" dirty="0"/>
            </a:br>
            <a:r>
              <a:rPr lang="en-US" altLang="zh-TW" dirty="0"/>
              <a:t>(</a:t>
            </a:r>
            <a:r>
              <a:rPr lang="zh-TW" altLang="en-US" dirty="0"/>
              <a:t>印出</a:t>
            </a:r>
            <a:r>
              <a:rPr lang="en-US" altLang="zh-TW" dirty="0"/>
              <a:t>x</a:t>
            </a:r>
            <a:r>
              <a:rPr lang="zh-TW" altLang="en-US" dirty="0"/>
              <a:t>的初始值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3" name="投影片編號版面配置區 4">
            <a:extLst>
              <a:ext uri="{FF2B5EF4-FFF2-40B4-BE49-F238E27FC236}">
                <a16:creationId xmlns:a16="http://schemas.microsoft.com/office/drawing/2014/main" id="{DA48CB6A-287A-4466-9B1F-1CFE6886466F}"/>
              </a:ext>
            </a:extLst>
          </p:cNvPr>
          <p:cNvSpPr txBox="1">
            <a:spLocks/>
          </p:cNvSpPr>
          <p:nvPr/>
        </p:nvSpPr>
        <p:spPr>
          <a:xfrm>
            <a:off x="7884859" y="5032619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6326D76F-C6D8-43DA-84A7-EF71F7E0531D}" type="slidenum">
              <a:rPr lang="zh-TW" altLang="en-US" smtClean="0"/>
              <a:pPr>
                <a:defRPr/>
              </a:pPr>
              <a:t>11</a:t>
            </a:fld>
            <a:endParaRPr lang="zh-TW" altLang="en-US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E991C009-BC7A-4739-B987-A0BB23248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629" y="2669532"/>
            <a:ext cx="3679653" cy="1600888"/>
          </a:xfrm>
          <a:prstGeom prst="rect">
            <a:avLst/>
          </a:prstGeom>
        </p:spPr>
      </p:pic>
      <p:pic>
        <p:nvPicPr>
          <p:cNvPr id="15" name="內容版面配置區 11">
            <a:extLst>
              <a:ext uri="{FF2B5EF4-FFF2-40B4-BE49-F238E27FC236}">
                <a16:creationId xmlns:a16="http://schemas.microsoft.com/office/drawing/2014/main" id="{EB0603F6-A341-4DB6-839E-BEC87F34D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310" y="2669532"/>
            <a:ext cx="4197085" cy="1624296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2D96586D-6FA9-42C5-ABBD-2259513049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6395" y="4605893"/>
            <a:ext cx="4221001" cy="1103954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600F1B8A-C9C0-4B70-929B-B8BE2AA492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9310" y="4591835"/>
            <a:ext cx="3735387" cy="1218916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271831BD-EB57-4AAC-A560-5E91AB1589F6}"/>
              </a:ext>
            </a:extLst>
          </p:cNvPr>
          <p:cNvSpPr/>
          <p:nvPr/>
        </p:nvSpPr>
        <p:spPr>
          <a:xfrm>
            <a:off x="2998534" y="3759559"/>
            <a:ext cx="709318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77985E6-C710-47F5-A8AE-098736AEE55B}"/>
              </a:ext>
            </a:extLst>
          </p:cNvPr>
          <p:cNvSpPr/>
          <p:nvPr/>
        </p:nvSpPr>
        <p:spPr>
          <a:xfrm>
            <a:off x="7075234" y="3750034"/>
            <a:ext cx="698500" cy="209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72A995FB-26A0-4B4F-893D-F6B3B4D8527E}"/>
              </a:ext>
            </a:extLst>
          </p:cNvPr>
          <p:cNvCxnSpPr/>
          <p:nvPr/>
        </p:nvCxnSpPr>
        <p:spPr>
          <a:xfrm flipV="1">
            <a:off x="5627434" y="3855584"/>
            <a:ext cx="1353555" cy="875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74140BA9-13C9-4FF8-B991-4F51DA638172}"/>
              </a:ext>
            </a:extLst>
          </p:cNvPr>
          <p:cNvCxnSpPr/>
          <p:nvPr/>
        </p:nvCxnSpPr>
        <p:spPr>
          <a:xfrm flipH="1">
            <a:off x="3843878" y="3864334"/>
            <a:ext cx="61198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49CA911-7ABB-41BD-B0F4-CC95E4E870B3}"/>
              </a:ext>
            </a:extLst>
          </p:cNvPr>
          <p:cNvSpPr txBox="1"/>
          <p:nvPr/>
        </p:nvSpPr>
        <p:spPr>
          <a:xfrm>
            <a:off x="4509888" y="3706000"/>
            <a:ext cx="1714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設定增減量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94BB6ED-F680-4844-AF30-9DD5D7B87304}"/>
              </a:ext>
            </a:extLst>
          </p:cNvPr>
          <p:cNvSpPr/>
          <p:nvPr/>
        </p:nvSpPr>
        <p:spPr>
          <a:xfrm>
            <a:off x="2788984" y="2669532"/>
            <a:ext cx="1123950" cy="2899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CBCCBE9-3366-4EE5-8D3F-71DC3465F510}"/>
              </a:ext>
            </a:extLst>
          </p:cNvPr>
          <p:cNvSpPr/>
          <p:nvPr/>
        </p:nvSpPr>
        <p:spPr>
          <a:xfrm>
            <a:off x="6980989" y="2669532"/>
            <a:ext cx="1146915" cy="2274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B730BC65-C63F-4232-BBEA-99788B0C14D0}"/>
              </a:ext>
            </a:extLst>
          </p:cNvPr>
          <p:cNvCxnSpPr/>
          <p:nvPr/>
        </p:nvCxnSpPr>
        <p:spPr>
          <a:xfrm>
            <a:off x="5627434" y="2783269"/>
            <a:ext cx="1246844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FFFA3E43-D8D8-4E10-A25E-83A99A8FA47D}"/>
              </a:ext>
            </a:extLst>
          </p:cNvPr>
          <p:cNvCxnSpPr/>
          <p:nvPr/>
        </p:nvCxnSpPr>
        <p:spPr>
          <a:xfrm flipH="1">
            <a:off x="3947023" y="2783269"/>
            <a:ext cx="39453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87DEBE46-01C5-467A-80B3-46007216A1D3}"/>
              </a:ext>
            </a:extLst>
          </p:cNvPr>
          <p:cNvSpPr txBox="1"/>
          <p:nvPr/>
        </p:nvSpPr>
        <p:spPr>
          <a:xfrm>
            <a:off x="4402656" y="2613992"/>
            <a:ext cx="1714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設定初始值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5930597-1CE1-4F57-9A2B-9C03309F6601}"/>
              </a:ext>
            </a:extLst>
          </p:cNvPr>
          <p:cNvSpPr/>
          <p:nvPr/>
        </p:nvSpPr>
        <p:spPr>
          <a:xfrm>
            <a:off x="2788985" y="2983784"/>
            <a:ext cx="1276350" cy="2337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DC266AB5-3B0F-46CE-ABC8-38781FB3DC6B}"/>
              </a:ext>
            </a:extLst>
          </p:cNvPr>
          <p:cNvCxnSpPr/>
          <p:nvPr/>
        </p:nvCxnSpPr>
        <p:spPr>
          <a:xfrm flipH="1">
            <a:off x="4089898" y="3059494"/>
            <a:ext cx="39453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D7DDFD4E-BEAB-4935-BB18-DB203EB40131}"/>
              </a:ext>
            </a:extLst>
          </p:cNvPr>
          <p:cNvSpPr txBox="1"/>
          <p:nvPr/>
        </p:nvSpPr>
        <p:spPr>
          <a:xfrm>
            <a:off x="4483878" y="2908063"/>
            <a:ext cx="1714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判斷條件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21795FF-F5F7-434D-BC2F-360A60B8F380}"/>
              </a:ext>
            </a:extLst>
          </p:cNvPr>
          <p:cNvSpPr/>
          <p:nvPr/>
        </p:nvSpPr>
        <p:spPr>
          <a:xfrm>
            <a:off x="7195619" y="3986681"/>
            <a:ext cx="1441715" cy="2837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A3FAC2E3-C491-42EA-AE83-61047F42D25F}"/>
              </a:ext>
            </a:extLst>
          </p:cNvPr>
          <p:cNvCxnSpPr/>
          <p:nvPr/>
        </p:nvCxnSpPr>
        <p:spPr>
          <a:xfrm flipH="1">
            <a:off x="8704009" y="4126294"/>
            <a:ext cx="39453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580AC56A-B674-4A76-856F-095446884380}"/>
              </a:ext>
            </a:extLst>
          </p:cNvPr>
          <p:cNvSpPr/>
          <p:nvPr/>
        </p:nvSpPr>
        <p:spPr>
          <a:xfrm>
            <a:off x="7075234" y="3464284"/>
            <a:ext cx="1824387" cy="2857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33526587-206B-4F47-AC33-1018D2D633C4}"/>
              </a:ext>
            </a:extLst>
          </p:cNvPr>
          <p:cNvCxnSpPr>
            <a:cxnSpLocks/>
          </p:cNvCxnSpPr>
          <p:nvPr/>
        </p:nvCxnSpPr>
        <p:spPr>
          <a:xfrm flipH="1">
            <a:off x="8899621" y="3262993"/>
            <a:ext cx="156301" cy="16600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071E6822-58E9-42E5-BC60-205E6A5412C6}"/>
              </a:ext>
            </a:extLst>
          </p:cNvPr>
          <p:cNvSpPr txBox="1"/>
          <p:nvPr/>
        </p:nvSpPr>
        <p:spPr>
          <a:xfrm>
            <a:off x="8816893" y="2955216"/>
            <a:ext cx="733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敘述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7654FBD-7C49-4BB1-A245-9D1D2EA99B84}"/>
              </a:ext>
            </a:extLst>
          </p:cNvPr>
          <p:cNvSpPr/>
          <p:nvPr/>
        </p:nvSpPr>
        <p:spPr>
          <a:xfrm>
            <a:off x="2998534" y="3464284"/>
            <a:ext cx="1743075" cy="2857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32D80747-4FC3-4191-AE82-DC9EFBED36CF}"/>
              </a:ext>
            </a:extLst>
          </p:cNvPr>
          <p:cNvCxnSpPr/>
          <p:nvPr/>
        </p:nvCxnSpPr>
        <p:spPr>
          <a:xfrm flipH="1">
            <a:off x="4865217" y="3493166"/>
            <a:ext cx="39453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C4E67FD1-BF96-47EB-AA7E-52A815F4C44E}"/>
              </a:ext>
            </a:extLst>
          </p:cNvPr>
          <p:cNvSpPr txBox="1"/>
          <p:nvPr/>
        </p:nvSpPr>
        <p:spPr>
          <a:xfrm>
            <a:off x="5266085" y="3348803"/>
            <a:ext cx="733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敘述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CA7ACA1F-3922-40EA-8375-2CF54A3443A1}"/>
              </a:ext>
            </a:extLst>
          </p:cNvPr>
          <p:cNvSpPr txBox="1"/>
          <p:nvPr/>
        </p:nvSpPr>
        <p:spPr>
          <a:xfrm>
            <a:off x="2933224" y="2115156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While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迴圈</a:t>
            </a:r>
          </a:p>
          <a:p>
            <a:endParaRPr lang="zh-TW" altLang="en-US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C37BC5AE-2119-4782-B137-CFCF95EB22F8}"/>
              </a:ext>
            </a:extLst>
          </p:cNvPr>
          <p:cNvSpPr txBox="1"/>
          <p:nvPr/>
        </p:nvSpPr>
        <p:spPr>
          <a:xfrm>
            <a:off x="6690950" y="2099570"/>
            <a:ext cx="1467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do-while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迴圈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210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2" grpId="0"/>
      <p:bldP spid="23" grpId="0" animBg="1"/>
      <p:bldP spid="24" grpId="0" animBg="1"/>
      <p:bldP spid="27" grpId="0"/>
      <p:bldP spid="28" grpId="0" animBg="1"/>
      <p:bldP spid="30" grpId="0"/>
      <p:bldP spid="31" grpId="0" animBg="1"/>
      <p:bldP spid="33" grpId="0" animBg="1"/>
      <p:bldP spid="35" grpId="0"/>
      <p:bldP spid="36" grpId="0" animBg="1"/>
      <p:bldP spid="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C0CA36-235F-4A48-82BC-DEA02F7E1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10987359" cy="1499616"/>
          </a:xfrm>
        </p:spPr>
        <p:txBody>
          <a:bodyPr/>
          <a:lstStyle/>
          <a:p>
            <a:r>
              <a:rPr lang="en-US" altLang="zh-TW" dirty="0"/>
              <a:t>while </a:t>
            </a:r>
            <a:r>
              <a:rPr lang="zh-TW" altLang="en-US" dirty="0"/>
              <a:t>與 </a:t>
            </a:r>
            <a:r>
              <a:rPr lang="en-US" altLang="zh-TW" dirty="0"/>
              <a:t>do-while Flowchart</a:t>
            </a:r>
            <a:endParaRPr lang="zh-TW" altLang="en-US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C7BACEE1-BA62-4DDC-AEFC-074F31139C41}"/>
              </a:ext>
            </a:extLst>
          </p:cNvPr>
          <p:cNvSpPr txBox="1"/>
          <p:nvPr/>
        </p:nvSpPr>
        <p:spPr>
          <a:xfrm>
            <a:off x="7480917" y="1852416"/>
            <a:ext cx="1567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do-while</a:t>
            </a:r>
            <a:r>
              <a:rPr lang="zh-TW" altLang="en-US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迴圈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82D84213-73EE-4559-ACBD-BC68A56683CC}"/>
              </a:ext>
            </a:extLst>
          </p:cNvPr>
          <p:cNvSpPr txBox="1"/>
          <p:nvPr/>
        </p:nvSpPr>
        <p:spPr>
          <a:xfrm>
            <a:off x="1957642" y="185241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While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迴圈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3E0E85D-76B9-4705-B1AF-446BC34B4018}"/>
              </a:ext>
            </a:extLst>
          </p:cNvPr>
          <p:cNvSpPr/>
          <p:nvPr/>
        </p:nvSpPr>
        <p:spPr>
          <a:xfrm>
            <a:off x="2030964" y="2379541"/>
            <a:ext cx="1366838" cy="5762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int x=0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CE5F9D2-F3F1-4943-8472-5C85B36717A1}"/>
              </a:ext>
            </a:extLst>
          </p:cNvPr>
          <p:cNvSpPr/>
          <p:nvPr/>
        </p:nvSpPr>
        <p:spPr>
          <a:xfrm>
            <a:off x="2030964" y="4946529"/>
            <a:ext cx="1366838" cy="863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Print x</a:t>
            </a:r>
          </a:p>
          <a:p>
            <a:pPr algn="ctr">
              <a:defRPr/>
            </a:pPr>
            <a:r>
              <a:rPr lang="en-US" altLang="zh-TW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x--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菱形 37">
            <a:extLst>
              <a:ext uri="{FF2B5EF4-FFF2-40B4-BE49-F238E27FC236}">
                <a16:creationId xmlns:a16="http://schemas.microsoft.com/office/drawing/2014/main" id="{8D608ADE-071F-429B-8325-D165E6A3567E}"/>
              </a:ext>
            </a:extLst>
          </p:cNvPr>
          <p:cNvSpPr/>
          <p:nvPr/>
        </p:nvSpPr>
        <p:spPr>
          <a:xfrm>
            <a:off x="2030964" y="3506666"/>
            <a:ext cx="1333499" cy="792163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/>
              <a:t>x&gt;-5</a:t>
            </a:r>
            <a:endParaRPr lang="zh-TW" altLang="en-US" dirty="0"/>
          </a:p>
        </p:txBody>
      </p: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ABA04DA2-7A69-47C8-B0B2-39C7B2F79CFD}"/>
              </a:ext>
            </a:extLst>
          </p:cNvPr>
          <p:cNvCxnSpPr>
            <a:stCxn id="36" idx="2"/>
          </p:cNvCxnSpPr>
          <p:nvPr/>
        </p:nvCxnSpPr>
        <p:spPr>
          <a:xfrm>
            <a:off x="2713589" y="2955804"/>
            <a:ext cx="0" cy="550862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A2BC28F6-D210-4ECD-BFBA-211BD9B66F94}"/>
              </a:ext>
            </a:extLst>
          </p:cNvPr>
          <p:cNvCxnSpPr/>
          <p:nvPr/>
        </p:nvCxnSpPr>
        <p:spPr>
          <a:xfrm flipH="1">
            <a:off x="2713589" y="4298829"/>
            <a:ext cx="0" cy="64770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16602210-FF0D-4535-ACCE-044966753752}"/>
              </a:ext>
            </a:extLst>
          </p:cNvPr>
          <p:cNvCxnSpPr>
            <a:stCxn id="38" idx="1"/>
          </p:cNvCxnSpPr>
          <p:nvPr/>
        </p:nvCxnSpPr>
        <p:spPr>
          <a:xfrm flipH="1" flipV="1">
            <a:off x="1622977" y="3901954"/>
            <a:ext cx="407987" cy="794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A96F702C-0D96-4028-B002-899D7F52CD21}"/>
              </a:ext>
            </a:extLst>
          </p:cNvPr>
          <p:cNvCxnSpPr/>
          <p:nvPr/>
        </p:nvCxnSpPr>
        <p:spPr>
          <a:xfrm flipH="1">
            <a:off x="3323189" y="3901954"/>
            <a:ext cx="544513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71C7E28E-0105-4A76-9196-1432417D69E0}"/>
              </a:ext>
            </a:extLst>
          </p:cNvPr>
          <p:cNvCxnSpPr/>
          <p:nvPr/>
        </p:nvCxnSpPr>
        <p:spPr>
          <a:xfrm flipV="1">
            <a:off x="3397802" y="5494216"/>
            <a:ext cx="4699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625DAD12-8543-4316-924B-AF8F2DAD4450}"/>
              </a:ext>
            </a:extLst>
          </p:cNvPr>
          <p:cNvCxnSpPr/>
          <p:nvPr/>
        </p:nvCxnSpPr>
        <p:spPr>
          <a:xfrm>
            <a:off x="3867702" y="3901954"/>
            <a:ext cx="0" cy="159226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文字方塊 24">
            <a:extLst>
              <a:ext uri="{FF2B5EF4-FFF2-40B4-BE49-F238E27FC236}">
                <a16:creationId xmlns:a16="http://schemas.microsoft.com/office/drawing/2014/main" id="{EEBDC285-A719-41F3-B78E-158595CA7B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2252" y="4298829"/>
            <a:ext cx="1511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T</a:t>
            </a:r>
            <a:endParaRPr lang="zh-TW" altLang="en-US">
              <a:solidFill>
                <a:schemeClr val="tx1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46" name="文字方塊 25">
            <a:extLst>
              <a:ext uri="{FF2B5EF4-FFF2-40B4-BE49-F238E27FC236}">
                <a16:creationId xmlns:a16="http://schemas.microsoft.com/office/drawing/2014/main" id="{7D0C4856-03C5-4470-A884-059579EA8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4096" y="3527304"/>
            <a:ext cx="15113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F</a:t>
            </a:r>
            <a:endParaRPr lang="zh-TW" altLang="en-US">
              <a:solidFill>
                <a:schemeClr val="tx1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1A9B9AB-4E26-48F9-B9B1-B854A0363EB0}"/>
              </a:ext>
            </a:extLst>
          </p:cNvPr>
          <p:cNvSpPr/>
          <p:nvPr/>
        </p:nvSpPr>
        <p:spPr>
          <a:xfrm>
            <a:off x="7539655" y="2416703"/>
            <a:ext cx="1368425" cy="5762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int x=0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639A370-A607-4F35-ABFA-8F588F78977F}"/>
              </a:ext>
            </a:extLst>
          </p:cNvPr>
          <p:cNvSpPr/>
          <p:nvPr/>
        </p:nvSpPr>
        <p:spPr>
          <a:xfrm>
            <a:off x="7539655" y="3612091"/>
            <a:ext cx="1368425" cy="5762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Print x</a:t>
            </a:r>
          </a:p>
          <a:p>
            <a:pPr algn="ctr">
              <a:defRPr/>
            </a:pPr>
            <a:r>
              <a:rPr lang="en-US" altLang="zh-TW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x--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396CC3C1-18EA-421B-831B-45B9E11DD325}"/>
              </a:ext>
            </a:extLst>
          </p:cNvPr>
          <p:cNvCxnSpPr>
            <a:stCxn id="47" idx="2"/>
            <a:endCxn id="48" idx="0"/>
          </p:cNvCxnSpPr>
          <p:nvPr/>
        </p:nvCxnSpPr>
        <p:spPr>
          <a:xfrm>
            <a:off x="8223868" y="2992966"/>
            <a:ext cx="0" cy="61912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菱形 49">
            <a:extLst>
              <a:ext uri="{FF2B5EF4-FFF2-40B4-BE49-F238E27FC236}">
                <a16:creationId xmlns:a16="http://schemas.microsoft.com/office/drawing/2014/main" id="{90F3DAE8-73B4-42ED-BD6E-BBFC152ADE16}"/>
              </a:ext>
            </a:extLst>
          </p:cNvPr>
          <p:cNvSpPr/>
          <p:nvPr/>
        </p:nvSpPr>
        <p:spPr>
          <a:xfrm>
            <a:off x="7480917" y="4705878"/>
            <a:ext cx="1471613" cy="1141413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/>
              <a:t>x&gt;-5</a:t>
            </a:r>
            <a:endParaRPr lang="zh-TW" altLang="en-US" dirty="0"/>
          </a:p>
        </p:txBody>
      </p: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68FC003F-A7F4-4BF5-8D9C-B1759EE4099D}"/>
              </a:ext>
            </a:extLst>
          </p:cNvPr>
          <p:cNvCxnSpPr>
            <a:stCxn id="48" idx="2"/>
          </p:cNvCxnSpPr>
          <p:nvPr/>
        </p:nvCxnSpPr>
        <p:spPr>
          <a:xfrm>
            <a:off x="8223868" y="4188353"/>
            <a:ext cx="1587" cy="51752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E8C8D770-17F7-41E1-B84D-8EBD646FB816}"/>
              </a:ext>
            </a:extLst>
          </p:cNvPr>
          <p:cNvCxnSpPr/>
          <p:nvPr/>
        </p:nvCxnSpPr>
        <p:spPr>
          <a:xfrm flipH="1" flipV="1">
            <a:off x="8952530" y="3932766"/>
            <a:ext cx="784225" cy="635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246D3FC4-C7F3-4DD0-95D4-63ED4A89AED4}"/>
              </a:ext>
            </a:extLst>
          </p:cNvPr>
          <p:cNvCxnSpPr>
            <a:stCxn id="50" idx="3"/>
          </p:cNvCxnSpPr>
          <p:nvPr/>
        </p:nvCxnSpPr>
        <p:spPr>
          <a:xfrm>
            <a:off x="8952530" y="5277378"/>
            <a:ext cx="78422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EE0613D3-6072-4BAB-803C-7E4D616F5D61}"/>
              </a:ext>
            </a:extLst>
          </p:cNvPr>
          <p:cNvCxnSpPr/>
          <p:nvPr/>
        </p:nvCxnSpPr>
        <p:spPr>
          <a:xfrm>
            <a:off x="9736755" y="3945466"/>
            <a:ext cx="0" cy="133191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93837686-C254-4F86-A6F6-129E1F5601A1}"/>
              </a:ext>
            </a:extLst>
          </p:cNvPr>
          <p:cNvCxnSpPr/>
          <p:nvPr/>
        </p:nvCxnSpPr>
        <p:spPr>
          <a:xfrm flipH="1">
            <a:off x="6936405" y="5275791"/>
            <a:ext cx="544512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ED7ECCAA-2CCC-450B-AF25-E9B527BFD593}"/>
              </a:ext>
            </a:extLst>
          </p:cNvPr>
          <p:cNvSpPr/>
          <p:nvPr/>
        </p:nvSpPr>
        <p:spPr>
          <a:xfrm>
            <a:off x="6052167" y="4955116"/>
            <a:ext cx="884238" cy="5762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字方塊 40">
            <a:extLst>
              <a:ext uri="{FF2B5EF4-FFF2-40B4-BE49-F238E27FC236}">
                <a16:creationId xmlns:a16="http://schemas.microsoft.com/office/drawing/2014/main" id="{31B3D44D-2213-444F-AF81-3D9F6B206C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2930" y="5277378"/>
            <a:ext cx="15113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F</a:t>
            </a:r>
            <a:endParaRPr lang="zh-TW" altLang="en-US">
              <a:solidFill>
                <a:schemeClr val="tx1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8165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上週重點複習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+mn-ea"/>
              <a:cs typeface="Calibri" panose="020F0502020204030204" pitchFamily="34" charset="0"/>
            </a:endParaRP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While loop</a:t>
            </a: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do while</a:t>
            </a: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latin typeface="+mn-ea"/>
                <a:cs typeface="Calibri" panose="020F0502020204030204" pitchFamily="34" charset="0"/>
              </a:rPr>
              <a:t>課堂作業</a:t>
            </a:r>
            <a:endParaRPr lang="en-US" altLang="zh-TW" sz="2400" dirty="0">
              <a:latin typeface="+mn-ea"/>
              <a:cs typeface="Calibri" panose="020F0502020204030204" pitchFamily="34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2547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課堂作業 </a:t>
            </a:r>
            <a:r>
              <a:rPr lang="en-US" altLang="zh-TW" dirty="0"/>
              <a:t>– 1/2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10562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請設計一程式，依據使用者輸入的數值組成一陣列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array[]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，其中陣列長度預設為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。當輸入的數字達到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個或者輸入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都會使輸入停止，並列出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array[]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中所存放的值，最後並顯示加總後的值。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4CACCD4-9176-4023-AA63-63B29B944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3153479"/>
            <a:ext cx="3466114" cy="328487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386BBE4-0F53-4323-98CF-3781CACC2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647" y="3153479"/>
            <a:ext cx="4532677" cy="2155196"/>
          </a:xfrm>
          <a:prstGeom prst="rect">
            <a:avLst/>
          </a:prstGeom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216C72E7-889F-4441-BDDD-669E715CB948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6338656" y="4358936"/>
            <a:ext cx="1643973" cy="11657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8389837C-4EE7-4A09-A8E0-41BA0160B413}"/>
              </a:ext>
            </a:extLst>
          </p:cNvPr>
          <p:cNvSpPr/>
          <p:nvPr/>
        </p:nvSpPr>
        <p:spPr>
          <a:xfrm>
            <a:off x="7982629" y="5308675"/>
            <a:ext cx="2185453" cy="431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顯不顯示都沒關係</a:t>
            </a:r>
          </a:p>
        </p:txBody>
      </p:sp>
    </p:spTree>
    <p:extLst>
      <p:ext uri="{BB962C8B-B14F-4D97-AF65-F5344CB8AC3E}">
        <p14:creationId xmlns:p14="http://schemas.microsoft.com/office/powerpoint/2010/main" val="297158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課堂作業 </a:t>
            </a:r>
            <a:r>
              <a:rPr lang="en-US" altLang="zh-TW" dirty="0"/>
              <a:t>– 2/2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A915898-7E14-4424-9518-7F2FA09FC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301" y="2339266"/>
            <a:ext cx="9720073" cy="972105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請根據輸入的上下底長度印出等腰梯形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注意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上下底長度需同時為奇數或偶數，數值相同也無法執行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659D6B14-3B96-4DDC-A9A2-F9212C9BA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01" y="3399141"/>
            <a:ext cx="3741701" cy="2748055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A49766DB-DBAD-4A96-B1F9-6EB4EE452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246" y="3399140"/>
            <a:ext cx="3664073" cy="2748055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33023882-B0CB-4DF6-8CF7-A652548F3A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1564" y="967573"/>
            <a:ext cx="3246758" cy="570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993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166113" y="3243019"/>
            <a:ext cx="4206258" cy="1076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398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謝謝聆聽</a:t>
            </a:r>
            <a:endParaRPr lang="zh-CN" altLang="en-US" sz="6398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>
            <a:cxnSpLocks/>
          </p:cNvCxnSpPr>
          <p:nvPr/>
        </p:nvCxnSpPr>
        <p:spPr>
          <a:xfrm>
            <a:off x="5515062" y="4319917"/>
            <a:ext cx="350836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2D26B1FF-8A66-4FF3-885B-FFA6465BE978}"/>
              </a:ext>
            </a:extLst>
          </p:cNvPr>
          <p:cNvSpPr/>
          <p:nvPr/>
        </p:nvSpPr>
        <p:spPr>
          <a:xfrm>
            <a:off x="10905787" y="6414117"/>
            <a:ext cx="1223411" cy="443883"/>
          </a:xfrm>
          <a:prstGeom prst="rect">
            <a:avLst/>
          </a:prstGeom>
          <a:solidFill>
            <a:srgbClr val="2E2B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603FCE2-F149-44D0-86A4-7702F71BE212}"/>
              </a:ext>
            </a:extLst>
          </p:cNvPr>
          <p:cNvSpPr txBox="1"/>
          <p:nvPr/>
        </p:nvSpPr>
        <p:spPr>
          <a:xfrm>
            <a:off x="10905788" y="648866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>
                <a:solidFill>
                  <a:srgbClr val="A47B38"/>
                </a:solidFill>
              </a:rPr>
              <a:t>2021.11.07</a:t>
            </a:r>
            <a:endParaRPr lang="zh-TW" altLang="en-US" b="1" i="1" dirty="0">
              <a:solidFill>
                <a:srgbClr val="A47B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163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latin typeface="+mn-ea"/>
                <a:cs typeface="Calibri" panose="020F0502020204030204" pitchFamily="34" charset="0"/>
              </a:rPr>
              <a:t>上週重點複習</a:t>
            </a:r>
            <a:endParaRPr lang="en-US" altLang="zh-TW" sz="2400" dirty="0">
              <a:latin typeface="+mn-ea"/>
              <a:cs typeface="Calibri" panose="020F0502020204030204" pitchFamily="34" charset="0"/>
            </a:endParaRP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en-US" altLang="zh-TW" sz="2400" dirty="0">
                <a:latin typeface="+mj-lt"/>
                <a:cs typeface="Calibri" panose="020F0502020204030204" pitchFamily="34" charset="0"/>
              </a:rPr>
              <a:t>While</a:t>
            </a:r>
            <a:r>
              <a:rPr lang="zh-TW" altLang="en-US" sz="24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altLang="zh-TW" sz="2400" dirty="0">
                <a:latin typeface="+mj-lt"/>
                <a:cs typeface="Calibri" panose="020F0502020204030204" pitchFamily="34" charset="0"/>
              </a:rPr>
              <a:t>loop</a:t>
            </a: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en-US" altLang="zh-TW" sz="2400" dirty="0">
                <a:latin typeface="+mj-lt"/>
                <a:cs typeface="Calibri" panose="020F0502020204030204" pitchFamily="34" charset="0"/>
              </a:rPr>
              <a:t>do</a:t>
            </a:r>
            <a:r>
              <a:rPr lang="zh-TW" altLang="en-US" sz="24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altLang="zh-TW" sz="2400" dirty="0">
                <a:latin typeface="+mj-lt"/>
                <a:cs typeface="Calibri" panose="020F0502020204030204" pitchFamily="34" charset="0"/>
              </a:rPr>
              <a:t>while</a:t>
            </a: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latin typeface="+mn-ea"/>
                <a:cs typeface="Calibri" panose="020F0502020204030204" pitchFamily="34" charset="0"/>
              </a:rPr>
              <a:t>課堂作業</a:t>
            </a:r>
            <a:endParaRPr lang="en-US" altLang="zh-TW" sz="2400" dirty="0">
              <a:latin typeface="+mn-ea"/>
              <a:cs typeface="Calibri" panose="020F0502020204030204" pitchFamily="34" charset="0"/>
            </a:endParaRP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endParaRPr lang="en-US" altLang="zh-TW" sz="2400" dirty="0">
              <a:latin typeface="+mn-ea"/>
              <a:cs typeface="Calibri" panose="020F0502020204030204" pitchFamily="34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0759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latin typeface="+mn-ea"/>
                <a:cs typeface="Calibri" panose="020F0502020204030204" pitchFamily="34" charset="0"/>
              </a:rPr>
              <a:t>上週重點複習</a:t>
            </a:r>
            <a:endParaRPr lang="en-US" altLang="zh-TW" sz="2400" dirty="0">
              <a:latin typeface="+mn-ea"/>
              <a:cs typeface="Calibri" panose="020F0502020204030204" pitchFamily="34" charset="0"/>
            </a:endParaRP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While loop</a:t>
            </a: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do while</a:t>
            </a: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課堂作業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5391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j-ea"/>
              </a:rPr>
              <a:t>上週重點複習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40CF32D-EB01-4E90-A98C-C14110E0C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816" y="4856438"/>
            <a:ext cx="2497207" cy="177972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307E9DC-9A0B-4433-9077-D95CBBF07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9578" y="4856438"/>
            <a:ext cx="2689243" cy="180116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3DE81E4-250F-4387-AEF0-D44F4BF1E9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948" y="2848771"/>
            <a:ext cx="6125868" cy="276030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48A646AD-27F9-4FBE-B916-B37E829A71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4597" y="1335024"/>
            <a:ext cx="3969961" cy="3278720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F0465C7C-FBCA-46A9-A059-FC905CAB670D}"/>
              </a:ext>
            </a:extLst>
          </p:cNvPr>
          <p:cNvSpPr txBox="1"/>
          <p:nvPr/>
        </p:nvSpPr>
        <p:spPr>
          <a:xfrm>
            <a:off x="1120357" y="1900166"/>
            <a:ext cx="21403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loop</a:t>
            </a:r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範例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20995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76387A04-1975-4863-BFC5-036E65A84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111" y="2008393"/>
            <a:ext cx="6557300" cy="4321385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迴圈中需用到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個參數，</a:t>
            </a:r>
            <a:r>
              <a:rPr lang="zh-TW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初始值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zh-TW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條件式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zh-TW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更新值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初始值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：迴圈的起點，迴圈開始時，變數的初始數值。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條件式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：迴圈的終點，當達到條件時，跳出迴圈。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更新值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：迴圈的計算方式，迴圈將遵從更新值的參數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增加。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個參數用</a:t>
            </a:r>
            <a:r>
              <a:rPr lang="zh-TW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冒號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做區隔，架構如右。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for(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初始值</a:t>
            </a:r>
            <a:r>
              <a:rPr lang="en-US" altLang="zh-TW" sz="1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;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條件式</a:t>
            </a:r>
            <a:r>
              <a:rPr lang="en-US" altLang="zh-TW" sz="1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;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更新值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迴圈主體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}</a:t>
            </a:r>
            <a:endParaRPr lang="zh-TW" altLang="en-US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CF3F1F4B-86F5-4878-98F6-366C32C3B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7102" y="2008393"/>
            <a:ext cx="4500588" cy="3789179"/>
          </a:xfrm>
          <a:prstGeom prst="rect">
            <a:avLst/>
          </a:prstGeom>
        </p:spPr>
      </p:pic>
      <p:sp>
        <p:nvSpPr>
          <p:cNvPr id="16" name="標題 1">
            <a:extLst>
              <a:ext uri="{FF2B5EF4-FFF2-40B4-BE49-F238E27FC236}">
                <a16:creationId xmlns:a16="http://schemas.microsoft.com/office/drawing/2014/main" id="{A123CB91-CCEE-4B6B-BAAB-E2F703473ACF}"/>
              </a:ext>
            </a:extLst>
          </p:cNvPr>
          <p:cNvSpPr txBox="1">
            <a:spLocks/>
          </p:cNvSpPr>
          <p:nvPr/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>
                <a:latin typeface="+mj-ea"/>
              </a:rPr>
              <a:t>上週重點複習</a:t>
            </a:r>
          </a:p>
        </p:txBody>
      </p:sp>
    </p:spTree>
    <p:extLst>
      <p:ext uri="{BB962C8B-B14F-4D97-AF65-F5344CB8AC3E}">
        <p14:creationId xmlns:p14="http://schemas.microsoft.com/office/powerpoint/2010/main" val="3161756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29388364-CF98-4105-A957-5B8AFCDD4C99}"/>
              </a:ext>
            </a:extLst>
          </p:cNvPr>
          <p:cNvSpPr txBox="1">
            <a:spLocks/>
          </p:cNvSpPr>
          <p:nvPr/>
        </p:nvSpPr>
        <p:spPr>
          <a:xfrm>
            <a:off x="1024128" y="1897280"/>
            <a:ext cx="7145224" cy="4508669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能一次宣告多個相同型態的變數</a:t>
            </a: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變數型態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變數名稱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大小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;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範例：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 array[5] = {1, 2, 3, 4, 5};</a:t>
            </a: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分別是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array[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]~array[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注意：陣列一律是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由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開始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array[3]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的值是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</a:p>
          <a:p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CABE6BB5-EF5F-4B25-A84A-FB54CFF8EB0D}"/>
              </a:ext>
            </a:extLst>
          </p:cNvPr>
          <p:cNvSpPr txBox="1">
            <a:spLocks/>
          </p:cNvSpPr>
          <p:nvPr/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>
                <a:latin typeface="+mj-ea"/>
              </a:rPr>
              <a:t>上週重點複習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9E56D92-E81E-4EA8-8850-D5CD8D5F3B82}"/>
              </a:ext>
            </a:extLst>
          </p:cNvPr>
          <p:cNvSpPr/>
          <p:nvPr/>
        </p:nvSpPr>
        <p:spPr>
          <a:xfrm>
            <a:off x="6338657" y="2976239"/>
            <a:ext cx="2763960" cy="5304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A802036-3CDE-42F6-B75E-ECE50AEDA0DB}"/>
              </a:ext>
            </a:extLst>
          </p:cNvPr>
          <p:cNvSpPr/>
          <p:nvPr/>
        </p:nvSpPr>
        <p:spPr>
          <a:xfrm>
            <a:off x="6338657" y="2976238"/>
            <a:ext cx="550415" cy="5304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9966314-10DE-4EE7-AF47-F323C8B88344}"/>
              </a:ext>
            </a:extLst>
          </p:cNvPr>
          <p:cNvSpPr/>
          <p:nvPr/>
        </p:nvSpPr>
        <p:spPr>
          <a:xfrm>
            <a:off x="6889072" y="2976237"/>
            <a:ext cx="550415" cy="5304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6313923-6405-4E57-ACD5-1873D85312AE}"/>
              </a:ext>
            </a:extLst>
          </p:cNvPr>
          <p:cNvSpPr/>
          <p:nvPr/>
        </p:nvSpPr>
        <p:spPr>
          <a:xfrm>
            <a:off x="7439487" y="2976237"/>
            <a:ext cx="550415" cy="5304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057937B-0656-4062-8BB3-6902D80AB075}"/>
              </a:ext>
            </a:extLst>
          </p:cNvPr>
          <p:cNvSpPr/>
          <p:nvPr/>
        </p:nvSpPr>
        <p:spPr>
          <a:xfrm>
            <a:off x="8001787" y="2976236"/>
            <a:ext cx="550415" cy="5304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A4AA45F-3A7E-438F-AA8C-62B85F786B9B}"/>
              </a:ext>
            </a:extLst>
          </p:cNvPr>
          <p:cNvSpPr/>
          <p:nvPr/>
        </p:nvSpPr>
        <p:spPr>
          <a:xfrm>
            <a:off x="8552202" y="2976233"/>
            <a:ext cx="550415" cy="5304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036A0D5-AB4C-4527-9AF2-5C420E3EE83C}"/>
              </a:ext>
            </a:extLst>
          </p:cNvPr>
          <p:cNvSpPr txBox="1"/>
          <p:nvPr/>
        </p:nvSpPr>
        <p:spPr>
          <a:xfrm>
            <a:off x="6117574" y="406072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Array[0]</a:t>
            </a:r>
            <a:endParaRPr lang="zh-TW" altLang="en-US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D8A3D92E-25FB-4E2D-8294-CB01E0494A75}"/>
              </a:ext>
            </a:extLst>
          </p:cNvPr>
          <p:cNvCxnSpPr>
            <a:stCxn id="12" idx="0"/>
          </p:cNvCxnSpPr>
          <p:nvPr/>
        </p:nvCxnSpPr>
        <p:spPr>
          <a:xfrm flipV="1">
            <a:off x="6613864" y="3586579"/>
            <a:ext cx="0" cy="4741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388E0D3-F44A-4045-AAE2-8AD1C798907E}"/>
              </a:ext>
            </a:extLst>
          </p:cNvPr>
          <p:cNvSpPr txBox="1"/>
          <p:nvPr/>
        </p:nvSpPr>
        <p:spPr>
          <a:xfrm>
            <a:off x="8331119" y="406072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Array[4]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0FC95818-08CE-4E9B-BB31-41613E0E1E06}"/>
              </a:ext>
            </a:extLst>
          </p:cNvPr>
          <p:cNvCxnSpPr/>
          <p:nvPr/>
        </p:nvCxnSpPr>
        <p:spPr>
          <a:xfrm flipV="1">
            <a:off x="8827408" y="3586579"/>
            <a:ext cx="0" cy="4741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549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上週重點複習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+mn-ea"/>
              <a:cs typeface="Calibri" panose="020F0502020204030204" pitchFamily="34" charset="0"/>
            </a:endParaRP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en-US" altLang="zh-TW" sz="2400" dirty="0">
                <a:latin typeface="+mn-ea"/>
                <a:cs typeface="Calibri" panose="020F0502020204030204" pitchFamily="34" charset="0"/>
              </a:rPr>
              <a:t>While loop</a:t>
            </a: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do while</a:t>
            </a: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課堂作業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+mn-ea"/>
              <a:cs typeface="Calibri" panose="020F0502020204030204" pitchFamily="34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83157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17A8D87A-9708-4279-A9B4-7D662BF31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94136"/>
            <a:ext cx="7658233" cy="4672994"/>
          </a:xfrm>
        </p:spPr>
        <p:txBody>
          <a:bodyPr>
            <a:noAutofit/>
          </a:bodyPr>
          <a:lstStyle/>
          <a:p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另外一種迴圈多半用在不確定迴圈要執行的次數時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!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寫法如下：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個參數位置與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不同，括號內只填入條件式。</a:t>
            </a:r>
          </a:p>
          <a:p>
            <a:pPr marL="0" indent="0">
              <a:buNone/>
            </a:pP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初始值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while(</a:t>
            </a:r>
            <a:r>
              <a:rPr lang="zh-TW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條件式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… ;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更新值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}</a:t>
            </a:r>
          </a:p>
          <a:p>
            <a:endParaRPr lang="zh-TW" altLang="en-US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" name="向右箭號 13">
            <a:extLst>
              <a:ext uri="{FF2B5EF4-FFF2-40B4-BE49-F238E27FC236}">
                <a16:creationId xmlns:a16="http://schemas.microsoft.com/office/drawing/2014/main" id="{78E00228-3859-44CA-9A87-7C391023FCEA}"/>
              </a:ext>
            </a:extLst>
          </p:cNvPr>
          <p:cNvSpPr/>
          <p:nvPr/>
        </p:nvSpPr>
        <p:spPr>
          <a:xfrm rot="10800000">
            <a:off x="2500867" y="3800492"/>
            <a:ext cx="432181" cy="23116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3192E843-7820-4FED-95E7-4C3C46FB6A31}"/>
              </a:ext>
            </a:extLst>
          </p:cNvPr>
          <p:cNvGrpSpPr/>
          <p:nvPr/>
        </p:nvGrpSpPr>
        <p:grpSpPr>
          <a:xfrm>
            <a:off x="2933048" y="3731477"/>
            <a:ext cx="1915909" cy="323166"/>
            <a:chOff x="2509899" y="2561206"/>
            <a:chExt cx="3355143" cy="430755"/>
          </a:xfrm>
        </p:grpSpPr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BE179172-A033-4A84-B488-CE38D88EE677}"/>
                </a:ext>
              </a:extLst>
            </p:cNvPr>
            <p:cNvSpPr txBox="1"/>
            <p:nvPr/>
          </p:nvSpPr>
          <p:spPr>
            <a:xfrm>
              <a:off x="2509899" y="2561207"/>
              <a:ext cx="3355143" cy="430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在一開始就要先設定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12FAFA8-78BF-4164-933C-B7DB80BC0197}"/>
                </a:ext>
              </a:extLst>
            </p:cNvPr>
            <p:cNvSpPr/>
            <p:nvPr/>
          </p:nvSpPr>
          <p:spPr>
            <a:xfrm>
              <a:off x="2555776" y="2561206"/>
              <a:ext cx="3170679" cy="40011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</p:grpSp>
      <p:sp>
        <p:nvSpPr>
          <p:cNvPr id="15" name="向右箭號 17">
            <a:extLst>
              <a:ext uri="{FF2B5EF4-FFF2-40B4-BE49-F238E27FC236}">
                <a16:creationId xmlns:a16="http://schemas.microsoft.com/office/drawing/2014/main" id="{4142C928-8EEE-495C-8EE5-656CC709B8E0}"/>
              </a:ext>
            </a:extLst>
          </p:cNvPr>
          <p:cNvSpPr/>
          <p:nvPr/>
        </p:nvSpPr>
        <p:spPr>
          <a:xfrm rot="10800000">
            <a:off x="2500867" y="4142318"/>
            <a:ext cx="432181" cy="23116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6EBBA7AD-7EC3-471D-8B4C-4FF489B0CCE0}"/>
              </a:ext>
            </a:extLst>
          </p:cNvPr>
          <p:cNvGrpSpPr/>
          <p:nvPr/>
        </p:nvGrpSpPr>
        <p:grpSpPr>
          <a:xfrm>
            <a:off x="2933049" y="4100666"/>
            <a:ext cx="761747" cy="323166"/>
            <a:chOff x="2509899" y="2561206"/>
            <a:chExt cx="3380941" cy="430755"/>
          </a:xfrm>
        </p:grpSpPr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350D1476-DEDC-4CDB-9598-15E9AE5A8A80}"/>
                </a:ext>
              </a:extLst>
            </p:cNvPr>
            <p:cNvSpPr txBox="1"/>
            <p:nvPr/>
          </p:nvSpPr>
          <p:spPr>
            <a:xfrm>
              <a:off x="2509899" y="2561207"/>
              <a:ext cx="3380941" cy="430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括號內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C2DBB78-CD63-42D8-AE45-33281B6D25B6}"/>
                </a:ext>
              </a:extLst>
            </p:cNvPr>
            <p:cNvSpPr/>
            <p:nvPr/>
          </p:nvSpPr>
          <p:spPr>
            <a:xfrm>
              <a:off x="2555776" y="2561206"/>
              <a:ext cx="3170679" cy="40011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</p:grpSp>
      <p:sp>
        <p:nvSpPr>
          <p:cNvPr id="19" name="向右箭號 22">
            <a:extLst>
              <a:ext uri="{FF2B5EF4-FFF2-40B4-BE49-F238E27FC236}">
                <a16:creationId xmlns:a16="http://schemas.microsoft.com/office/drawing/2014/main" id="{1EE6C16D-B75C-4E89-BB86-719F1A88EEC4}"/>
              </a:ext>
            </a:extLst>
          </p:cNvPr>
          <p:cNvSpPr/>
          <p:nvPr/>
        </p:nvSpPr>
        <p:spPr>
          <a:xfrm rot="10800000">
            <a:off x="2855537" y="5479248"/>
            <a:ext cx="432181" cy="23116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68FB6EE8-D15D-415E-90F2-8EE1C2590722}"/>
              </a:ext>
            </a:extLst>
          </p:cNvPr>
          <p:cNvGrpSpPr/>
          <p:nvPr/>
        </p:nvGrpSpPr>
        <p:grpSpPr>
          <a:xfrm>
            <a:off x="3270429" y="5425820"/>
            <a:ext cx="1146468" cy="323166"/>
            <a:chOff x="2509899" y="2561206"/>
            <a:chExt cx="3379982" cy="430755"/>
          </a:xfrm>
        </p:grpSpPr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3FAB3D21-6F69-4060-9FD2-50FD5D6DEF58}"/>
                </a:ext>
              </a:extLst>
            </p:cNvPr>
            <p:cNvSpPr txBox="1"/>
            <p:nvPr/>
          </p:nvSpPr>
          <p:spPr>
            <a:xfrm>
              <a:off x="2509899" y="2561207"/>
              <a:ext cx="3379982" cy="430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放在迴圈裡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8AD162C2-9EE3-4637-9A03-64331A4BD0A2}"/>
                </a:ext>
              </a:extLst>
            </p:cNvPr>
            <p:cNvSpPr/>
            <p:nvPr/>
          </p:nvSpPr>
          <p:spPr>
            <a:xfrm>
              <a:off x="2555776" y="2561206"/>
              <a:ext cx="3170679" cy="40011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</p:grpSp>
      <p:pic>
        <p:nvPicPr>
          <p:cNvPr id="23" name="圖片 22">
            <a:extLst>
              <a:ext uri="{FF2B5EF4-FFF2-40B4-BE49-F238E27FC236}">
                <a16:creationId xmlns:a16="http://schemas.microsoft.com/office/drawing/2014/main" id="{F2DD574A-DF4B-4447-A00B-8D87264517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22"/>
          <a:stretch/>
        </p:blipFill>
        <p:spPr>
          <a:xfrm>
            <a:off x="5813104" y="3680439"/>
            <a:ext cx="6166896" cy="29119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6" name="標題 1">
            <a:extLst>
              <a:ext uri="{FF2B5EF4-FFF2-40B4-BE49-F238E27FC236}">
                <a16:creationId xmlns:a16="http://schemas.microsoft.com/office/drawing/2014/main" id="{7088266A-ABDC-4DEC-BE64-18FC47096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altLang="zh-TW" cap="none" dirty="0"/>
              <a:t>While</a:t>
            </a:r>
            <a:r>
              <a:rPr lang="zh-TW" altLang="en-US" cap="none" dirty="0"/>
              <a:t> </a:t>
            </a:r>
            <a:r>
              <a:rPr lang="en-US" altLang="zh-TW" cap="none" dirty="0"/>
              <a:t>loop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539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">
            <a:extLst>
              <a:ext uri="{FF2B5EF4-FFF2-40B4-BE49-F238E27FC236}">
                <a16:creationId xmlns:a16="http://schemas.microsoft.com/office/drawing/2014/main" id="{BD0F6063-6A16-438F-9353-125280F6A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altLang="zh-TW" cap="none" dirty="0"/>
              <a:t>While</a:t>
            </a:r>
            <a:r>
              <a:rPr lang="zh-TW" altLang="en-US" cap="none" dirty="0"/>
              <a:t> </a:t>
            </a:r>
            <a:r>
              <a:rPr lang="en-US" altLang="zh-TW" cap="none" dirty="0"/>
              <a:t>loop </a:t>
            </a:r>
            <a:r>
              <a:rPr lang="zh-TW" altLang="en-US" cap="none" dirty="0"/>
              <a:t>無限迴圈</a:t>
            </a:r>
            <a:endParaRPr lang="zh-TW" altLang="en-US" dirty="0"/>
          </a:p>
        </p:txBody>
      </p:sp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id="{A94B0E0E-BCE0-4BE2-9619-21F77C07C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663" y="1973012"/>
            <a:ext cx="4762779" cy="2911976"/>
          </a:xfrm>
        </p:spPr>
        <p:txBody>
          <a:bodyPr>
            <a:noAutofit/>
          </a:bodyPr>
          <a:lstStyle/>
          <a:p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除非執行到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break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，否則不會停下來</a:t>
            </a:r>
          </a:p>
          <a:p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while(</a:t>
            </a:r>
            <a:r>
              <a:rPr lang="en-US" altLang="zh-TW" sz="1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if(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條件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{</a:t>
            </a:r>
          </a:p>
          <a:p>
            <a:pPr marL="0" indent="0">
              <a:buNone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	… ;</a:t>
            </a:r>
          </a:p>
          <a:p>
            <a:pPr marL="0" indent="0">
              <a:buNone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	break;//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當符合條件時 跳出迴圈</a:t>
            </a:r>
          </a:p>
          <a:p>
            <a:pPr marL="0" indent="0">
              <a:buNone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8" name="向右箭號 21">
            <a:extLst>
              <a:ext uri="{FF2B5EF4-FFF2-40B4-BE49-F238E27FC236}">
                <a16:creationId xmlns:a16="http://schemas.microsoft.com/office/drawing/2014/main" id="{6297289A-1AFC-4075-A48B-1D87A7383A24}"/>
              </a:ext>
            </a:extLst>
          </p:cNvPr>
          <p:cNvSpPr/>
          <p:nvPr/>
        </p:nvSpPr>
        <p:spPr>
          <a:xfrm rot="10800000">
            <a:off x="1996690" y="2700414"/>
            <a:ext cx="594249" cy="43218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4B832473-8048-4359-9982-5ED50FCE5259}"/>
              </a:ext>
            </a:extLst>
          </p:cNvPr>
          <p:cNvGrpSpPr/>
          <p:nvPr/>
        </p:nvGrpSpPr>
        <p:grpSpPr>
          <a:xfrm>
            <a:off x="2609538" y="2766416"/>
            <a:ext cx="1435008" cy="323166"/>
            <a:chOff x="2509899" y="2561206"/>
            <a:chExt cx="3611880" cy="430755"/>
          </a:xfrm>
        </p:grpSpPr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F54FF20C-83F7-41B0-9849-51C7ECEC5989}"/>
                </a:ext>
              </a:extLst>
            </p:cNvPr>
            <p:cNvSpPr txBox="1"/>
            <p:nvPr/>
          </p:nvSpPr>
          <p:spPr>
            <a:xfrm>
              <a:off x="2509899" y="2561207"/>
              <a:ext cx="3611880" cy="430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括弧內只填 </a:t>
              </a:r>
              <a:r>
                <a:rPr lang="en-US" altLang="zh-TW" sz="15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1</a:t>
              </a:r>
              <a:r>
                <a:rPr lang="zh-TW" altLang="en-US" sz="15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C55EDCEB-0053-4B1B-A398-2C231684CF91}"/>
                </a:ext>
              </a:extLst>
            </p:cNvPr>
            <p:cNvSpPr/>
            <p:nvPr/>
          </p:nvSpPr>
          <p:spPr>
            <a:xfrm>
              <a:off x="2555776" y="2561206"/>
              <a:ext cx="3170679" cy="40011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</p:grpSp>
      <p:pic>
        <p:nvPicPr>
          <p:cNvPr id="22" name="圖片 21">
            <a:extLst>
              <a:ext uri="{FF2B5EF4-FFF2-40B4-BE49-F238E27FC236}">
                <a16:creationId xmlns:a16="http://schemas.microsoft.com/office/drawing/2014/main" id="{F6BC2B63-8F10-4395-BFB1-9B1BE1644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480" y="351358"/>
            <a:ext cx="3262391" cy="4570965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32B3F882-2EBC-452C-92DA-CFB591A83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5285" y="4993602"/>
            <a:ext cx="4762779" cy="174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426912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Office 佈景主題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SCAS202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CAS2021" id="{FC5BE2F6-6974-4A17-95A7-DE0230ADA3C5}" vid="{2CAA8A47-5320-4B04-97B2-2E1EB0CDFFA7}"/>
    </a:ext>
  </a:extLst>
</a:theme>
</file>

<file path=ppt/theme/theme3.xml><?xml version="1.0" encoding="utf-8"?>
<a:theme xmlns:a="http://schemas.openxmlformats.org/drawingml/2006/main" name="要素">
  <a:themeElements>
    <a:clrScheme name="要素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計畫格式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要素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ISCAS</Template>
  <TotalTime>6937</TotalTime>
  <Words>580</Words>
  <Application>Microsoft Office PowerPoint</Application>
  <PresentationFormat>寬螢幕</PresentationFormat>
  <Paragraphs>115</Paragraphs>
  <Slides>16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14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16</vt:i4>
      </vt:variant>
    </vt:vector>
  </HeadingPairs>
  <TitlesOfParts>
    <vt:vector size="33" baseType="lpstr">
      <vt:lpstr>等线</vt:lpstr>
      <vt:lpstr>맑은 고딕</vt:lpstr>
      <vt:lpstr>微软雅黑</vt:lpstr>
      <vt:lpstr>新細明體</vt:lpstr>
      <vt:lpstr>標楷體</vt:lpstr>
      <vt:lpstr>Arial</vt:lpstr>
      <vt:lpstr>Arial Black</vt:lpstr>
      <vt:lpstr>Calibri</vt:lpstr>
      <vt:lpstr>Calibri Light</vt:lpstr>
      <vt:lpstr>Times</vt:lpstr>
      <vt:lpstr>Times New Roman</vt:lpstr>
      <vt:lpstr>Tw Cen MT</vt:lpstr>
      <vt:lpstr>Wingdings</vt:lpstr>
      <vt:lpstr>Wingdings 3</vt:lpstr>
      <vt:lpstr>Office 佈景主題</vt:lpstr>
      <vt:lpstr>ISCAS2021</vt:lpstr>
      <vt:lpstr>要素</vt:lpstr>
      <vt:lpstr>Introduction to Computers  迴圈(while)、do while</vt:lpstr>
      <vt:lpstr>Outline</vt:lpstr>
      <vt:lpstr>Outline</vt:lpstr>
      <vt:lpstr>上週重點複習</vt:lpstr>
      <vt:lpstr>PowerPoint 簡報</vt:lpstr>
      <vt:lpstr>PowerPoint 簡報</vt:lpstr>
      <vt:lpstr>Outline</vt:lpstr>
      <vt:lpstr>While loop</vt:lpstr>
      <vt:lpstr>While loop 無限迴圈</vt:lpstr>
      <vt:lpstr>Outline</vt:lpstr>
      <vt:lpstr>while 與do-while比較 (印出x的初始值)</vt:lpstr>
      <vt:lpstr>while 與 do-while Flowchart</vt:lpstr>
      <vt:lpstr>Outline</vt:lpstr>
      <vt:lpstr>課堂作業 – 1/2</vt:lpstr>
      <vt:lpstr>課堂作業 – 2/2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dsp521</dc:creator>
  <cp:lastModifiedBy>昱廷 劉</cp:lastModifiedBy>
  <cp:revision>234</cp:revision>
  <dcterms:created xsi:type="dcterms:W3CDTF">2021-09-06T07:31:26Z</dcterms:created>
  <dcterms:modified xsi:type="dcterms:W3CDTF">2022-03-18T09:21:07Z</dcterms:modified>
</cp:coreProperties>
</file>