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8" r:id="rId2"/>
    <p:sldMasterId id="2147483745" r:id="rId3"/>
  </p:sldMasterIdLst>
  <p:notesMasterIdLst>
    <p:notesMasterId r:id="rId30"/>
  </p:notesMasterIdLst>
  <p:handoutMasterIdLst>
    <p:handoutMasterId r:id="rId31"/>
  </p:handoutMasterIdLst>
  <p:sldIdLst>
    <p:sldId id="279" r:id="rId4"/>
    <p:sldId id="258" r:id="rId5"/>
    <p:sldId id="261" r:id="rId6"/>
    <p:sldId id="259" r:id="rId7"/>
    <p:sldId id="358" r:id="rId8"/>
    <p:sldId id="262" r:id="rId9"/>
    <p:sldId id="257" r:id="rId10"/>
    <p:sldId id="263" r:id="rId11"/>
    <p:sldId id="272" r:id="rId12"/>
    <p:sldId id="360" r:id="rId13"/>
    <p:sldId id="362" r:id="rId14"/>
    <p:sldId id="363" r:id="rId15"/>
    <p:sldId id="342" r:id="rId16"/>
    <p:sldId id="364" r:id="rId17"/>
    <p:sldId id="365" r:id="rId18"/>
    <p:sldId id="273" r:id="rId19"/>
    <p:sldId id="347" r:id="rId20"/>
    <p:sldId id="366" r:id="rId21"/>
    <p:sldId id="359" r:id="rId22"/>
    <p:sldId id="277" r:id="rId23"/>
    <p:sldId id="343" r:id="rId24"/>
    <p:sldId id="369" r:id="rId25"/>
    <p:sldId id="294" r:id="rId26"/>
    <p:sldId id="338" r:id="rId27"/>
    <p:sldId id="341" r:id="rId28"/>
    <p:sldId id="314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l" initials="R" lastIdx="4" clrIdx="0">
    <p:extLst>
      <p:ext uri="{19B8F6BF-5375-455C-9EA6-DF929625EA0E}">
        <p15:presenceInfo xmlns:p15="http://schemas.microsoft.com/office/powerpoint/2012/main" userId="Rach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4F4"/>
    <a:srgbClr val="5B5957"/>
    <a:srgbClr val="5E5B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20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B0D05-66B6-4E64-8935-14BAD9F87DDE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80604-D731-460E-ACC9-C90306708F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532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1E0AA-6F64-4815-9912-5766A7B421DC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394DD-4116-4E2F-92E1-726E4B150D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391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859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10902865" y="6488668"/>
            <a:ext cx="1289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1" dirty="0">
                <a:solidFill>
                  <a:schemeClr val="accent5">
                    <a:lumMod val="75000"/>
                  </a:schemeClr>
                </a:solidFill>
              </a:rPr>
              <a:t>2021.09.27</a:t>
            </a:r>
            <a:r>
              <a:rPr lang="zh-TW" altLang="en-US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914400" y="1521475"/>
            <a:ext cx="10363200" cy="1941957"/>
          </a:xfrm>
        </p:spPr>
        <p:txBody>
          <a:bodyPr/>
          <a:lstStyle>
            <a:lvl1pPr algn="ctr">
              <a:defRPr>
                <a:latin typeface="+mj-lt"/>
                <a:ea typeface="標楷體" panose="03000509000000000000" pitchFamily="65" charset="-120"/>
              </a:defRPr>
            </a:lvl1pPr>
          </a:lstStyle>
          <a:p>
            <a:endParaRPr lang="zh-TW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45706"/>
          </a:xfrm>
        </p:spPr>
        <p:txBody>
          <a:bodyPr/>
          <a:lstStyle>
            <a:lvl1pPr marL="0" indent="0" algn="ctr">
              <a:buNone/>
              <a:defRPr>
                <a:latin typeface="+mn-lt"/>
                <a:ea typeface="標楷體" panose="03000509000000000000" pitchFamily="65" charset="-120"/>
              </a:defRPr>
            </a:lvl1pPr>
          </a:lstStyle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1" name="直線接點 10"/>
          <p:cNvCxnSpPr/>
          <p:nvPr userDrawn="1"/>
        </p:nvCxnSpPr>
        <p:spPr>
          <a:xfrm>
            <a:off x="2417064" y="5467288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 userDrawn="1"/>
        </p:nvCxnSpPr>
        <p:spPr>
          <a:xfrm>
            <a:off x="8153400" y="5479480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42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77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71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3200" y="152400"/>
            <a:ext cx="11785600" cy="756320"/>
          </a:xfrm>
        </p:spPr>
        <p:txBody>
          <a:bodyPr/>
          <a:lstStyle>
            <a:lvl1pPr>
              <a:defRPr sz="2851"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07439" y="1052736"/>
            <a:ext cx="11781367" cy="5489352"/>
          </a:xfrm>
        </p:spPr>
        <p:txBody>
          <a:bodyPr/>
          <a:lstStyle>
            <a:lvl1pPr>
              <a:buClrTx/>
              <a:buFont typeface="Wingdings" pitchFamily="2" charset="2"/>
              <a:buChar char="Ø"/>
              <a:defRPr sz="1800">
                <a:latin typeface="Calibri" panose="020F0502020204030204" pitchFamily="34" charset="0"/>
                <a:cs typeface="Times" pitchFamily="18" charset="0"/>
              </a:defRPr>
            </a:lvl1pPr>
            <a:lvl2pPr>
              <a:defRPr>
                <a:latin typeface="Calibri" panose="020F0502020204030204" pitchFamily="34" charset="0"/>
                <a:cs typeface="Times" pitchFamily="18" charset="0"/>
              </a:defRPr>
            </a:lvl2pPr>
            <a:lvl3pPr>
              <a:defRPr>
                <a:latin typeface="Calibri" panose="020F0502020204030204" pitchFamily="34" charset="0"/>
                <a:cs typeface="Times" pitchFamily="18" charset="0"/>
              </a:defRPr>
            </a:lvl3pPr>
            <a:lvl4pPr>
              <a:defRPr>
                <a:latin typeface="Calibri" panose="020F0502020204030204" pitchFamily="34" charset="0"/>
                <a:cs typeface="Times" pitchFamily="18" charset="0"/>
              </a:defRPr>
            </a:lvl4pPr>
            <a:lvl5pPr>
              <a:defRPr>
                <a:latin typeface="Calibri" panose="020F0502020204030204" pitchFamily="34" charset="0"/>
                <a:cs typeface="Times" pitchFamily="18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32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4F1C930-B425-4849-901E-EDC7E9573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ko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FF045ED-EC6C-44B2-81F3-8E8A931EE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8" y="203280"/>
            <a:ext cx="3055586" cy="7579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53A2A7-0643-4378-A3E0-E2766DCD4D1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06385" y="193448"/>
            <a:ext cx="918940" cy="8858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D08D55B-1D39-49F6-BDF9-B7CE6C5D7DC3}"/>
              </a:ext>
            </a:extLst>
          </p:cNvPr>
          <p:cNvSpPr/>
          <p:nvPr/>
        </p:nvSpPr>
        <p:spPr>
          <a:xfrm>
            <a:off x="0" y="1285876"/>
            <a:ext cx="12192000" cy="462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IEEE - Advancing Technology for Human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142" y="305368"/>
            <a:ext cx="1178881" cy="66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343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677C0E-ACE4-48B6-B244-F66B32AD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875" y="6442075"/>
            <a:ext cx="2743200" cy="365125"/>
          </a:xfrm>
        </p:spPr>
        <p:txBody>
          <a:bodyPr/>
          <a:lstStyle/>
          <a:p>
            <a:fld id="{FD75175D-FB02-48CD-A1FB-271AE8306E1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08D55B-1D39-49F6-BDF9-B7CE6C5D7DC3}"/>
              </a:ext>
            </a:extLst>
          </p:cNvPr>
          <p:cNvSpPr/>
          <p:nvPr/>
        </p:nvSpPr>
        <p:spPr>
          <a:xfrm>
            <a:off x="-6350" y="0"/>
            <a:ext cx="12192000" cy="48641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583BE3-7F27-474B-8977-CB25A2A7B5C3}"/>
              </a:ext>
            </a:extLst>
          </p:cNvPr>
          <p:cNvSpPr/>
          <p:nvPr/>
        </p:nvSpPr>
        <p:spPr>
          <a:xfrm>
            <a:off x="330200" y="889000"/>
            <a:ext cx="11544300" cy="5575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0200" y="91661"/>
            <a:ext cx="10515600" cy="797340"/>
          </a:xfrm>
        </p:spPr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319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 defTabSz="685783"/>
            <a:endParaRPr lang="de-CH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82D1C7-786B-4CB7-97D7-160838221C61}"/>
              </a:ext>
            </a:extLst>
          </p:cNvPr>
          <p:cNvSpPr/>
          <p:nvPr userDrawn="1"/>
        </p:nvSpPr>
        <p:spPr>
          <a:xfrm>
            <a:off x="10902865" y="6488668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1" dirty="0">
                <a:solidFill>
                  <a:schemeClr val="accent5">
                    <a:lumMod val="75000"/>
                  </a:schemeClr>
                </a:solidFill>
              </a:rPr>
              <a:t>2021.10.04</a:t>
            </a:r>
            <a:r>
              <a:rPr lang="zh-TW" altLang="en-US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667A8BA-3846-4CC2-933B-E4B22A2F299A}"/>
              </a:ext>
            </a:extLst>
          </p:cNvPr>
          <p:cNvCxnSpPr/>
          <p:nvPr userDrawn="1"/>
        </p:nvCxnSpPr>
        <p:spPr>
          <a:xfrm>
            <a:off x="2417064" y="5467288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E007CE9B-7426-43AB-A5D8-C31BB708E3F9}"/>
              </a:ext>
            </a:extLst>
          </p:cNvPr>
          <p:cNvCxnSpPr/>
          <p:nvPr userDrawn="1"/>
        </p:nvCxnSpPr>
        <p:spPr>
          <a:xfrm>
            <a:off x="8153400" y="5479480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930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March 18, 2022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9436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2891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March 18, 2022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3619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March 18, 2022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02563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  <a:latin typeface="+mj-lt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標楷體" panose="03000509000000000000" pitchFamily="65" charset="-120"/>
              </a:defRPr>
            </a:lvl1pPr>
            <a:lvl2pPr>
              <a:defRPr>
                <a:latin typeface="+mn-lt"/>
                <a:ea typeface="標楷體" panose="03000509000000000000" pitchFamily="65" charset="-120"/>
              </a:defRPr>
            </a:lvl2pPr>
            <a:lvl3pPr>
              <a:defRPr>
                <a:latin typeface="+mn-lt"/>
                <a:ea typeface="標楷體" panose="03000509000000000000" pitchFamily="65" charset="-120"/>
              </a:defRPr>
            </a:lvl3pPr>
            <a:lvl4pPr>
              <a:defRPr>
                <a:latin typeface="+mn-lt"/>
                <a:ea typeface="標楷體" panose="03000509000000000000" pitchFamily="65" charset="-120"/>
              </a:defRPr>
            </a:lvl4pPr>
            <a:lvl5pPr>
              <a:defRPr>
                <a:latin typeface="+mn-lt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20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8804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1058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8861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5365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3649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24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01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12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49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06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5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00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99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March 18, 2022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0" y="6396335"/>
            <a:ext cx="3508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Very-Large-Scale Integration,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 VLSI LAB</a:t>
            </a:r>
          </a:p>
          <a:p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Location</a:t>
            </a:r>
            <a:r>
              <a:rPr lang="zh-TW" altLang="en-US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：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ISP521</a:t>
            </a:r>
            <a:endParaRPr lang="zh-TW" altLang="en-US" sz="12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483" y="0"/>
            <a:ext cx="698517" cy="664464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1429807" y="664464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CCU EE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29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BCFF35-802F-480F-B853-95CFF811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BFE3BF-58EC-4CE6-BE15-D32491AD6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D5329-3041-45D6-931A-AF5CF60C5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C5958-52AA-4A20-AEE8-C5C254CBD7A7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49890-BF7F-4409-A8FF-9A8E24AB5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601C4-51C6-4747-8667-BE42B82B3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5175D-FB02-48CD-A1FB-271AE8306E1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483" y="0"/>
            <a:ext cx="698517" cy="664464"/>
          </a:xfrm>
          <a:prstGeom prst="rect">
            <a:avLst/>
          </a:prstGeom>
        </p:spPr>
      </p:pic>
      <p:sp>
        <p:nvSpPr>
          <p:cNvPr id="8" name="文字方塊 7"/>
          <p:cNvSpPr txBox="1"/>
          <p:nvPr userDrawn="1"/>
        </p:nvSpPr>
        <p:spPr>
          <a:xfrm>
            <a:off x="11429807" y="664464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CCU EE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62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March 18, 2022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5703BCF4-5C49-4A8D-B569-093B6FE2968C}"/>
              </a:ext>
            </a:extLst>
          </p:cNvPr>
          <p:cNvSpPr txBox="1"/>
          <p:nvPr userDrawn="1"/>
        </p:nvSpPr>
        <p:spPr>
          <a:xfrm>
            <a:off x="0" y="6396335"/>
            <a:ext cx="3508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Very-Large-Scale Integration,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 VLSI LAB</a:t>
            </a:r>
          </a:p>
          <a:p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Location</a:t>
            </a:r>
            <a:r>
              <a:rPr lang="zh-TW" altLang="en-US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：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ISP521</a:t>
            </a:r>
            <a:endParaRPr lang="zh-TW" altLang="en-US" sz="12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D2E1230-46FF-4F29-ABBA-6F09929333C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483" y="0"/>
            <a:ext cx="698517" cy="66446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B3C796F6-A798-4CDF-B3BA-FCFEFC9B7EAC}"/>
              </a:ext>
            </a:extLst>
          </p:cNvPr>
          <p:cNvSpPr txBox="1"/>
          <p:nvPr userDrawn="1"/>
        </p:nvSpPr>
        <p:spPr>
          <a:xfrm>
            <a:off x="11429807" y="664464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CCU EE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909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96089" y="1738969"/>
            <a:ext cx="10599821" cy="2448019"/>
          </a:xfrm>
        </p:spPr>
        <p:txBody>
          <a:bodyPr>
            <a:normAutofit/>
          </a:bodyPr>
          <a:lstStyle/>
          <a:p>
            <a:pPr algn="ctr"/>
            <a:r>
              <a:rPr lang="en-US" altLang="zh-TW" sz="4400" b="1" dirty="0">
                <a:solidFill>
                  <a:schemeClr val="accent5">
                    <a:lumMod val="75000"/>
                  </a:schemeClr>
                </a:solidFill>
              </a:rPr>
              <a:t>Introduction to Computers</a:t>
            </a:r>
            <a:br>
              <a:rPr lang="en-US" altLang="zh-TW" sz="73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altLang="zh-TW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</a:rPr>
              <a:t>條件式</a:t>
            </a:r>
            <a:endParaRPr lang="zh-TW" altLang="en-US" dirty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2129589" y="5281863"/>
            <a:ext cx="6555205" cy="144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授課老師：陳自強 教授 </a:t>
            </a:r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(</a:t>
            </a:r>
            <a:r>
              <a:rPr lang="en-US" altLang="zh-TW" sz="2000" b="1" dirty="0" err="1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Oscal</a:t>
            </a:r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 T.-C. Chen)</a:t>
            </a:r>
          </a:p>
          <a:p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TA Group :</a:t>
            </a:r>
            <a:r>
              <a:rPr lang="zh-TW" altLang="en-US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 林依榮、張宇軒、蔡承宏、張誌恒</a:t>
            </a:r>
            <a:endParaRPr lang="zh-TW" altLang="en-US" sz="1800" b="1" dirty="0">
              <a:solidFill>
                <a:schemeClr val="accent5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836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137B2A-F3FD-411A-A770-312167BA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TW" altLang="en-US" sz="5400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敘述</a:t>
            </a:r>
            <a:endParaRPr lang="zh-TW" altLang="en-US" cap="none" dirty="0"/>
          </a:p>
        </p:txBody>
      </p:sp>
      <p:pic>
        <p:nvPicPr>
          <p:cNvPr id="26" name="內容版面配置區 25">
            <a:extLst>
              <a:ext uri="{FF2B5EF4-FFF2-40B4-BE49-F238E27FC236}">
                <a16:creationId xmlns:a16="http://schemas.microsoft.com/office/drawing/2014/main" id="{60DF1D79-6827-4245-9CAB-708DE20FF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075441"/>
            <a:ext cx="5229202" cy="390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10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137B2A-F3FD-411A-A770-312167BA4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altLang="zh-TW" sz="5400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zh-TW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敘述</a:t>
            </a:r>
            <a:endParaRPr lang="zh-TW" altLang="en-US" dirty="0"/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1FBBC9ED-9287-469F-9FC8-7D4EF50A0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36" y="2153885"/>
            <a:ext cx="5667612" cy="4003634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B8C35DCF-E8EA-4875-92FC-5A1F684B0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315" y="719102"/>
            <a:ext cx="4653349" cy="3389249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5888BE18-B92D-4F29-A6BC-6D75480B9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586" y="4242237"/>
            <a:ext cx="3888000" cy="1113195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736BB5C8-FCF0-48C7-B3C1-A5B4088E7B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6586" y="5556460"/>
            <a:ext cx="3888000" cy="102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53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137B2A-F3FD-411A-A770-312167BA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If-else</a:t>
            </a:r>
            <a:r>
              <a:rPr lang="zh-TW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敘述</a:t>
            </a:r>
            <a:endParaRPr lang="zh-TW" altLang="en-US" dirty="0"/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2033AF38-4159-43D2-8D18-94793CDB6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084832"/>
            <a:ext cx="5127180" cy="409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64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D1A4EB-985F-4AAB-B1A1-79A4A04B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800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if-else</a:t>
            </a:r>
            <a:r>
              <a:rPr lang="zh-TW" altLang="en-US" sz="5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敘述</a:t>
            </a:r>
            <a:endParaRPr lang="zh-TW" altLang="en-US" sz="5800" dirty="0"/>
          </a:p>
        </p:txBody>
      </p:sp>
      <p:pic>
        <p:nvPicPr>
          <p:cNvPr id="44" name="圖片 43">
            <a:extLst>
              <a:ext uri="{FF2B5EF4-FFF2-40B4-BE49-F238E27FC236}">
                <a16:creationId xmlns:a16="http://schemas.microsoft.com/office/drawing/2014/main" id="{DA7778CE-25B2-4A1A-8E8D-AACAEEF3D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75" y="1909479"/>
            <a:ext cx="5757978" cy="4446756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C2A85865-DA4E-46C5-B6E7-6369DECAF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328" y="509714"/>
            <a:ext cx="4238625" cy="3704625"/>
          </a:xfrm>
          <a:prstGeom prst="rect">
            <a:avLst/>
          </a:prstGeom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97A3B857-B544-4404-8D34-C8FBD5CD3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328" y="4278051"/>
            <a:ext cx="4238625" cy="1143000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E401B413-E043-4FA0-A24B-DB624F685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3328" y="5556483"/>
            <a:ext cx="4238625" cy="114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40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137B2A-F3FD-411A-A770-312167BA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If-else-if </a:t>
            </a:r>
            <a:r>
              <a:rPr lang="zh-TW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敘述</a:t>
            </a:r>
            <a:endParaRPr lang="zh-TW" altLang="en-US" dirty="0"/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2033AF38-4159-43D2-8D18-94793CDB6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84" y="2231149"/>
            <a:ext cx="5127180" cy="352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49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D1A4EB-985F-4AAB-B1A1-79A4A04B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800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if-else-if </a:t>
            </a:r>
            <a:r>
              <a:rPr lang="zh-TW" altLang="en-US" sz="5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敘述</a:t>
            </a:r>
            <a:endParaRPr lang="zh-TW" altLang="en-US" sz="5800" dirty="0"/>
          </a:p>
        </p:txBody>
      </p:sp>
      <p:pic>
        <p:nvPicPr>
          <p:cNvPr id="44" name="圖片 43">
            <a:extLst>
              <a:ext uri="{FF2B5EF4-FFF2-40B4-BE49-F238E27FC236}">
                <a16:creationId xmlns:a16="http://schemas.microsoft.com/office/drawing/2014/main" id="{DA7778CE-25B2-4A1A-8E8D-AACAEEF3D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541" y="1900771"/>
            <a:ext cx="3188938" cy="444675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4D61D768-3E94-4F27-AF30-4095736A97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20"/>
          <a:stretch/>
        </p:blipFill>
        <p:spPr>
          <a:xfrm>
            <a:off x="6272212" y="1313188"/>
            <a:ext cx="4324350" cy="127635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9390504-E346-4C06-B49D-8E6F602E8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212" y="2777283"/>
            <a:ext cx="4343400" cy="11715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2D030E4-8844-480D-9497-8C6AE442DE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365"/>
          <a:stretch/>
        </p:blipFill>
        <p:spPr>
          <a:xfrm>
            <a:off x="6272213" y="4136603"/>
            <a:ext cx="4324350" cy="12192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1FE0F83-C5D7-40C1-9943-EDC95877592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3169" r="7158" b="7246"/>
          <a:stretch/>
        </p:blipFill>
        <p:spPr>
          <a:xfrm>
            <a:off x="6124574" y="5543549"/>
            <a:ext cx="4471988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72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關係運算子</a:t>
            </a: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&amp;</a:t>
            </a: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邏輯運算子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If else</a:t>
            </a: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條件式判斷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+mn-ea"/>
                <a:cs typeface="Calibri" panose="020F0502020204030204" pitchFamily="34" charset="0"/>
              </a:rPr>
              <a:t>Multiple-Alternative Decision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課堂作業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6409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5559B8-603D-4A13-95F2-261A0F59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cap="none" dirty="0"/>
              <a:t>Multiple-Alternative Decision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A232F4B7-EDA5-4018-AE13-E2D5309F6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591" y="2084832"/>
            <a:ext cx="540224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5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5559B8-603D-4A13-95F2-261A0F59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cap="none" dirty="0"/>
              <a:t>Multiple-Alternative Decision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6BF6342-5B7A-4683-8ACF-5755CA0B6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925" y="2084832"/>
            <a:ext cx="4206217" cy="40227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80B019A-C822-42E0-A34A-4E416F377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375" y="2084832"/>
            <a:ext cx="4185970" cy="115252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A1B31CC-0349-4B36-A5F0-D47138BB6A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345" y="3631348"/>
            <a:ext cx="4191000" cy="120148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2A46F4A-E6CC-4289-BA7F-8DBEECBE1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0582" y="5226822"/>
            <a:ext cx="42005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75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關係運算子</a:t>
            </a: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&amp;</a:t>
            </a: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邏輯運算子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If else</a:t>
            </a: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條件式判斷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Multiple-Alternative Decision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課堂作業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254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關係運算子</a:t>
            </a:r>
            <a:r>
              <a:rPr lang="en-US" altLang="zh-TW" sz="2400" dirty="0">
                <a:latin typeface="+mn-ea"/>
                <a:cs typeface="Calibri" panose="020F0502020204030204" pitchFamily="34" charset="0"/>
              </a:rPr>
              <a:t>&amp;</a:t>
            </a: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邏輯運算子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+mn-ea"/>
                <a:cs typeface="Calibri" panose="020F0502020204030204" pitchFamily="34" charset="0"/>
              </a:rPr>
              <a:t>If else</a:t>
            </a: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條件式判斷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+mn-ea"/>
                <a:cs typeface="Calibri" panose="020F0502020204030204" pitchFamily="34" charset="0"/>
              </a:rPr>
              <a:t>Multiple-Alternative Decision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課堂作業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0759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課堂作業 </a:t>
            </a:r>
            <a:r>
              <a:rPr lang="en-US" altLang="zh-TW" dirty="0"/>
              <a:t>– 1/2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請使用</a:t>
            </a:r>
            <a:r>
              <a:rPr lang="en-US" altLang="zh-TW" dirty="0"/>
              <a:t>C</a:t>
            </a:r>
            <a:r>
              <a:rPr lang="zh-TW" altLang="en-US" dirty="0"/>
              <a:t>語言設計簡易的</a:t>
            </a:r>
            <a:r>
              <a:rPr lang="en-US" altLang="zh-TW" dirty="0"/>
              <a:t>ALU</a:t>
            </a:r>
            <a:r>
              <a:rPr lang="zh-TW" altLang="en-US" dirty="0"/>
              <a:t>，輸入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/>
              <a:t>B</a:t>
            </a:r>
            <a:r>
              <a:rPr lang="zh-TW" altLang="en-US" dirty="0"/>
              <a:t>兩個數字，再輸入執行的運算單元，結果會根據輸入不同的運算單元來執行，規則如下：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Operation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計算</a:t>
            </a:r>
            <a:r>
              <a:rPr lang="en-US" altLang="zh-TW" dirty="0"/>
              <a:t>A</a:t>
            </a:r>
            <a:r>
              <a:rPr lang="zh-TW" altLang="en-US" dirty="0"/>
              <a:t>的</a:t>
            </a:r>
            <a:r>
              <a:rPr lang="en-US" altLang="zh-TW" dirty="0"/>
              <a:t>B</a:t>
            </a:r>
            <a:r>
              <a:rPr lang="zh-TW" altLang="en-US" dirty="0"/>
              <a:t>次方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Operation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計算</a:t>
            </a:r>
            <a:r>
              <a:rPr lang="en-US" altLang="zh-TW" dirty="0"/>
              <a:t>A</a:t>
            </a:r>
            <a:r>
              <a:rPr lang="zh-TW" altLang="en-US" dirty="0"/>
              <a:t>的平方根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Operation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計算</a:t>
            </a:r>
            <a:r>
              <a:rPr lang="en-US" altLang="zh-TW" dirty="0"/>
              <a:t>A</a:t>
            </a:r>
            <a:r>
              <a:rPr lang="zh-TW" altLang="en-US" dirty="0"/>
              <a:t>是單數還雙數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Operation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計算</a:t>
            </a:r>
            <a:r>
              <a:rPr lang="en-US" altLang="zh-TW" dirty="0"/>
              <a:t>B</a:t>
            </a:r>
            <a:r>
              <a:rPr lang="zh-TW" altLang="en-US" dirty="0"/>
              <a:t>是單數還雙數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其餘的輸出無效的</a:t>
            </a:r>
            <a:r>
              <a:rPr lang="en-US" altLang="zh-TW" dirty="0"/>
              <a:t>Operation</a:t>
            </a:r>
          </a:p>
          <a:p>
            <a:pPr marL="0" indent="0">
              <a:buNone/>
            </a:pPr>
            <a:endParaRPr lang="zh-TW" altLang="en-US" dirty="0"/>
          </a:p>
          <a:p>
            <a:r>
              <a:rPr lang="en-US" altLang="zh-TW" dirty="0"/>
              <a:t>	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4FE2E5A-9AE2-412A-A251-5F61DE9D50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742" b="34438"/>
          <a:stretch/>
        </p:blipFill>
        <p:spPr>
          <a:xfrm>
            <a:off x="6400102" y="3227665"/>
            <a:ext cx="1896121" cy="68870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397DCCA-0401-409B-B465-6218EE640A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742" b="35386"/>
          <a:stretch/>
        </p:blipFill>
        <p:spPr>
          <a:xfrm>
            <a:off x="6400100" y="3971169"/>
            <a:ext cx="1896121" cy="68870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442D8C5-4010-42CA-B2A8-CA81FD405E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8279"/>
          <a:stretch/>
        </p:blipFill>
        <p:spPr>
          <a:xfrm>
            <a:off x="6400100" y="4714673"/>
            <a:ext cx="1896121" cy="75193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C210531-7F37-44B9-92FB-0DB34CDB59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5742" b="33945"/>
          <a:stretch/>
        </p:blipFill>
        <p:spPr>
          <a:xfrm>
            <a:off x="8516590" y="4714673"/>
            <a:ext cx="1896122" cy="75193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A4E2FA1-4029-4F61-A2FA-B06FBC7D4AE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5379"/>
          <a:stretch/>
        </p:blipFill>
        <p:spPr>
          <a:xfrm>
            <a:off x="8516591" y="3227665"/>
            <a:ext cx="1794864" cy="68870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943852B-DAD4-42A6-9FE3-A7DBD9766F6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9474"/>
          <a:stretch/>
        </p:blipFill>
        <p:spPr>
          <a:xfrm>
            <a:off x="8516590" y="3971170"/>
            <a:ext cx="1794865" cy="68870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3A2151C-AB0D-42D9-A7B5-E4D57ED4C7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0753" y="5526853"/>
            <a:ext cx="2133898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8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課堂作業 </a:t>
            </a:r>
            <a:r>
              <a:rPr lang="en-US" altLang="zh-TW" dirty="0"/>
              <a:t>– 2/2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B6E09C0-A9BB-40C6-9095-C838045A9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某企業頒發年終獎金之條件如下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zh-TW" altLang="en-US" dirty="0"/>
              <a:t>利潤≤</a:t>
            </a:r>
            <a:r>
              <a:rPr lang="en-US" altLang="zh-TW" dirty="0"/>
              <a:t>10</a:t>
            </a:r>
            <a:r>
              <a:rPr lang="zh-TW" altLang="en-US" dirty="0"/>
              <a:t>萬時，獎金按利潤之</a:t>
            </a:r>
            <a:r>
              <a:rPr lang="en-US" altLang="zh-TW" dirty="0"/>
              <a:t>10%</a:t>
            </a:r>
            <a:r>
              <a:rPr lang="zh-TW" altLang="en-US" dirty="0"/>
              <a:t>計算</a:t>
            </a:r>
            <a:endParaRPr lang="en-US" altLang="zh-TW" dirty="0"/>
          </a:p>
          <a:p>
            <a:pPr lvl="1"/>
            <a:r>
              <a:rPr lang="en-US" altLang="zh-TW" dirty="0"/>
              <a:t>10</a:t>
            </a:r>
            <a:r>
              <a:rPr lang="zh-TW" altLang="en-US" dirty="0"/>
              <a:t>萬</a:t>
            </a:r>
            <a:r>
              <a:rPr lang="en-US" altLang="zh-TW" dirty="0"/>
              <a:t>&lt;</a:t>
            </a:r>
            <a:r>
              <a:rPr lang="zh-TW" altLang="en-US" dirty="0"/>
              <a:t>利潤≤ </a:t>
            </a:r>
            <a:r>
              <a:rPr lang="en-US" altLang="zh-TW" dirty="0"/>
              <a:t>20</a:t>
            </a:r>
            <a:r>
              <a:rPr lang="zh-TW" altLang="en-US" dirty="0"/>
              <a:t>萬：低於</a:t>
            </a:r>
            <a:r>
              <a:rPr lang="en-US" altLang="zh-TW" dirty="0"/>
              <a:t>10</a:t>
            </a:r>
            <a:r>
              <a:rPr lang="zh-TW" altLang="en-US" dirty="0"/>
              <a:t>萬部份按上面區間計算；高於</a:t>
            </a:r>
            <a:r>
              <a:rPr lang="en-US" altLang="zh-TW" dirty="0"/>
              <a:t>10</a:t>
            </a:r>
            <a:r>
              <a:rPr lang="zh-TW" altLang="en-US" dirty="0"/>
              <a:t>萬的部分按</a:t>
            </a:r>
            <a:r>
              <a:rPr lang="en-US" altLang="zh-TW" dirty="0"/>
              <a:t>7.5%</a:t>
            </a:r>
            <a:r>
              <a:rPr lang="zh-TW" altLang="en-US" dirty="0"/>
              <a:t>計算</a:t>
            </a:r>
            <a:endParaRPr lang="en-US" altLang="zh-TW" dirty="0"/>
          </a:p>
          <a:p>
            <a:pPr lvl="1"/>
            <a:r>
              <a:rPr lang="en-US" altLang="zh-TW" dirty="0"/>
              <a:t>20</a:t>
            </a:r>
            <a:r>
              <a:rPr lang="zh-TW" altLang="en-US" dirty="0"/>
              <a:t>萬</a:t>
            </a:r>
            <a:r>
              <a:rPr lang="en-US" altLang="zh-TW" dirty="0"/>
              <a:t>&lt;</a:t>
            </a:r>
            <a:r>
              <a:rPr lang="zh-TW" altLang="en-US" dirty="0"/>
              <a:t>利潤≤ </a:t>
            </a:r>
            <a:r>
              <a:rPr lang="en-US" altLang="zh-TW" dirty="0"/>
              <a:t>40</a:t>
            </a:r>
            <a:r>
              <a:rPr lang="zh-TW" altLang="en-US" dirty="0"/>
              <a:t>萬：低於</a:t>
            </a:r>
            <a:r>
              <a:rPr lang="en-US" altLang="zh-TW" dirty="0"/>
              <a:t>20</a:t>
            </a:r>
            <a:r>
              <a:rPr lang="zh-TW" altLang="en-US" dirty="0"/>
              <a:t>萬部份按上面區間計算；高於</a:t>
            </a:r>
            <a:r>
              <a:rPr lang="en-US" altLang="zh-TW" dirty="0"/>
              <a:t>20</a:t>
            </a:r>
            <a:r>
              <a:rPr lang="zh-TW" altLang="en-US" dirty="0"/>
              <a:t>萬的部分按</a:t>
            </a:r>
            <a:r>
              <a:rPr lang="en-US" altLang="zh-TW" dirty="0"/>
              <a:t>5%</a:t>
            </a:r>
            <a:r>
              <a:rPr lang="zh-TW" altLang="en-US" dirty="0"/>
              <a:t>另外計算</a:t>
            </a:r>
            <a:endParaRPr lang="en-US" altLang="zh-TW" dirty="0"/>
          </a:p>
          <a:p>
            <a:pPr lvl="1"/>
            <a:r>
              <a:rPr lang="en-US" altLang="zh-TW" dirty="0"/>
              <a:t>40</a:t>
            </a:r>
            <a:r>
              <a:rPr lang="zh-TW" altLang="en-US" dirty="0"/>
              <a:t>萬</a:t>
            </a:r>
            <a:r>
              <a:rPr lang="en-US" altLang="zh-TW" dirty="0"/>
              <a:t>&lt;</a:t>
            </a:r>
            <a:r>
              <a:rPr lang="zh-TW" altLang="en-US" dirty="0"/>
              <a:t>利潤≤ </a:t>
            </a:r>
            <a:r>
              <a:rPr lang="en-US" altLang="zh-TW" dirty="0"/>
              <a:t>60</a:t>
            </a:r>
            <a:r>
              <a:rPr lang="zh-TW" altLang="en-US" dirty="0"/>
              <a:t>萬：低於</a:t>
            </a:r>
            <a:r>
              <a:rPr lang="en-US" altLang="zh-TW" dirty="0"/>
              <a:t>40</a:t>
            </a:r>
            <a:r>
              <a:rPr lang="zh-TW" altLang="en-US" dirty="0"/>
              <a:t>萬部份按上面區間計算；高於</a:t>
            </a:r>
            <a:r>
              <a:rPr lang="en-US" altLang="zh-TW" dirty="0"/>
              <a:t>40</a:t>
            </a:r>
            <a:r>
              <a:rPr lang="zh-TW" altLang="en-US" dirty="0"/>
              <a:t>萬的部分按</a:t>
            </a:r>
            <a:r>
              <a:rPr lang="en-US" altLang="zh-TW" dirty="0"/>
              <a:t>3%</a:t>
            </a:r>
            <a:r>
              <a:rPr lang="zh-TW" altLang="en-US" dirty="0"/>
              <a:t>另外計算</a:t>
            </a:r>
            <a:endParaRPr lang="en-US" altLang="zh-TW" dirty="0"/>
          </a:p>
          <a:p>
            <a:pPr lvl="1"/>
            <a:r>
              <a:rPr lang="en-US" altLang="zh-TW" dirty="0"/>
              <a:t>60</a:t>
            </a:r>
            <a:r>
              <a:rPr lang="zh-TW" altLang="en-US" dirty="0"/>
              <a:t>萬</a:t>
            </a:r>
            <a:r>
              <a:rPr lang="en-US" altLang="zh-TW" dirty="0"/>
              <a:t>&lt;</a:t>
            </a:r>
            <a:r>
              <a:rPr lang="zh-TW" altLang="en-US" dirty="0"/>
              <a:t>利潤≤ </a:t>
            </a:r>
            <a:r>
              <a:rPr lang="en-US" altLang="zh-TW" dirty="0"/>
              <a:t>100</a:t>
            </a:r>
            <a:r>
              <a:rPr lang="zh-TW" altLang="en-US" dirty="0"/>
              <a:t>萬：低於</a:t>
            </a:r>
            <a:r>
              <a:rPr lang="en-US" altLang="zh-TW" dirty="0"/>
              <a:t>60</a:t>
            </a:r>
            <a:r>
              <a:rPr lang="zh-TW" altLang="en-US" dirty="0"/>
              <a:t>萬部份按上面區間計算；高於</a:t>
            </a:r>
            <a:r>
              <a:rPr lang="en-US" altLang="zh-TW" dirty="0"/>
              <a:t>60</a:t>
            </a:r>
            <a:r>
              <a:rPr lang="zh-TW" altLang="en-US" dirty="0"/>
              <a:t>萬的部分按</a:t>
            </a:r>
            <a:r>
              <a:rPr lang="en-US" altLang="zh-TW" dirty="0"/>
              <a:t>1.5%</a:t>
            </a:r>
            <a:r>
              <a:rPr lang="zh-TW" altLang="en-US" dirty="0"/>
              <a:t>另外計算</a:t>
            </a:r>
            <a:endParaRPr lang="en-US" altLang="zh-TW" dirty="0"/>
          </a:p>
          <a:p>
            <a:pPr lvl="1"/>
            <a:r>
              <a:rPr lang="zh-TW" altLang="en-US" dirty="0"/>
              <a:t>高於</a:t>
            </a:r>
            <a:r>
              <a:rPr lang="en-US" altLang="zh-TW" dirty="0"/>
              <a:t>100</a:t>
            </a:r>
            <a:r>
              <a:rPr lang="zh-TW" altLang="en-US" dirty="0"/>
              <a:t>萬的部分按</a:t>
            </a:r>
            <a:r>
              <a:rPr lang="en-US" altLang="zh-TW" dirty="0"/>
              <a:t>1%</a:t>
            </a:r>
            <a:r>
              <a:rPr lang="zh-TW" altLang="en-US" dirty="0"/>
              <a:t>另外計算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假設當月利潤為</a:t>
            </a:r>
            <a:r>
              <a:rPr lang="en-US" altLang="zh-TW" dirty="0"/>
              <a:t>30</a:t>
            </a:r>
            <a:r>
              <a:rPr lang="zh-TW" altLang="en-US" dirty="0"/>
              <a:t>萬時，可得獎金為：</a:t>
            </a:r>
            <a:endParaRPr lang="en-US" altLang="zh-TW" dirty="0"/>
          </a:p>
          <a:p>
            <a:pPr lvl="1"/>
            <a:endParaRPr lang="en-US" altLang="zh-TW" dirty="0"/>
          </a:p>
          <a:p>
            <a:pPr lvl="2"/>
            <a:r>
              <a:rPr lang="en-US" altLang="zh-TW" sz="2000" dirty="0"/>
              <a:t>(300000-200000)</a:t>
            </a:r>
            <a:r>
              <a:rPr lang="zh-TW" altLang="en-US" sz="2000" dirty="0"/>
              <a:t>*</a:t>
            </a:r>
            <a:r>
              <a:rPr lang="en-US" altLang="zh-TW" sz="2000" dirty="0"/>
              <a:t>0.05</a:t>
            </a:r>
            <a:r>
              <a:rPr lang="zh-TW" altLang="en-US" sz="2000" dirty="0"/>
              <a:t> </a:t>
            </a:r>
            <a:r>
              <a:rPr lang="en-US" altLang="zh-TW" sz="2000" dirty="0"/>
              <a:t>+</a:t>
            </a:r>
            <a:r>
              <a:rPr lang="zh-TW" altLang="en-US" sz="2000" dirty="0"/>
              <a:t> </a:t>
            </a:r>
            <a:r>
              <a:rPr lang="en-US" altLang="zh-TW" sz="2000" dirty="0"/>
              <a:t>(200000-100000)</a:t>
            </a:r>
            <a:r>
              <a:rPr lang="zh-TW" altLang="en-US" sz="2000" dirty="0"/>
              <a:t>*</a:t>
            </a:r>
            <a:r>
              <a:rPr lang="en-US" altLang="zh-TW" sz="2000" dirty="0"/>
              <a:t>0.075</a:t>
            </a:r>
            <a:r>
              <a:rPr lang="zh-TW" altLang="en-US" sz="2000" dirty="0"/>
              <a:t> </a:t>
            </a:r>
            <a:r>
              <a:rPr lang="en-US" altLang="zh-TW" sz="2000" dirty="0"/>
              <a:t>+</a:t>
            </a:r>
            <a:r>
              <a:rPr lang="zh-TW" altLang="en-US" sz="2000" dirty="0"/>
              <a:t> </a:t>
            </a:r>
            <a:r>
              <a:rPr lang="en-US" altLang="zh-TW" sz="2000" dirty="0"/>
              <a:t>(100000</a:t>
            </a:r>
            <a:r>
              <a:rPr lang="zh-TW" altLang="en-US" sz="2000" dirty="0"/>
              <a:t>*</a:t>
            </a:r>
            <a:r>
              <a:rPr lang="en-US" altLang="zh-TW" sz="2000" dirty="0"/>
              <a:t>0.1)</a:t>
            </a:r>
            <a:r>
              <a:rPr lang="zh-TW" altLang="en-US" sz="2000" dirty="0"/>
              <a:t>  </a:t>
            </a:r>
            <a:r>
              <a:rPr lang="en-US" altLang="zh-TW" sz="2000" dirty="0"/>
              <a:t>=</a:t>
            </a:r>
            <a:r>
              <a:rPr lang="zh-TW" altLang="en-US" sz="2000" dirty="0"/>
              <a:t>  </a:t>
            </a:r>
            <a:r>
              <a:rPr lang="en-US" altLang="zh-TW" sz="2000" dirty="0"/>
              <a:t>22500</a:t>
            </a:r>
          </a:p>
          <a:p>
            <a:pPr lvl="2"/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流程圖: 程序 5">
            <a:extLst>
              <a:ext uri="{FF2B5EF4-FFF2-40B4-BE49-F238E27FC236}">
                <a16:creationId xmlns:a16="http://schemas.microsoft.com/office/drawing/2014/main" id="{E79A22E4-4308-42C6-8546-0F23726CF1AA}"/>
              </a:ext>
            </a:extLst>
          </p:cNvPr>
          <p:cNvSpPr/>
          <p:nvPr/>
        </p:nvSpPr>
        <p:spPr>
          <a:xfrm>
            <a:off x="1468073" y="5545123"/>
            <a:ext cx="2416030" cy="343949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流程圖: 程序 6">
            <a:extLst>
              <a:ext uri="{FF2B5EF4-FFF2-40B4-BE49-F238E27FC236}">
                <a16:creationId xmlns:a16="http://schemas.microsoft.com/office/drawing/2014/main" id="{FFE2D633-9004-4D7D-AAF3-1D6E41132269}"/>
              </a:ext>
            </a:extLst>
          </p:cNvPr>
          <p:cNvSpPr/>
          <p:nvPr/>
        </p:nvSpPr>
        <p:spPr>
          <a:xfrm>
            <a:off x="4128780" y="5546521"/>
            <a:ext cx="2506911" cy="343949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程序 7">
            <a:extLst>
              <a:ext uri="{FF2B5EF4-FFF2-40B4-BE49-F238E27FC236}">
                <a16:creationId xmlns:a16="http://schemas.microsoft.com/office/drawing/2014/main" id="{B8FF71E4-7D85-41FC-AB49-D9BC3B5EB4CE}"/>
              </a:ext>
            </a:extLst>
          </p:cNvPr>
          <p:cNvSpPr/>
          <p:nvPr/>
        </p:nvSpPr>
        <p:spPr>
          <a:xfrm>
            <a:off x="6880368" y="5539530"/>
            <a:ext cx="1427531" cy="343949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D11C183-7747-4822-8AF0-19A8A9AB1202}"/>
              </a:ext>
            </a:extLst>
          </p:cNvPr>
          <p:cNvCxnSpPr>
            <a:stCxn id="6" idx="0"/>
          </p:cNvCxnSpPr>
          <p:nvPr/>
        </p:nvCxnSpPr>
        <p:spPr>
          <a:xfrm flipV="1">
            <a:off x="2676088" y="3573710"/>
            <a:ext cx="4689446" cy="19714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9A79FB0-A077-4EDE-91B1-D168CBAEA026}"/>
              </a:ext>
            </a:extLst>
          </p:cNvPr>
          <p:cNvCxnSpPr>
            <a:stCxn id="7" idx="0"/>
          </p:cNvCxnSpPr>
          <p:nvPr/>
        </p:nvCxnSpPr>
        <p:spPr>
          <a:xfrm flipV="1">
            <a:off x="5382236" y="3288484"/>
            <a:ext cx="3170340" cy="2258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4077416-9DD0-4C5D-9203-890CC4B13350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4228051" y="2927758"/>
            <a:ext cx="3366083" cy="2611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54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79B38F-F081-46C4-BC75-17593445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課堂作業 </a:t>
            </a:r>
            <a:r>
              <a:rPr lang="en-US" altLang="zh-TW" dirty="0"/>
              <a:t>– 2/2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FE37F0-D445-449B-86B2-5E7A47410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Tips: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dirty="0"/>
              <a:t>先設定好最低利潤：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p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p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p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p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dirty="0"/>
              <a:t>條件敘述再做高於的利潤之計算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p"/>
            </a:pPr>
            <a:endParaRPr lang="en-US" altLang="zh-TW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8608F43-930B-4A6D-936F-95B3B04BA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442770"/>
            <a:ext cx="5657578" cy="1255885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BD6128FC-0EA3-4DB3-8CC1-5323574BF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286" y="1335024"/>
            <a:ext cx="4521450" cy="520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58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標楷體" panose="03000509000000000000" pitchFamily="65" charset="-120"/>
              </a:rPr>
              <a:t>上傳作業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r>
              <a:rPr lang="zh-TW" altLang="en-US" sz="1999" dirty="0">
                <a:latin typeface="Times New Roman" panose="02020603050405020304" pitchFamily="18" charset="0"/>
              </a:rPr>
              <a:t>上傳作業時，請把整個專案檔進行</a:t>
            </a:r>
            <a:r>
              <a:rPr lang="zh-TW" altLang="en-US" sz="1999" dirty="0">
                <a:solidFill>
                  <a:srgbClr val="FF0000"/>
                </a:solidFill>
                <a:latin typeface="Times New Roman" panose="02020603050405020304" pitchFamily="18" charset="0"/>
              </a:rPr>
              <a:t>壓縮</a:t>
            </a:r>
            <a:r>
              <a:rPr lang="zh-TW" altLang="en-US" sz="1999" dirty="0">
                <a:latin typeface="Times New Roman" panose="02020603050405020304" pitchFamily="18" charset="0"/>
              </a:rPr>
              <a:t>，並上傳到</a:t>
            </a:r>
            <a:r>
              <a:rPr lang="en-US" altLang="zh-TW" sz="1999" dirty="0">
                <a:latin typeface="Times New Roman" panose="02020603050405020304" pitchFamily="18" charset="0"/>
              </a:rPr>
              <a:t>ecourse2</a:t>
            </a:r>
            <a:r>
              <a:rPr lang="zh-TW" altLang="en-US" sz="1999" dirty="0">
                <a:latin typeface="Times New Roman" panose="02020603050405020304" pitchFamily="18" charset="0"/>
              </a:rPr>
              <a:t>。</a:t>
            </a:r>
            <a:endParaRPr lang="en-US" altLang="zh-TW" sz="1999" dirty="0">
              <a:latin typeface="Times New Roman" panose="02020603050405020304" pitchFamily="18" charset="0"/>
            </a:endParaRPr>
          </a:p>
          <a:p>
            <a:r>
              <a:rPr lang="zh-TW" altLang="en-US" sz="1999" dirty="0">
                <a:latin typeface="Times New Roman" panose="02020603050405020304" pitchFamily="18" charset="0"/>
              </a:rPr>
              <a:t>注意事項</a:t>
            </a:r>
            <a:r>
              <a:rPr lang="en-US" altLang="zh-TW" sz="1999" dirty="0">
                <a:latin typeface="Times New Roman" panose="02020603050405020304" pitchFamily="18" charset="0"/>
              </a:rPr>
              <a:t>:</a:t>
            </a:r>
          </a:p>
          <a:p>
            <a:pPr lvl="1"/>
            <a:r>
              <a:rPr lang="zh-TW" altLang="en-US" sz="1999" dirty="0">
                <a:latin typeface="Times New Roman" panose="02020603050405020304" pitchFamily="18" charset="0"/>
              </a:rPr>
              <a:t>請在當天離開前繳交。</a:t>
            </a:r>
            <a:endParaRPr lang="en-US" altLang="zh-TW" sz="1999" dirty="0">
              <a:latin typeface="Times New Roman" panose="02020603050405020304" pitchFamily="18" charset="0"/>
            </a:endParaRPr>
          </a:p>
          <a:p>
            <a:pPr lvl="1"/>
            <a:r>
              <a:rPr lang="zh-TW" altLang="en-US" sz="1999" dirty="0">
                <a:latin typeface="Times New Roman" panose="02020603050405020304" pitchFamily="18" charset="0"/>
              </a:rPr>
              <a:t>請上傳完整的壓縮檔案。</a:t>
            </a:r>
            <a:endParaRPr lang="en-US" altLang="zh-TW" sz="1999" dirty="0">
              <a:latin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0E37-7AD5-4105-AFB9-62ECA3A203ED}" type="slidenum">
              <a:rPr lang="zh-TW" altLang="en-US" smtClean="0"/>
              <a:t>23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D660FF6-5A21-4049-BE21-449FD6D6514A}"/>
              </a:ext>
            </a:extLst>
          </p:cNvPr>
          <p:cNvGrpSpPr/>
          <p:nvPr/>
        </p:nvGrpSpPr>
        <p:grpSpPr>
          <a:xfrm>
            <a:off x="5078706" y="585217"/>
            <a:ext cx="2314575" cy="1030102"/>
            <a:chOff x="1600753" y="1239219"/>
            <a:chExt cx="1736467" cy="772815"/>
          </a:xfrm>
        </p:grpSpPr>
        <p:pic>
          <p:nvPicPr>
            <p:cNvPr id="184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753" y="1239219"/>
              <a:ext cx="1736467" cy="736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直線單箭頭接點 4"/>
            <p:cNvCxnSpPr/>
            <p:nvPr/>
          </p:nvCxnSpPr>
          <p:spPr>
            <a:xfrm>
              <a:off x="2086957" y="1744452"/>
              <a:ext cx="70229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橢圓 5"/>
            <p:cNvSpPr/>
            <p:nvPr/>
          </p:nvSpPr>
          <p:spPr>
            <a:xfrm>
              <a:off x="2789252" y="1276001"/>
              <a:ext cx="547968" cy="73603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99"/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7721A6F7-18BB-48E0-98E0-21D394823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91" y="3166986"/>
            <a:ext cx="4754145" cy="344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67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標楷體" panose="03000509000000000000" pitchFamily="65" charset="-120"/>
              </a:rPr>
              <a:t>上傳作業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0E37-7AD5-4105-AFB9-62ECA3A203ED}" type="slidenum">
              <a:rPr lang="zh-TW" altLang="en-US" smtClean="0"/>
              <a:t>24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23" y="1765847"/>
            <a:ext cx="10224811" cy="4511109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5472123" y="5156659"/>
            <a:ext cx="767848" cy="4799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399"/>
          </a:p>
        </p:txBody>
      </p:sp>
    </p:spTree>
    <p:extLst>
      <p:ext uri="{BB962C8B-B14F-4D97-AF65-F5344CB8AC3E}">
        <p14:creationId xmlns:p14="http://schemas.microsoft.com/office/powerpoint/2010/main" val="24395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22" y="1690688"/>
            <a:ext cx="10614957" cy="437967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標楷體" panose="03000509000000000000" pitchFamily="65" charset="-120"/>
              </a:rPr>
              <a:t>上傳作業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0E37-7AD5-4105-AFB9-62ECA3A203ED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728862" y="3764933"/>
            <a:ext cx="623877" cy="23995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399"/>
          </a:p>
        </p:txBody>
      </p:sp>
      <p:sp>
        <p:nvSpPr>
          <p:cNvPr id="7" name="橢圓 6"/>
          <p:cNvSpPr/>
          <p:nvPr/>
        </p:nvSpPr>
        <p:spPr>
          <a:xfrm>
            <a:off x="1774553" y="4484792"/>
            <a:ext cx="1537996" cy="28794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399"/>
          </a:p>
        </p:txBody>
      </p:sp>
    </p:spTree>
    <p:extLst>
      <p:ext uri="{BB962C8B-B14F-4D97-AF65-F5344CB8AC3E}">
        <p14:creationId xmlns:p14="http://schemas.microsoft.com/office/powerpoint/2010/main" val="1685648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66113" y="3243019"/>
            <a:ext cx="4206258" cy="1076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398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謝謝聆聽</a:t>
            </a:r>
            <a:endParaRPr lang="zh-CN" altLang="en-US" sz="6398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5515062" y="4319917"/>
            <a:ext cx="350836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16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關係運算子</a:t>
            </a: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&amp;</a:t>
            </a: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邏輯運算子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If else</a:t>
            </a: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條件式判斷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Multiple-Alternative Decision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課堂作業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539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上週重點複習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zh-TW" altLang="en-US" dirty="0">
                <a:latin typeface="+mn-ea"/>
                <a:cs typeface="Calibri" panose="020F0502020204030204" pitchFamily="34" charset="0"/>
              </a:rPr>
              <a:t>函式庫： </a:t>
            </a:r>
            <a:r>
              <a:rPr lang="en-US" altLang="zh-TW" dirty="0">
                <a:solidFill>
                  <a:srgbClr val="00B050"/>
                </a:solidFill>
                <a:latin typeface="+mn-ea"/>
                <a:cs typeface="Calibri" panose="020F0502020204030204" pitchFamily="34" charset="0"/>
              </a:rPr>
              <a:t>#include&lt;</a:t>
            </a:r>
            <a:r>
              <a:rPr lang="zh-TW" altLang="en-US" dirty="0">
                <a:solidFill>
                  <a:srgbClr val="00B050"/>
                </a:solidFill>
                <a:latin typeface="+mn-ea"/>
                <a:cs typeface="Calibri" panose="020F0502020204030204" pitchFamily="34" charset="0"/>
              </a:rPr>
              <a:t>函式庫</a:t>
            </a:r>
            <a:r>
              <a:rPr lang="en-US" altLang="zh-TW" dirty="0">
                <a:solidFill>
                  <a:srgbClr val="00B050"/>
                </a:solidFill>
                <a:latin typeface="+mn-ea"/>
                <a:cs typeface="Calibri" panose="020F0502020204030204" pitchFamily="34" charset="0"/>
              </a:rPr>
              <a:t>&gt;</a:t>
            </a:r>
          </a:p>
          <a:p>
            <a:pPr lvl="8" indent="-360000"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rgbClr val="00B050"/>
                </a:solidFill>
                <a:latin typeface="+mn-ea"/>
                <a:cs typeface="Calibri" panose="020F0502020204030204" pitchFamily="34" charset="0"/>
              </a:rPr>
              <a:t>#include&lt;</a:t>
            </a:r>
            <a:r>
              <a:rPr lang="en-US" altLang="zh-TW" dirty="0" err="1">
                <a:solidFill>
                  <a:srgbClr val="00B050"/>
                </a:solidFill>
                <a:latin typeface="+mn-ea"/>
                <a:cs typeface="Calibri" panose="020F0502020204030204" pitchFamily="34" charset="0"/>
              </a:rPr>
              <a:t>stdio.h</a:t>
            </a:r>
            <a:r>
              <a:rPr lang="en-US" altLang="zh-TW" dirty="0">
                <a:solidFill>
                  <a:srgbClr val="00B050"/>
                </a:solidFill>
                <a:latin typeface="+mn-ea"/>
                <a:cs typeface="Calibri" panose="020F0502020204030204" pitchFamily="34" charset="0"/>
              </a:rPr>
              <a:t>&gt;</a:t>
            </a:r>
            <a:r>
              <a:rPr lang="zh-TW" altLang="en-US" dirty="0">
                <a:latin typeface="+mn-ea"/>
                <a:cs typeface="Calibri" panose="020F0502020204030204" pitchFamily="34" charset="0"/>
              </a:rPr>
              <a:t>：包含</a:t>
            </a:r>
            <a:r>
              <a:rPr lang="en-US" altLang="zh-TW" dirty="0" err="1">
                <a:latin typeface="+mn-ea"/>
                <a:cs typeface="Calibri" panose="020F0502020204030204" pitchFamily="34" charset="0"/>
              </a:rPr>
              <a:t>printf</a:t>
            </a:r>
            <a:r>
              <a:rPr lang="en-US" altLang="zh-TW" dirty="0">
                <a:latin typeface="+mn-ea"/>
                <a:cs typeface="Calibri" panose="020F0502020204030204" pitchFamily="34" charset="0"/>
              </a:rPr>
              <a:t>(), </a:t>
            </a:r>
            <a:r>
              <a:rPr lang="en-US" altLang="zh-TW" dirty="0" err="1">
                <a:latin typeface="+mn-ea"/>
                <a:cs typeface="Calibri" panose="020F0502020204030204" pitchFamily="34" charset="0"/>
              </a:rPr>
              <a:t>scanf</a:t>
            </a:r>
            <a:r>
              <a:rPr lang="en-US" altLang="zh-TW" dirty="0">
                <a:latin typeface="+mn-ea"/>
                <a:cs typeface="Calibri" panose="020F0502020204030204" pitchFamily="34" charset="0"/>
              </a:rPr>
              <a:t>() …</a:t>
            </a:r>
          </a:p>
          <a:p>
            <a:pPr lvl="8" indent="-360000"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rgbClr val="00B050"/>
                </a:solidFill>
                <a:latin typeface="+mn-ea"/>
                <a:cs typeface="Calibri" panose="020F0502020204030204" pitchFamily="34" charset="0"/>
              </a:rPr>
              <a:t>#include &lt;</a:t>
            </a:r>
            <a:r>
              <a:rPr lang="en-US" altLang="zh-TW" dirty="0" err="1">
                <a:solidFill>
                  <a:srgbClr val="00B050"/>
                </a:solidFill>
                <a:latin typeface="+mn-ea"/>
                <a:cs typeface="Calibri" panose="020F0502020204030204" pitchFamily="34" charset="0"/>
              </a:rPr>
              <a:t>stdlib.h</a:t>
            </a:r>
            <a:r>
              <a:rPr lang="en-US" altLang="zh-TW" dirty="0">
                <a:solidFill>
                  <a:srgbClr val="00B050"/>
                </a:solidFill>
                <a:latin typeface="+mn-ea"/>
                <a:cs typeface="Calibri" panose="020F0502020204030204" pitchFamily="34" charset="0"/>
              </a:rPr>
              <a:t>&gt;</a:t>
            </a:r>
            <a:r>
              <a:rPr lang="zh-TW" altLang="en-US" dirty="0">
                <a:latin typeface="+mn-ea"/>
                <a:cs typeface="Calibri" panose="020F0502020204030204" pitchFamily="34" charset="0"/>
              </a:rPr>
              <a:t>：包含</a:t>
            </a:r>
            <a:r>
              <a:rPr lang="en-US" altLang="zh-TW" dirty="0">
                <a:latin typeface="+mn-ea"/>
                <a:cs typeface="Calibri" panose="020F0502020204030204" pitchFamily="34" charset="0"/>
              </a:rPr>
              <a:t>system(), rand(), </a:t>
            </a:r>
            <a:r>
              <a:rPr lang="en-US" altLang="zh-TW" dirty="0" err="1">
                <a:latin typeface="+mn-ea"/>
                <a:cs typeface="Calibri" panose="020F0502020204030204" pitchFamily="34" charset="0"/>
              </a:rPr>
              <a:t>srand</a:t>
            </a:r>
            <a:r>
              <a:rPr lang="en-US" altLang="zh-TW" dirty="0">
                <a:latin typeface="+mn-ea"/>
                <a:cs typeface="Calibri" panose="020F0502020204030204" pitchFamily="34" charset="0"/>
              </a:rPr>
              <a:t>() …</a:t>
            </a:r>
          </a:p>
          <a:p>
            <a:pPr lvl="8" indent="-360000"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rgbClr val="00B050"/>
                </a:solidFill>
                <a:latin typeface="+mn-ea"/>
                <a:cs typeface="Calibri" panose="020F0502020204030204" pitchFamily="34" charset="0"/>
              </a:rPr>
              <a:t>#include &lt;</a:t>
            </a:r>
            <a:r>
              <a:rPr lang="en-US" altLang="zh-TW" dirty="0" err="1">
                <a:solidFill>
                  <a:srgbClr val="00B050"/>
                </a:solidFill>
                <a:latin typeface="+mn-ea"/>
                <a:cs typeface="Calibri" panose="020F0502020204030204" pitchFamily="34" charset="0"/>
              </a:rPr>
              <a:t>math.h</a:t>
            </a:r>
            <a:r>
              <a:rPr lang="en-US" altLang="zh-TW" dirty="0">
                <a:solidFill>
                  <a:srgbClr val="00B050"/>
                </a:solidFill>
                <a:latin typeface="+mn-ea"/>
                <a:cs typeface="Calibri" panose="020F0502020204030204" pitchFamily="34" charset="0"/>
              </a:rPr>
              <a:t>&gt;</a:t>
            </a:r>
            <a:r>
              <a:rPr lang="zh-TW" altLang="en-US" dirty="0">
                <a:latin typeface="+mn-ea"/>
                <a:cs typeface="Calibri" panose="020F0502020204030204" pitchFamily="34" charset="0"/>
              </a:rPr>
              <a:t>：包含</a:t>
            </a:r>
            <a:r>
              <a:rPr lang="en-US" altLang="zh-TW" dirty="0">
                <a:latin typeface="+mn-ea"/>
                <a:cs typeface="Calibri" panose="020F0502020204030204" pitchFamily="34" charset="0"/>
              </a:rPr>
              <a:t>pow(), log(), sin() …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zh-TW" altLang="en-US" dirty="0">
                <a:latin typeface="+mn-ea"/>
                <a:cs typeface="Calibri" panose="020F0502020204030204" pitchFamily="34" charset="0"/>
              </a:rPr>
              <a:t>變數的資料型態：變數用來儲存資料，內容由定義的型態決定</a:t>
            </a:r>
            <a:endParaRPr lang="en-US" altLang="zh-TW" dirty="0">
              <a:latin typeface="+mn-ea"/>
              <a:cs typeface="Calibri" panose="020F0502020204030204" pitchFamily="34" charset="0"/>
            </a:endParaRPr>
          </a:p>
          <a:p>
            <a:pPr marL="1002456" lvl="8" indent="0">
              <a:buClr>
                <a:schemeClr val="accent5"/>
              </a:buClr>
              <a:buNone/>
            </a:pPr>
            <a:endParaRPr lang="en-US" altLang="zh-TW" dirty="0"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zh-TW" altLang="en-US" dirty="0">
                <a:latin typeface="+mn-ea"/>
                <a:cs typeface="Calibri" panose="020F0502020204030204" pitchFamily="34" charset="0"/>
              </a:rPr>
              <a:t>輸入與輸出：</a:t>
            </a:r>
            <a:endParaRPr lang="en-US" altLang="zh-TW" dirty="0">
              <a:latin typeface="+mn-ea"/>
              <a:cs typeface="Calibri" panose="020F0502020204030204" pitchFamily="34" charset="0"/>
            </a:endParaRPr>
          </a:p>
          <a:p>
            <a:pPr lvl="8" indent="-360000"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TW" dirty="0" err="1">
                <a:latin typeface="+mn-ea"/>
                <a:cs typeface="Calibri" panose="020F0502020204030204" pitchFamily="34" charset="0"/>
              </a:rPr>
              <a:t>printf</a:t>
            </a:r>
            <a:r>
              <a:rPr lang="en-US" altLang="zh-TW" dirty="0">
                <a:latin typeface="+mn-ea"/>
                <a:cs typeface="Calibri" panose="020F0502020204030204" pitchFamily="34" charset="0"/>
              </a:rPr>
              <a:t>(“</a:t>
            </a:r>
            <a:r>
              <a:rPr lang="zh-TW" altLang="en-US" dirty="0">
                <a:latin typeface="+mn-ea"/>
                <a:cs typeface="Calibri" panose="020F0502020204030204" pitchFamily="34" charset="0"/>
              </a:rPr>
              <a:t>你想顯示的內容 </a:t>
            </a:r>
            <a:r>
              <a:rPr lang="en-US" altLang="zh-TW" dirty="0">
                <a:latin typeface="+mn-ea"/>
                <a:cs typeface="Calibri" panose="020F0502020204030204" pitchFamily="34" charset="0"/>
              </a:rPr>
              <a:t>%x”,</a:t>
            </a:r>
            <a:r>
              <a:rPr lang="zh-TW" altLang="en-US" dirty="0">
                <a:latin typeface="+mn-ea"/>
                <a:cs typeface="Calibri" panose="020F0502020204030204" pitchFamily="34" charset="0"/>
              </a:rPr>
              <a:t>變數名稱</a:t>
            </a:r>
            <a:r>
              <a:rPr lang="en-US" altLang="zh-TW" dirty="0">
                <a:latin typeface="+mn-ea"/>
                <a:cs typeface="Calibri" panose="020F0502020204030204" pitchFamily="34" charset="0"/>
              </a:rPr>
              <a:t>);</a:t>
            </a:r>
          </a:p>
          <a:p>
            <a:pPr lvl="8" indent="-360000"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TW" dirty="0" err="1">
                <a:latin typeface="+mn-ea"/>
                <a:cs typeface="Calibri" panose="020F0502020204030204" pitchFamily="34" charset="0"/>
              </a:rPr>
              <a:t>scanf</a:t>
            </a:r>
            <a:r>
              <a:rPr lang="en-US" altLang="zh-TW" dirty="0">
                <a:latin typeface="+mn-ea"/>
                <a:cs typeface="Calibri" panose="020F0502020204030204" pitchFamily="34" charset="0"/>
              </a:rPr>
              <a:t>(“%x”,</a:t>
            </a:r>
            <a:r>
              <a:rPr lang="en-US" altLang="zh-TW" dirty="0">
                <a:solidFill>
                  <a:srgbClr val="FF0000"/>
                </a:solidFill>
                <a:latin typeface="+mn-ea"/>
                <a:cs typeface="Calibri" panose="020F0502020204030204" pitchFamily="34" charset="0"/>
              </a:rPr>
              <a:t>&amp;</a:t>
            </a:r>
            <a:r>
              <a:rPr lang="zh-TW" altLang="en-US" dirty="0">
                <a:latin typeface="+mn-ea"/>
                <a:cs typeface="Calibri" panose="020F0502020204030204" pitchFamily="34" charset="0"/>
              </a:rPr>
              <a:t>變數名稱</a:t>
            </a:r>
            <a:r>
              <a:rPr lang="en-US" altLang="zh-TW" dirty="0">
                <a:latin typeface="+mn-ea"/>
                <a:cs typeface="Calibri" panose="020F050202020403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20995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上週重點複習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BB28A744-79D1-446A-A9FE-CBC8E00915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251554"/>
              </p:ext>
            </p:extLst>
          </p:nvPr>
        </p:nvGraphicFramePr>
        <p:xfrm>
          <a:off x="1023938" y="2286000"/>
          <a:ext cx="9720260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44052">
                  <a:extLst>
                    <a:ext uri="{9D8B030D-6E8A-4147-A177-3AD203B41FA5}">
                      <a16:colId xmlns:a16="http://schemas.microsoft.com/office/drawing/2014/main" val="2192876438"/>
                    </a:ext>
                  </a:extLst>
                </a:gridCol>
                <a:gridCol w="1944052">
                  <a:extLst>
                    <a:ext uri="{9D8B030D-6E8A-4147-A177-3AD203B41FA5}">
                      <a16:colId xmlns:a16="http://schemas.microsoft.com/office/drawing/2014/main" val="1913370144"/>
                    </a:ext>
                  </a:extLst>
                </a:gridCol>
                <a:gridCol w="1944052">
                  <a:extLst>
                    <a:ext uri="{9D8B030D-6E8A-4147-A177-3AD203B41FA5}">
                      <a16:colId xmlns:a16="http://schemas.microsoft.com/office/drawing/2014/main" val="1677858488"/>
                    </a:ext>
                  </a:extLst>
                </a:gridCol>
                <a:gridCol w="1944052">
                  <a:extLst>
                    <a:ext uri="{9D8B030D-6E8A-4147-A177-3AD203B41FA5}">
                      <a16:colId xmlns:a16="http://schemas.microsoft.com/office/drawing/2014/main" val="678922908"/>
                    </a:ext>
                  </a:extLst>
                </a:gridCol>
                <a:gridCol w="1944052">
                  <a:extLst>
                    <a:ext uri="{9D8B030D-6E8A-4147-A177-3AD203B41FA5}">
                      <a16:colId xmlns:a16="http://schemas.microsoft.com/office/drawing/2014/main" val="304754529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資料型態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型態說明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位元組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格式碼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622968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整數類型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long int</a:t>
                      </a:r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長整數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%d</a:t>
                      </a:r>
                      <a:endParaRPr lang="zh-TW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32907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highlight>
                            <a:srgbClr val="C0C0C0"/>
                          </a:highlight>
                        </a:rPr>
                        <a:t>int</a:t>
                      </a:r>
                      <a:endParaRPr lang="zh-TW" altLang="en-US" dirty="0">
                        <a:highlight>
                          <a:srgbClr val="C0C0C0"/>
                        </a:highlight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整數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%d</a:t>
                      </a:r>
                      <a:endParaRPr lang="zh-TW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831462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short int</a:t>
                      </a:r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短整數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%d</a:t>
                      </a:r>
                      <a:endParaRPr lang="zh-TW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787445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highlight>
                            <a:srgbClr val="C0C0C0"/>
                          </a:highlight>
                        </a:rPr>
                        <a:t>char</a:t>
                      </a:r>
                      <a:endParaRPr lang="zh-TW" altLang="en-US" dirty="0">
                        <a:highlight>
                          <a:srgbClr val="C0C0C0"/>
                        </a:highlight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字元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%c</a:t>
                      </a:r>
                      <a:endParaRPr lang="zh-TW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4603375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浮點數類型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float</a:t>
                      </a:r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浮點數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%f</a:t>
                      </a:r>
                      <a:endParaRPr lang="zh-TW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139560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highlight>
                            <a:srgbClr val="C0C0C0"/>
                          </a:highlight>
                        </a:rPr>
                        <a:t>double</a:t>
                      </a:r>
                      <a:endParaRPr lang="zh-TW" altLang="en-US" dirty="0">
                        <a:highlight>
                          <a:srgbClr val="C0C0C0"/>
                        </a:highlight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倍精度浮點數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%f</a:t>
                      </a:r>
                      <a:endParaRPr lang="zh-TW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25242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856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關係運算子</a:t>
            </a:r>
            <a:r>
              <a:rPr lang="en-US" altLang="zh-TW" sz="2400" dirty="0">
                <a:latin typeface="+mn-ea"/>
                <a:cs typeface="Calibri" panose="020F0502020204030204" pitchFamily="34" charset="0"/>
              </a:rPr>
              <a:t>&amp;</a:t>
            </a: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邏輯運算子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If else</a:t>
            </a: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條件式判斷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Multiple-Alternative Decision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課堂作業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315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345714" cy="1499616"/>
          </a:xfrm>
        </p:spPr>
        <p:txBody>
          <a:bodyPr/>
          <a:lstStyle/>
          <a:p>
            <a:r>
              <a:rPr lang="zh-TW" altLang="en-US" dirty="0"/>
              <a:t>關係運算子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75411194-DC79-4551-93DD-D155A4BB18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2160507"/>
              </p:ext>
            </p:extLst>
          </p:nvPr>
        </p:nvGraphicFramePr>
        <p:xfrm>
          <a:off x="1023938" y="2286000"/>
          <a:ext cx="97202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066">
                  <a:extLst>
                    <a:ext uri="{9D8B030D-6E8A-4147-A177-3AD203B41FA5}">
                      <a16:colId xmlns:a16="http://schemas.microsoft.com/office/drawing/2014/main" val="2150590708"/>
                    </a:ext>
                  </a:extLst>
                </a:gridCol>
                <a:gridCol w="2430066">
                  <a:extLst>
                    <a:ext uri="{9D8B030D-6E8A-4147-A177-3AD203B41FA5}">
                      <a16:colId xmlns:a16="http://schemas.microsoft.com/office/drawing/2014/main" val="2555071531"/>
                    </a:ext>
                  </a:extLst>
                </a:gridCol>
                <a:gridCol w="2430066">
                  <a:extLst>
                    <a:ext uri="{9D8B030D-6E8A-4147-A177-3AD203B41FA5}">
                      <a16:colId xmlns:a16="http://schemas.microsoft.com/office/drawing/2014/main" val="2204377633"/>
                    </a:ext>
                  </a:extLst>
                </a:gridCol>
                <a:gridCol w="2430066">
                  <a:extLst>
                    <a:ext uri="{9D8B030D-6E8A-4147-A177-3AD203B41FA5}">
                      <a16:colId xmlns:a16="http://schemas.microsoft.com/office/drawing/2014/main" val="698313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關係運算子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意義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範例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2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大於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a&gt;b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判別</a:t>
                      </a:r>
                      <a:r>
                        <a:rPr lang="en-US" altLang="zh-TW" dirty="0"/>
                        <a:t>a</a:t>
                      </a:r>
                      <a:r>
                        <a:rPr lang="zh-TW" altLang="en-US" dirty="0"/>
                        <a:t>是否大於</a:t>
                      </a:r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35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&lt;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小於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a&lt;b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判別</a:t>
                      </a:r>
                      <a:r>
                        <a:rPr lang="en-US" altLang="zh-TW" dirty="0"/>
                        <a:t>a</a:t>
                      </a:r>
                      <a:r>
                        <a:rPr lang="zh-TW" altLang="en-US" dirty="0"/>
                        <a:t>是否小於</a:t>
                      </a:r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528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&gt;=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大於等於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不小於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a&gt;=b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判別</a:t>
                      </a:r>
                      <a:r>
                        <a:rPr lang="en-US" altLang="zh-TW" dirty="0"/>
                        <a:t>a</a:t>
                      </a:r>
                      <a:r>
                        <a:rPr lang="zh-TW" altLang="en-US" dirty="0"/>
                        <a:t>是否不小於</a:t>
                      </a:r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732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&lt;=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小於等於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不大於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a&lt;=b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判別</a:t>
                      </a:r>
                      <a:r>
                        <a:rPr lang="en-US" altLang="zh-TW" dirty="0"/>
                        <a:t>a</a:t>
                      </a:r>
                      <a:r>
                        <a:rPr lang="zh-TW" altLang="en-US" dirty="0"/>
                        <a:t>是否不大於</a:t>
                      </a:r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57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==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等於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a==b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判別</a:t>
                      </a:r>
                      <a:r>
                        <a:rPr lang="en-US" altLang="zh-TW" dirty="0"/>
                        <a:t>a</a:t>
                      </a:r>
                      <a:r>
                        <a:rPr lang="zh-TW" altLang="en-US" dirty="0"/>
                        <a:t>是否等於</a:t>
                      </a:r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25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!=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不等於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a!=b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判別</a:t>
                      </a:r>
                      <a:r>
                        <a:rPr lang="en-US" altLang="zh-TW" dirty="0"/>
                        <a:t>a</a:t>
                      </a:r>
                      <a:r>
                        <a:rPr lang="zh-TW" altLang="en-US" dirty="0"/>
                        <a:t>是否不等於</a:t>
                      </a:r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592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393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邏輯運算子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A2ED56E9-1BBC-4051-9468-3DFE4DBA04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299168"/>
              </p:ext>
            </p:extLst>
          </p:nvPr>
        </p:nvGraphicFramePr>
        <p:xfrm>
          <a:off x="1023938" y="2286000"/>
          <a:ext cx="97202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066">
                  <a:extLst>
                    <a:ext uri="{9D8B030D-6E8A-4147-A177-3AD203B41FA5}">
                      <a16:colId xmlns:a16="http://schemas.microsoft.com/office/drawing/2014/main" val="1671914736"/>
                    </a:ext>
                  </a:extLst>
                </a:gridCol>
                <a:gridCol w="2430066">
                  <a:extLst>
                    <a:ext uri="{9D8B030D-6E8A-4147-A177-3AD203B41FA5}">
                      <a16:colId xmlns:a16="http://schemas.microsoft.com/office/drawing/2014/main" val="1657464107"/>
                    </a:ext>
                  </a:extLst>
                </a:gridCol>
                <a:gridCol w="2430066">
                  <a:extLst>
                    <a:ext uri="{9D8B030D-6E8A-4147-A177-3AD203B41FA5}">
                      <a16:colId xmlns:a16="http://schemas.microsoft.com/office/drawing/2014/main" val="4037306060"/>
                    </a:ext>
                  </a:extLst>
                </a:gridCol>
                <a:gridCol w="2430066">
                  <a:extLst>
                    <a:ext uri="{9D8B030D-6E8A-4147-A177-3AD203B41FA5}">
                      <a16:colId xmlns:a16="http://schemas.microsoft.com/office/drawing/2014/main" val="257232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邏輯運算子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意義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範例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53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&amp;&amp;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AND</a:t>
                      </a:r>
                      <a:r>
                        <a:rPr lang="zh-TW" altLang="en-US" dirty="0"/>
                        <a:t>、且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 &amp;&amp; 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計算</a:t>
                      </a:r>
                      <a:r>
                        <a:rPr lang="en-US" altLang="zh-TW" dirty="0"/>
                        <a:t>a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AND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b</a:t>
                      </a:r>
                      <a:r>
                        <a:rPr lang="zh-TW" altLang="en-US" dirty="0"/>
                        <a:t>之結果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888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OR</a:t>
                      </a:r>
                      <a:r>
                        <a:rPr lang="zh-TW" altLang="en-US" dirty="0"/>
                        <a:t>、或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a|| 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計算</a:t>
                      </a:r>
                      <a:r>
                        <a:rPr lang="en-US" altLang="zh-TW" dirty="0"/>
                        <a:t>a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OR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b</a:t>
                      </a:r>
                      <a:r>
                        <a:rPr lang="zh-TW" altLang="en-US" dirty="0"/>
                        <a:t>之結果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0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42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關係運算子</a:t>
            </a: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&amp;</a:t>
            </a: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邏輯運算子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+mn-ea"/>
                <a:cs typeface="Calibri" panose="020F0502020204030204" pitchFamily="34" charset="0"/>
              </a:rPr>
              <a:t>If else</a:t>
            </a: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條件式判斷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Multiple-Alternative Decision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課堂作業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1565499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ffice 佈景主題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SCAS202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CAS2021" id="{FC5BE2F6-6974-4A17-95A7-DE0230ADA3C5}" vid="{2CAA8A47-5320-4B04-97B2-2E1EB0CDFFA7}"/>
    </a:ext>
  </a:extLst>
</a:theme>
</file>

<file path=ppt/theme/theme3.xml><?xml version="1.0" encoding="utf-8"?>
<a:theme xmlns:a="http://schemas.openxmlformats.org/drawingml/2006/main" name="要素">
  <a:themeElements>
    <a:clrScheme name="要素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計畫格式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要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ISCAS</Template>
  <TotalTime>6672</TotalTime>
  <Words>755</Words>
  <Application>Microsoft Office PowerPoint</Application>
  <PresentationFormat>寬螢幕</PresentationFormat>
  <Paragraphs>172</Paragraphs>
  <Slides>26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26</vt:i4>
      </vt:variant>
    </vt:vector>
  </HeadingPairs>
  <TitlesOfParts>
    <vt:vector size="43" baseType="lpstr">
      <vt:lpstr>等线</vt:lpstr>
      <vt:lpstr>맑은 고딕</vt:lpstr>
      <vt:lpstr>微软雅黑</vt:lpstr>
      <vt:lpstr>新細明體</vt:lpstr>
      <vt:lpstr>標楷體</vt:lpstr>
      <vt:lpstr>Arial</vt:lpstr>
      <vt:lpstr>Arial Black</vt:lpstr>
      <vt:lpstr>Calibri</vt:lpstr>
      <vt:lpstr>Calibri Light</vt:lpstr>
      <vt:lpstr>Times</vt:lpstr>
      <vt:lpstr>Times New Roman</vt:lpstr>
      <vt:lpstr>Tw Cen MT</vt:lpstr>
      <vt:lpstr>Wingdings</vt:lpstr>
      <vt:lpstr>Wingdings 3</vt:lpstr>
      <vt:lpstr>Office 佈景主題</vt:lpstr>
      <vt:lpstr>ISCAS2021</vt:lpstr>
      <vt:lpstr>要素</vt:lpstr>
      <vt:lpstr>Introduction to Computers  條件式</vt:lpstr>
      <vt:lpstr>Outline</vt:lpstr>
      <vt:lpstr>Outline</vt:lpstr>
      <vt:lpstr>上週重點複習</vt:lpstr>
      <vt:lpstr>上週重點複習</vt:lpstr>
      <vt:lpstr>Outline</vt:lpstr>
      <vt:lpstr>關係運算子</vt:lpstr>
      <vt:lpstr>邏輯運算子</vt:lpstr>
      <vt:lpstr>Outline</vt:lpstr>
      <vt:lpstr>if敘述</vt:lpstr>
      <vt:lpstr>if 敘述</vt:lpstr>
      <vt:lpstr>If-else敘述</vt:lpstr>
      <vt:lpstr>if-else敘述</vt:lpstr>
      <vt:lpstr>If-else-if 敘述</vt:lpstr>
      <vt:lpstr>if-else-if 敘述</vt:lpstr>
      <vt:lpstr>Outline</vt:lpstr>
      <vt:lpstr>Multiple-Alternative Decision</vt:lpstr>
      <vt:lpstr>Multiple-Alternative Decision</vt:lpstr>
      <vt:lpstr>Outline</vt:lpstr>
      <vt:lpstr>課堂作業 – 1/2</vt:lpstr>
      <vt:lpstr>課堂作業 – 2/2</vt:lpstr>
      <vt:lpstr>課堂作業 – 2/2</vt:lpstr>
      <vt:lpstr>上傳作業</vt:lpstr>
      <vt:lpstr>上傳作業</vt:lpstr>
      <vt:lpstr>上傳作業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dsp521</dc:creator>
  <cp:lastModifiedBy>昱廷 劉</cp:lastModifiedBy>
  <cp:revision>141</cp:revision>
  <dcterms:created xsi:type="dcterms:W3CDTF">2021-09-06T07:31:26Z</dcterms:created>
  <dcterms:modified xsi:type="dcterms:W3CDTF">2022-03-18T09:22:45Z</dcterms:modified>
</cp:coreProperties>
</file>