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notesMasterIdLst>
    <p:notesMasterId r:id="rId21"/>
  </p:notesMasterIdLst>
  <p:handoutMasterIdLst>
    <p:handoutMasterId r:id="rId22"/>
  </p:handoutMasterIdLst>
  <p:sldIdLst>
    <p:sldId id="279" r:id="rId2"/>
    <p:sldId id="258" r:id="rId3"/>
    <p:sldId id="302" r:id="rId4"/>
    <p:sldId id="378" r:id="rId5"/>
    <p:sldId id="375" r:id="rId6"/>
    <p:sldId id="377" r:id="rId7"/>
    <p:sldId id="290" r:id="rId8"/>
    <p:sldId id="294" r:id="rId9"/>
    <p:sldId id="373" r:id="rId10"/>
    <p:sldId id="374" r:id="rId11"/>
    <p:sldId id="380" r:id="rId12"/>
    <p:sldId id="379" r:id="rId13"/>
    <p:sldId id="303" r:id="rId14"/>
    <p:sldId id="372" r:id="rId15"/>
    <p:sldId id="381" r:id="rId16"/>
    <p:sldId id="371" r:id="rId17"/>
    <p:sldId id="382" r:id="rId18"/>
    <p:sldId id="383" r:id="rId19"/>
    <p:sldId id="314" r:id="rId2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52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333" autoAdjust="0"/>
  </p:normalViewPr>
  <p:slideViewPr>
    <p:cSldViewPr snapToGrid="0">
      <p:cViewPr varScale="1">
        <p:scale>
          <a:sx n="107" d="100"/>
          <a:sy n="107" d="100"/>
        </p:scale>
        <p:origin x="7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DB0D05-66B6-4E64-8935-14BAD9F87DDE}" type="datetimeFigureOut">
              <a:rPr lang="zh-TW" altLang="en-US" smtClean="0"/>
              <a:t>2022/3/18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80604-D731-460E-ACC9-C90306708F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55329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5C9EAA-3D77-4DD9-9694-29EC0030C7BF}" type="datetimeFigureOut">
              <a:rPr lang="zh-TW" altLang="en-US" smtClean="0"/>
              <a:t>2022/3/18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9379B5-6234-495F-A2A7-DF4D79A29F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2082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379B5-6234-495F-A2A7-DF4D79A29F63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6411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7BCFB-A7C3-4628-BC5B-9545862F0BD1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1859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83"/>
            <a:fld id="{DEA662F0-EB18-4C95-8A2D-BC967F5ED9AE}" type="slidenum">
              <a:rPr lang="de-CH" smtClean="0">
                <a:solidFill>
                  <a:prstClr val="black">
                    <a:tint val="75000"/>
                  </a:prstClr>
                </a:solidFill>
              </a:rPr>
              <a:pPr defTabSz="685783"/>
              <a:t>‹#›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482D1C7-786B-4CB7-97D7-160838221C61}"/>
              </a:ext>
            </a:extLst>
          </p:cNvPr>
          <p:cNvSpPr/>
          <p:nvPr/>
        </p:nvSpPr>
        <p:spPr>
          <a:xfrm>
            <a:off x="10878481" y="6488668"/>
            <a:ext cx="13163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i="1" dirty="0">
                <a:solidFill>
                  <a:schemeClr val="accent5">
                    <a:lumMod val="75000"/>
                  </a:schemeClr>
                </a:solidFill>
              </a:rPr>
              <a:t>2021.12.20</a:t>
            </a:r>
            <a:r>
              <a:rPr lang="zh-TW" altLang="en-US" b="1" i="1" dirty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8667A8BA-3846-4CC2-933B-E4B22A2F299A}"/>
              </a:ext>
            </a:extLst>
          </p:cNvPr>
          <p:cNvCxnSpPr/>
          <p:nvPr/>
        </p:nvCxnSpPr>
        <p:spPr>
          <a:xfrm>
            <a:off x="1770888" y="5467288"/>
            <a:ext cx="1621536" cy="12192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E007CE9B-7426-43AB-A5D8-C31BB708E3F9}"/>
              </a:ext>
            </a:extLst>
          </p:cNvPr>
          <p:cNvCxnSpPr/>
          <p:nvPr/>
        </p:nvCxnSpPr>
        <p:spPr>
          <a:xfrm>
            <a:off x="8775192" y="5467288"/>
            <a:ext cx="1621536" cy="12192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標題 1"/>
          <p:cNvSpPr txBox="1">
            <a:spLocks/>
          </p:cNvSpPr>
          <p:nvPr userDrawn="1"/>
        </p:nvSpPr>
        <p:spPr>
          <a:xfrm>
            <a:off x="796089" y="1738969"/>
            <a:ext cx="10599821" cy="24480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7300" b="1" dirty="0">
                <a:solidFill>
                  <a:schemeClr val="accent5">
                    <a:lumMod val="75000"/>
                  </a:schemeClr>
                </a:solidFill>
              </a:rPr>
              <a:t>Introduction to Computers</a:t>
            </a:r>
            <a:br>
              <a:rPr lang="en-US" altLang="zh-TW" sz="7300" b="1" dirty="0">
                <a:solidFill>
                  <a:schemeClr val="accent5">
                    <a:lumMod val="75000"/>
                  </a:schemeClr>
                </a:solidFill>
              </a:rPr>
            </a:br>
            <a:br>
              <a:rPr lang="en-US" altLang="zh-TW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zh-TW" altLang="en-US" sz="5000" b="1" kern="1200" cap="all" spc="200" baseline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  <a:ea typeface="+mj-ea"/>
                <a:cs typeface="+mj-cs"/>
              </a:rPr>
              <a:t>二維陣列</a:t>
            </a:r>
            <a:r>
              <a:rPr lang="en-US" altLang="zh-TW" sz="5000" b="1" kern="1200" cap="all" spc="200" baseline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  <a:ea typeface="+mj-ea"/>
                <a:cs typeface="+mj-cs"/>
              </a:rPr>
              <a:t>_</a:t>
            </a:r>
            <a:r>
              <a:rPr lang="zh-TW" altLang="en-US" sz="5000" b="1" kern="1200" cap="all" spc="200" baseline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  <a:ea typeface="+mj-ea"/>
                <a:cs typeface="+mj-cs"/>
              </a:rPr>
              <a:t>字串</a:t>
            </a:r>
            <a:endParaRPr lang="zh-TW" altLang="en-US" dirty="0"/>
          </a:p>
        </p:txBody>
      </p:sp>
      <p:sp>
        <p:nvSpPr>
          <p:cNvPr id="17" name="副標題 2"/>
          <p:cNvSpPr txBox="1">
            <a:spLocks/>
          </p:cNvSpPr>
          <p:nvPr userDrawn="1"/>
        </p:nvSpPr>
        <p:spPr>
          <a:xfrm>
            <a:off x="2818396" y="4786563"/>
            <a:ext cx="6555205" cy="14421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000" b="1" dirty="0">
                <a:solidFill>
                  <a:schemeClr val="accent5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授課老師：陳自強 教授 </a:t>
            </a:r>
            <a:r>
              <a:rPr lang="en-US" altLang="zh-TW" sz="2000" b="1" dirty="0">
                <a:solidFill>
                  <a:schemeClr val="accent5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(</a:t>
            </a:r>
            <a:r>
              <a:rPr lang="en-US" altLang="zh-TW" sz="2000" b="1" dirty="0" err="1">
                <a:solidFill>
                  <a:schemeClr val="accent5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Oscal</a:t>
            </a:r>
            <a:r>
              <a:rPr lang="en-US" altLang="zh-TW" sz="2000" b="1" dirty="0">
                <a:solidFill>
                  <a:schemeClr val="accent5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 T.-C. Chen)</a:t>
            </a:r>
          </a:p>
          <a:p>
            <a:r>
              <a:rPr lang="en-US" altLang="zh-TW" sz="2000" b="1" dirty="0">
                <a:solidFill>
                  <a:schemeClr val="accent5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TA Group :</a:t>
            </a:r>
            <a:r>
              <a:rPr lang="zh-TW" altLang="en-US" sz="2000" b="1" dirty="0">
                <a:solidFill>
                  <a:schemeClr val="accent5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 林依榮、張宇軒、蔡承宏、張誌恒</a:t>
            </a:r>
            <a:endParaRPr lang="zh-TW" altLang="en-US" sz="1800" b="1" dirty="0">
              <a:solidFill>
                <a:schemeClr val="accent5">
                  <a:lumMod val="75000"/>
                </a:schemeClr>
              </a:solidFill>
              <a:latin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2853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83"/>
            <a:fld id="{DEA662F0-EB18-4C95-8A2D-BC967F5ED9AE}" type="slidenum">
              <a:rPr lang="de-CH" smtClean="0">
                <a:solidFill>
                  <a:prstClr val="black">
                    <a:tint val="75000"/>
                  </a:prstClr>
                </a:solidFill>
              </a:rPr>
              <a:pPr defTabSz="685783"/>
              <a:t>‹#›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618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83"/>
            <a:fld id="{DEA662F0-EB18-4C95-8A2D-BC967F5ED9AE}" type="slidenum">
              <a:rPr lang="de-CH" smtClean="0">
                <a:solidFill>
                  <a:prstClr val="black">
                    <a:tint val="75000"/>
                  </a:prstClr>
                </a:solidFill>
              </a:rPr>
              <a:pPr defTabSz="685783"/>
              <a:t>‹#›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82176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pPr defTabSz="685783"/>
            <a:endParaRPr lang="de-CH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83"/>
            <a:fld id="{DEA662F0-EB18-4C95-8A2D-BC967F5ED9AE}" type="slidenum">
              <a:rPr lang="de-CH" smtClean="0">
                <a:solidFill>
                  <a:prstClr val="black">
                    <a:tint val="75000"/>
                  </a:prstClr>
                </a:solidFill>
              </a:rPr>
              <a:pPr defTabSz="685783"/>
              <a:t>‹#›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482D1C7-786B-4CB7-97D7-160838221C61}"/>
              </a:ext>
            </a:extLst>
          </p:cNvPr>
          <p:cNvSpPr/>
          <p:nvPr userDrawn="1"/>
        </p:nvSpPr>
        <p:spPr>
          <a:xfrm>
            <a:off x="10902865" y="6488668"/>
            <a:ext cx="12811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i="1" dirty="0">
                <a:solidFill>
                  <a:schemeClr val="accent5">
                    <a:lumMod val="75000"/>
                  </a:schemeClr>
                </a:solidFill>
              </a:rPr>
              <a:t>2021.10.04</a:t>
            </a:r>
            <a:r>
              <a:rPr lang="zh-TW" altLang="en-US" b="1" i="1" dirty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8667A8BA-3846-4CC2-933B-E4B22A2F299A}"/>
              </a:ext>
            </a:extLst>
          </p:cNvPr>
          <p:cNvCxnSpPr/>
          <p:nvPr userDrawn="1"/>
        </p:nvCxnSpPr>
        <p:spPr>
          <a:xfrm>
            <a:off x="2417064" y="5467288"/>
            <a:ext cx="1621536" cy="12192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E007CE9B-7426-43AB-A5D8-C31BB708E3F9}"/>
              </a:ext>
            </a:extLst>
          </p:cNvPr>
          <p:cNvCxnSpPr/>
          <p:nvPr userDrawn="1"/>
        </p:nvCxnSpPr>
        <p:spPr>
          <a:xfrm>
            <a:off x="8153400" y="5479480"/>
            <a:ext cx="1621536" cy="12192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4881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42120D2-3948-4F8F-BE5D-E7E7D97880B2}" type="datetime4">
              <a:rPr lang="en-US" smtClean="0">
                <a:solidFill>
                  <a:prstClr val="white"/>
                </a:solidFill>
              </a:rPr>
              <a:pPr>
                <a:defRPr/>
              </a:pPr>
              <a:t>March 18, 2022</a:t>
            </a:fld>
            <a:endParaRPr lang="en-US" dirty="0" err="1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72EBF8-7CF5-44B7-B2BF-E22DE4D0703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13268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83"/>
            <a:fld id="{DEA662F0-EB18-4C95-8A2D-BC967F5ED9AE}" type="slidenum">
              <a:rPr lang="de-CH" smtClean="0">
                <a:solidFill>
                  <a:prstClr val="black">
                    <a:tint val="75000"/>
                  </a:prstClr>
                </a:solidFill>
              </a:rPr>
              <a:pPr defTabSz="685783"/>
              <a:t>‹#›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46033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42120D2-3948-4F8F-BE5D-E7E7D97880B2}" type="datetime4">
              <a:rPr lang="en-US" smtClean="0">
                <a:solidFill>
                  <a:prstClr val="white"/>
                </a:solidFill>
              </a:rPr>
              <a:pPr>
                <a:defRPr/>
              </a:pPr>
              <a:t>March 18, 2022</a:t>
            </a:fld>
            <a:endParaRPr lang="en-US" dirty="0" err="1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72EBF8-7CF5-44B7-B2BF-E22DE4D0703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50169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42120D2-3948-4F8F-BE5D-E7E7D97880B2}" type="datetime4">
              <a:rPr lang="en-US" smtClean="0">
                <a:solidFill>
                  <a:prstClr val="white"/>
                </a:solidFill>
              </a:rPr>
              <a:pPr>
                <a:defRPr/>
              </a:pPr>
              <a:t>March 18, 2022</a:t>
            </a:fld>
            <a:endParaRPr lang="en-US" dirty="0" err="1">
              <a:solidFill>
                <a:prstClr val="white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72EBF8-7CF5-44B7-B2BF-E22DE4D0703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30875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83"/>
            <a:fld id="{DEA662F0-EB18-4C95-8A2D-BC967F5ED9AE}" type="slidenum">
              <a:rPr lang="de-CH" smtClean="0">
                <a:solidFill>
                  <a:prstClr val="black">
                    <a:tint val="75000"/>
                  </a:prstClr>
                </a:solidFill>
              </a:rPr>
              <a:pPr defTabSz="685783"/>
              <a:t>‹#›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829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83"/>
            <a:fld id="{DEA662F0-EB18-4C95-8A2D-BC967F5ED9AE}" type="slidenum">
              <a:rPr lang="de-CH" smtClean="0">
                <a:solidFill>
                  <a:prstClr val="black">
                    <a:tint val="75000"/>
                  </a:prstClr>
                </a:solidFill>
              </a:rPr>
              <a:pPr defTabSz="685783"/>
              <a:t>‹#›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266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83"/>
            <a:fld id="{DEA662F0-EB18-4C95-8A2D-BC967F5ED9AE}" type="slidenum">
              <a:rPr lang="de-CH" smtClean="0">
                <a:solidFill>
                  <a:prstClr val="black">
                    <a:tint val="75000"/>
                  </a:prstClr>
                </a:solidFill>
              </a:rPr>
              <a:pPr defTabSz="685783"/>
              <a:t>‹#›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4407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83"/>
            <a:fld id="{DEA662F0-EB18-4C95-8A2D-BC967F5ED9AE}" type="slidenum">
              <a:rPr lang="de-CH" smtClean="0">
                <a:solidFill>
                  <a:prstClr val="black">
                    <a:tint val="75000"/>
                  </a:prstClr>
                </a:solidFill>
              </a:rPr>
              <a:pPr defTabSz="685783"/>
              <a:t>‹#›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5909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fld id="{942120D2-3948-4F8F-BE5D-E7E7D97880B2}" type="datetime4">
              <a:rPr lang="en-US" smtClean="0">
                <a:solidFill>
                  <a:prstClr val="white"/>
                </a:solidFill>
              </a:rPr>
              <a:pPr>
                <a:defRPr/>
              </a:pPr>
              <a:t>March 18, 2022</a:t>
            </a:fld>
            <a:endParaRPr lang="en-US" dirty="0" err="1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fld id="{1D72EBF8-7CF5-44B7-B2BF-E22DE4D0703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5703BCF4-5C49-4A8D-B569-093B6FE2968C}"/>
              </a:ext>
            </a:extLst>
          </p:cNvPr>
          <p:cNvSpPr txBox="1"/>
          <p:nvPr/>
        </p:nvSpPr>
        <p:spPr>
          <a:xfrm>
            <a:off x="0" y="6396335"/>
            <a:ext cx="3508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Very-Large-Scale Integration,</a:t>
            </a:r>
            <a:r>
              <a:rPr lang="en-US" altLang="zh-TW" sz="1200" baseline="0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 VLSI LAB</a:t>
            </a:r>
          </a:p>
          <a:p>
            <a:r>
              <a:rPr lang="en-US" altLang="zh-TW" sz="1200" baseline="0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Location</a:t>
            </a:r>
            <a:r>
              <a:rPr lang="zh-TW" altLang="en-US" sz="1200" baseline="0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：</a:t>
            </a:r>
            <a:r>
              <a:rPr lang="en-US" altLang="zh-TW" sz="1200" baseline="0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ISP521</a:t>
            </a:r>
            <a:endParaRPr lang="zh-TW" altLang="en-US" sz="12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8D2E1230-46FF-4F29-ABBA-6F09929333CE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3483" y="0"/>
            <a:ext cx="698517" cy="664464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B3C796F6-A798-4CDF-B3BA-FCFEFC9B7EAC}"/>
              </a:ext>
            </a:extLst>
          </p:cNvPr>
          <p:cNvSpPr txBox="1"/>
          <p:nvPr/>
        </p:nvSpPr>
        <p:spPr>
          <a:xfrm>
            <a:off x="11429807" y="664464"/>
            <a:ext cx="8258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CCU EE</a:t>
            </a:r>
            <a:endParaRPr lang="zh-TW" altLang="en-US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23033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3836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BB5D7F-3C12-49B7-95F6-029951408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二維陣列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_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字串 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– 3/5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55E4CCF-4CD9-43C3-8C79-5999B5241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729" y="2348779"/>
            <a:ext cx="10688542" cy="364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2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BB5D7F-3C12-49B7-95F6-029951408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二維陣列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_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字串 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– 4/5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0E5C7E3-0D38-4FCD-A13F-258837906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10737566" cy="402336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TW" sz="3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String.h</a:t>
            </a:r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函式庫</a:t>
            </a:r>
            <a:endParaRPr lang="en-US" altLang="zh-TW" sz="3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strlen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(str);  //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回傳字串長度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strcmp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(str1, str2);  //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比較兩字串，如果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相同回傳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不同則回傳非零值</a:t>
            </a:r>
            <a:endParaRPr lang="en-US" altLang="zh-TW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strcpy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(str1, str2);  //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將字串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(str2)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的內容複製到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(str1)</a:t>
            </a: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strcat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(str1, str2);  //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將字串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(str2)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的內容接在字串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(str1)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的後面並將結果存入字串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(str1)</a:t>
            </a:r>
          </a:p>
        </p:txBody>
      </p:sp>
    </p:spTree>
    <p:extLst>
      <p:ext uri="{BB962C8B-B14F-4D97-AF65-F5344CB8AC3E}">
        <p14:creationId xmlns:p14="http://schemas.microsoft.com/office/powerpoint/2010/main" val="684940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BB5D7F-3C12-49B7-95F6-029951408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二維陣列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_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字串 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– 5/5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E4EE2A7B-76FC-4983-87B0-53D8DDECA6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6360" y="2250059"/>
            <a:ext cx="8015607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176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p"/>
            </a:pPr>
            <a:r>
              <a:rPr lang="zh-TW" altLang="en-US" dirty="0">
                <a:solidFill>
                  <a:schemeClr val="bg2"/>
                </a:solidFill>
                <a:cs typeface="Calibri" panose="020F0502020204030204" pitchFamily="34" charset="0"/>
              </a:rPr>
              <a:t>上週重點複習</a:t>
            </a:r>
            <a:endParaRPr lang="en-US" altLang="zh-TW" dirty="0">
              <a:solidFill>
                <a:schemeClr val="bg2"/>
              </a:solidFill>
              <a:cs typeface="Calibri" panose="020F0502020204030204" pitchFamily="34" charset="0"/>
            </a:endParaRPr>
          </a:p>
          <a:p>
            <a:pPr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p"/>
            </a:pPr>
            <a:r>
              <a:rPr lang="zh-TW" altLang="en-US" dirty="0">
                <a:solidFill>
                  <a:srgbClr val="565247"/>
                </a:solidFill>
                <a:cs typeface="Calibri" panose="020F0502020204030204" pitchFamily="34" charset="0"/>
              </a:rPr>
              <a:t>二維陣列</a:t>
            </a:r>
            <a:r>
              <a:rPr lang="en-US" altLang="zh-TW" dirty="0">
                <a:solidFill>
                  <a:srgbClr val="565247"/>
                </a:solidFill>
                <a:cs typeface="Calibri" panose="020F0502020204030204" pitchFamily="34" charset="0"/>
              </a:rPr>
              <a:t>_</a:t>
            </a:r>
            <a:r>
              <a:rPr lang="zh-TW" altLang="en-US" dirty="0">
                <a:solidFill>
                  <a:srgbClr val="565247"/>
                </a:solidFill>
                <a:cs typeface="Calibri" panose="020F0502020204030204" pitchFamily="34" charset="0"/>
              </a:rPr>
              <a:t>字串</a:t>
            </a:r>
            <a:endParaRPr lang="en-US" altLang="zh-TW" dirty="0">
              <a:solidFill>
                <a:srgbClr val="565247"/>
              </a:solidFill>
              <a:cs typeface="Calibri" panose="020F0502020204030204" pitchFamily="34" charset="0"/>
            </a:endParaRPr>
          </a:p>
          <a:p>
            <a:pPr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p"/>
            </a:pPr>
            <a:r>
              <a:rPr lang="zh-TW" altLang="en-US" dirty="0">
                <a:cs typeface="Calibri" panose="020F0502020204030204" pitchFamily="34" charset="0"/>
              </a:rPr>
              <a:t>課堂作業</a:t>
            </a:r>
            <a:endParaRPr lang="en-US" altLang="zh-TW" dirty="0">
              <a:cs typeface="Calibri" panose="020F0502020204030204" pitchFamily="34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513200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0D3A2E-9B36-468E-BA18-6F9609BC8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課堂作業 </a:t>
            </a:r>
            <a:r>
              <a:rPr lang="en-US" altLang="zh-TW" dirty="0"/>
              <a:t>– 1/2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FDB9CE7-F254-463B-B6D0-BCA0F66A2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076" y="2249424"/>
            <a:ext cx="10665848" cy="4023360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請寫一系統，讓使用者能註冊和登入，註冊時，能將使用者的帳密存入資料庫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(sql.txt)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。登入時，能將使用者輸入與資料庫進行比對，判斷帳密是否正確。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注意：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sql.txt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的檔案需要保存，下次開啟程式時就不需重新註冊。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669805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45DCF1-4467-4C52-8A26-74255E438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 </a:t>
            </a:r>
            <a:r>
              <a:rPr lang="en-US" altLang="zh-TW" dirty="0"/>
              <a:t>– 1/2</a:t>
            </a:r>
            <a:r>
              <a:rPr lang="zh-TW" altLang="en-US" dirty="0"/>
              <a:t> </a:t>
            </a:r>
          </a:p>
        </p:txBody>
      </p:sp>
      <p:pic>
        <p:nvPicPr>
          <p:cNvPr id="3" name="內容版面配置區 2">
            <a:extLst>
              <a:ext uri="{FF2B5EF4-FFF2-40B4-BE49-F238E27FC236}">
                <a16:creationId xmlns:a16="http://schemas.microsoft.com/office/drawing/2014/main" id="{1059C8A3-11F4-463F-B7C0-D80E57C75A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4503" y="2176715"/>
            <a:ext cx="3784475" cy="206963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258552D3-6D84-4F2D-943A-54F05FFD25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503" y="4338233"/>
            <a:ext cx="4429743" cy="204816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7B6BF373-AA25-4F15-B0EA-37804A3687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7430" y="4446065"/>
            <a:ext cx="4658375" cy="2172003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940F1A28-987A-4396-8BC2-A5D4200318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7952" y="1748133"/>
            <a:ext cx="4372585" cy="211484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FAB7831-C15E-4FE3-8131-7C7A8E22E24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66043"/>
          <a:stretch/>
        </p:blipFill>
        <p:spPr>
          <a:xfrm>
            <a:off x="9666725" y="869563"/>
            <a:ext cx="2300021" cy="340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5172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73EE67-8B01-42FB-A884-D979A50D6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課堂作業 </a:t>
            </a:r>
            <a:r>
              <a:rPr lang="en-US" altLang="zh-TW" dirty="0"/>
              <a:t>– 2/2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0F4D95-763C-4B16-AE2F-22FED74AF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元元今天想要幫手機設定一個圖形鎖以防別人偷用，請幫元元設定一個圖形鎖，並且能夠做登入判斷。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條件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請使用字串做比較</a:t>
            </a:r>
            <a:endParaRPr lang="en-US" altLang="zh-TW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一個點不能畫過兩次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用數字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1~9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顯示出密碼鎖的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9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個位置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輸入密碼後，將畫過的路徑用數字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“1”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表示，其餘用數字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“0”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表示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提示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字串、字元在程式中是用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ASCII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方式儲存，調用時醒注意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Ex.</a:t>
            </a:r>
            <a:r>
              <a:rPr lang="zh-TW" altLang="en-US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字元</a:t>
            </a:r>
            <a:r>
              <a:rPr lang="en-US" altLang="zh-TW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“A”</a:t>
            </a:r>
            <a:r>
              <a:rPr lang="zh-TW" altLang="en-US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是</a:t>
            </a:r>
            <a:r>
              <a:rPr lang="en-US" altLang="zh-TW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65</a:t>
            </a:r>
            <a:r>
              <a:rPr lang="zh-TW" altLang="en-US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字元</a:t>
            </a:r>
            <a:r>
              <a:rPr lang="en-US" altLang="zh-TW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“1”</a:t>
            </a:r>
            <a:r>
              <a:rPr lang="zh-TW" altLang="en-US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是</a:t>
            </a:r>
            <a:r>
              <a:rPr lang="en-US" altLang="zh-TW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49</a:t>
            </a:r>
            <a:r>
              <a:rPr lang="zh-TW" altLang="en-US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可參考附錄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ASCII table</a:t>
            </a:r>
            <a:endParaRPr lang="en-US" altLang="zh-TW" dirty="0">
              <a:solidFill>
                <a:srgbClr val="C0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280776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80F8A9-1C03-4545-B226-A369D85B2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課堂作業 </a:t>
            </a:r>
            <a:r>
              <a:rPr lang="en-US" altLang="zh-TW" dirty="0"/>
              <a:t>– 2/2</a:t>
            </a:r>
            <a:r>
              <a:rPr lang="zh-TW" altLang="en-US" dirty="0"/>
              <a:t>範例</a:t>
            </a:r>
          </a:p>
        </p:txBody>
      </p:sp>
      <p:pic>
        <p:nvPicPr>
          <p:cNvPr id="11" name="內容版面配置區 10">
            <a:extLst>
              <a:ext uri="{FF2B5EF4-FFF2-40B4-BE49-F238E27FC236}">
                <a16:creationId xmlns:a16="http://schemas.microsoft.com/office/drawing/2014/main" id="{63365DE9-6AD6-4B8B-AE3B-81271A4B3F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6847" y="2424580"/>
            <a:ext cx="9070767" cy="3848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9743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4DDF5D-B4FC-463A-94DF-6334885C5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附錄</a:t>
            </a:r>
            <a:r>
              <a:rPr lang="en-US" altLang="zh-TW" dirty="0"/>
              <a:t>--ASCII table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282E396C-8FDE-4958-A7A0-3AD2839ACE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9588" y="2156970"/>
            <a:ext cx="7205842" cy="3919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9072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166113" y="3243019"/>
            <a:ext cx="4206258" cy="1076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6398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謝謝聆聽</a:t>
            </a:r>
            <a:endParaRPr lang="zh-CN" altLang="en-US" sz="6398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>
            <a:cxnSpLocks/>
          </p:cNvCxnSpPr>
          <p:nvPr/>
        </p:nvCxnSpPr>
        <p:spPr>
          <a:xfrm>
            <a:off x="5515062" y="4319917"/>
            <a:ext cx="350836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2D26B1FF-8A66-4FF3-885B-FFA6465BE978}"/>
              </a:ext>
            </a:extLst>
          </p:cNvPr>
          <p:cNvSpPr/>
          <p:nvPr/>
        </p:nvSpPr>
        <p:spPr>
          <a:xfrm>
            <a:off x="10905787" y="6414117"/>
            <a:ext cx="1223411" cy="443883"/>
          </a:xfrm>
          <a:prstGeom prst="rect">
            <a:avLst/>
          </a:prstGeom>
          <a:solidFill>
            <a:srgbClr val="2E2B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603FCE2-F149-44D0-86A4-7702F71BE212}"/>
              </a:ext>
            </a:extLst>
          </p:cNvPr>
          <p:cNvSpPr txBox="1"/>
          <p:nvPr/>
        </p:nvSpPr>
        <p:spPr>
          <a:xfrm>
            <a:off x="10905788" y="6488668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dirty="0">
                <a:solidFill>
                  <a:srgbClr val="A47B38"/>
                </a:solidFill>
              </a:rPr>
              <a:t>2021.11.07</a:t>
            </a:r>
            <a:endParaRPr lang="zh-TW" altLang="en-US" b="1" i="1" dirty="0">
              <a:solidFill>
                <a:srgbClr val="A47B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0163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0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p"/>
            </a:pPr>
            <a:r>
              <a:rPr lang="zh-TW" altLang="en-US" dirty="0">
                <a:cs typeface="Calibri" panose="020F0502020204030204" pitchFamily="34" charset="0"/>
              </a:rPr>
              <a:t>上週重點複習</a:t>
            </a:r>
            <a:endParaRPr lang="en-US" altLang="zh-TW" dirty="0">
              <a:cs typeface="Calibri" panose="020F0502020204030204" pitchFamily="34" charset="0"/>
            </a:endParaRPr>
          </a:p>
          <a:p>
            <a:pPr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p"/>
            </a:pPr>
            <a:r>
              <a:rPr lang="zh-TW" altLang="en-US" dirty="0">
                <a:cs typeface="Calibri" panose="020F0502020204030204" pitchFamily="34" charset="0"/>
              </a:rPr>
              <a:t>二維陣列</a:t>
            </a:r>
            <a:r>
              <a:rPr lang="en-US" altLang="zh-TW" dirty="0">
                <a:cs typeface="Calibri" panose="020F0502020204030204" pitchFamily="34" charset="0"/>
              </a:rPr>
              <a:t>_</a:t>
            </a:r>
            <a:r>
              <a:rPr lang="zh-TW" altLang="en-US" dirty="0">
                <a:cs typeface="Calibri" panose="020F0502020204030204" pitchFamily="34" charset="0"/>
              </a:rPr>
              <a:t>字串</a:t>
            </a:r>
            <a:endParaRPr lang="en-US" altLang="zh-TW" dirty="0">
              <a:cs typeface="Calibri" panose="020F0502020204030204" pitchFamily="34" charset="0"/>
            </a:endParaRPr>
          </a:p>
          <a:p>
            <a:pPr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p"/>
            </a:pPr>
            <a:r>
              <a:rPr lang="zh-TW" altLang="en-US" dirty="0">
                <a:cs typeface="Calibri" panose="020F0502020204030204" pitchFamily="34" charset="0"/>
              </a:rPr>
              <a:t>課堂作業</a:t>
            </a:r>
            <a:endParaRPr lang="en-US" altLang="zh-TW" dirty="0">
              <a:cs typeface="Calibri" panose="020F0502020204030204" pitchFamily="34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80759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p"/>
            </a:pPr>
            <a:r>
              <a:rPr lang="zh-TW" altLang="en-US" dirty="0">
                <a:cs typeface="Calibri" panose="020F0502020204030204" pitchFamily="34" charset="0"/>
              </a:rPr>
              <a:t>上週重點複習</a:t>
            </a:r>
            <a:endParaRPr lang="en-US" altLang="zh-TW" dirty="0">
              <a:cs typeface="Calibri" panose="020F0502020204030204" pitchFamily="34" charset="0"/>
            </a:endParaRPr>
          </a:p>
          <a:p>
            <a:pPr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p"/>
            </a:pPr>
            <a:r>
              <a:rPr lang="zh-TW" altLang="en-US" dirty="0">
                <a:solidFill>
                  <a:srgbClr val="565247"/>
                </a:solidFill>
                <a:cs typeface="Calibri" panose="020F0502020204030204" pitchFamily="34" charset="0"/>
              </a:rPr>
              <a:t>二維陣列</a:t>
            </a:r>
            <a:r>
              <a:rPr lang="en-US" altLang="zh-TW" dirty="0">
                <a:solidFill>
                  <a:srgbClr val="565247"/>
                </a:solidFill>
                <a:cs typeface="Calibri" panose="020F0502020204030204" pitchFamily="34" charset="0"/>
              </a:rPr>
              <a:t>_</a:t>
            </a:r>
            <a:r>
              <a:rPr lang="zh-TW" altLang="en-US" dirty="0">
                <a:solidFill>
                  <a:srgbClr val="565247"/>
                </a:solidFill>
                <a:cs typeface="Calibri" panose="020F0502020204030204" pitchFamily="34" charset="0"/>
              </a:rPr>
              <a:t>字串</a:t>
            </a:r>
            <a:endParaRPr lang="en-US" altLang="zh-TW" dirty="0">
              <a:solidFill>
                <a:srgbClr val="565247"/>
              </a:solidFill>
              <a:cs typeface="Calibri" panose="020F0502020204030204" pitchFamily="34" charset="0"/>
            </a:endParaRPr>
          </a:p>
          <a:p>
            <a:pPr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p"/>
            </a:pPr>
            <a:r>
              <a:rPr lang="zh-TW" altLang="en-US" dirty="0">
                <a:solidFill>
                  <a:srgbClr val="565247"/>
                </a:solidFill>
                <a:cs typeface="Calibri" panose="020F0502020204030204" pitchFamily="34" charset="0"/>
              </a:rPr>
              <a:t>課堂作業</a:t>
            </a:r>
            <a:endParaRPr lang="en-US" altLang="zh-TW" dirty="0">
              <a:solidFill>
                <a:srgbClr val="565247"/>
              </a:solidFill>
              <a:cs typeface="Calibri" panose="020F0502020204030204" pitchFamily="34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70195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AFF845-0A10-4734-9824-6EC461063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上週重點複習</a:t>
            </a:r>
            <a:r>
              <a:rPr lang="en-US" altLang="zh-TW" dirty="0"/>
              <a:t>–</a:t>
            </a:r>
            <a:r>
              <a:rPr lang="zh-TW" altLang="en-US" dirty="0"/>
              <a:t>二維陣列</a:t>
            </a:r>
            <a:r>
              <a:rPr lang="en-US" altLang="zh-TW" dirty="0"/>
              <a:t>– 1/3</a:t>
            </a:r>
            <a:r>
              <a:rPr lang="zh-TW" altLang="en-US" dirty="0"/>
              <a:t> 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A479768D-7755-4EEF-A8FB-2CDBCAB25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>
            <a:normAutofit/>
          </a:bodyPr>
          <a:lstStyle/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範例：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 array[3][4];</a:t>
            </a:r>
          </a:p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表示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array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是由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列與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行所組成的二維陣列，如下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CA1966B-A7BB-4F14-95EA-0EE26CF35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0947" y="3429000"/>
            <a:ext cx="4751510" cy="3135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608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FD7CF0-BDB7-4C77-AEAE-CFF7F73AE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上週重點複習</a:t>
            </a:r>
            <a:r>
              <a:rPr lang="en-US" altLang="zh-TW" dirty="0"/>
              <a:t>–</a:t>
            </a:r>
            <a:r>
              <a:rPr lang="zh-TW" altLang="en-US" dirty="0"/>
              <a:t>插入排序法 </a:t>
            </a:r>
            <a:r>
              <a:rPr lang="en-US" altLang="zh-TW" dirty="0"/>
              <a:t>– 2/3</a:t>
            </a:r>
            <a:r>
              <a:rPr lang="zh-TW" altLang="en-US" dirty="0"/>
              <a:t> </a:t>
            </a: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84905225-A99B-43E0-936F-5FCBC155E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7" y="2236417"/>
            <a:ext cx="10120123" cy="4036367"/>
          </a:xfrm>
        </p:spPr>
        <p:txBody>
          <a:bodyPr>
            <a:normAutofit/>
          </a:bodyPr>
          <a:lstStyle/>
          <a:p>
            <a:pPr lvl="0">
              <a:buClr>
                <a:srgbClr val="5FCBEF"/>
              </a:buClr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1.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從未排序數列取出一元素。</a:t>
            </a:r>
          </a:p>
          <a:p>
            <a:pPr lvl="0">
              <a:buClr>
                <a:srgbClr val="5FCBEF"/>
              </a:buClr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2.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往前和已排序數列元素比較，直到遇到不大於自己的元素並插入此元素。</a:t>
            </a:r>
          </a:p>
          <a:p>
            <a:pPr lvl="0">
              <a:buClr>
                <a:srgbClr val="5FCBEF"/>
              </a:buClr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3.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重複以上動作直到未排序數列全部處理完成。</a:t>
            </a:r>
          </a:p>
          <a:p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3C90CC7-0D2C-4A0F-AF26-38F22E3565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621" y="3872867"/>
            <a:ext cx="4252503" cy="255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028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FD7CF0-BDB7-4C77-AEAE-CFF7F73AE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上週重點複習</a:t>
            </a:r>
            <a:r>
              <a:rPr lang="en-US" altLang="zh-TW" dirty="0"/>
              <a:t>–</a:t>
            </a:r>
            <a:r>
              <a:rPr lang="zh-TW" altLang="en-US" dirty="0"/>
              <a:t>選擇排序法 </a:t>
            </a:r>
            <a:r>
              <a:rPr lang="en-US" altLang="zh-TW" dirty="0"/>
              <a:t>– 3/3</a:t>
            </a:r>
            <a:r>
              <a:rPr lang="zh-TW" altLang="en-US" dirty="0"/>
              <a:t> </a:t>
            </a: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03A59253-834B-4F48-9430-41BA3A5DD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/>
          <a:lstStyle/>
          <a:p>
            <a:r>
              <a:rPr lang="zh-TW" altLang="en-US" dirty="0"/>
              <a:t>選擇排序的原理是每次都在剩下的資料中找出最小的資料，將該資料丟到當前的正確位置。</a:t>
            </a:r>
          </a:p>
          <a:p>
            <a:endParaRPr lang="zh-TW" altLang="en-US" dirty="0"/>
          </a:p>
          <a:p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B3DB1A95-E11B-469E-ADCD-ADC8255C7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3429000"/>
            <a:ext cx="8389641" cy="2645382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7713322B-0513-43B4-869E-A113E3954D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2301" y="1818132"/>
            <a:ext cx="1231141" cy="456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957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p"/>
            </a:pPr>
            <a:r>
              <a:rPr lang="zh-TW" altLang="en-US" dirty="0">
                <a:solidFill>
                  <a:schemeClr val="bg2"/>
                </a:solidFill>
                <a:cs typeface="Calibri" panose="020F0502020204030204" pitchFamily="34" charset="0"/>
              </a:rPr>
              <a:t>上週重點複習</a:t>
            </a:r>
            <a:endParaRPr lang="en-US" altLang="zh-TW" dirty="0">
              <a:solidFill>
                <a:schemeClr val="bg2"/>
              </a:solidFill>
              <a:cs typeface="Calibri" panose="020F0502020204030204" pitchFamily="34" charset="0"/>
            </a:endParaRPr>
          </a:p>
          <a:p>
            <a:pPr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p"/>
            </a:pPr>
            <a:r>
              <a:rPr lang="zh-TW" altLang="en-US" dirty="0">
                <a:cs typeface="Calibri" panose="020F0502020204030204" pitchFamily="34" charset="0"/>
              </a:rPr>
              <a:t>二維陣列</a:t>
            </a:r>
            <a:r>
              <a:rPr lang="en-US" altLang="zh-TW" dirty="0">
                <a:cs typeface="Calibri" panose="020F0502020204030204" pitchFamily="34" charset="0"/>
              </a:rPr>
              <a:t>_</a:t>
            </a:r>
            <a:r>
              <a:rPr lang="zh-TW" altLang="en-US" dirty="0">
                <a:cs typeface="Calibri" panose="020F0502020204030204" pitchFamily="34" charset="0"/>
              </a:rPr>
              <a:t>字串</a:t>
            </a:r>
            <a:endParaRPr lang="en-US" altLang="zh-TW" dirty="0">
              <a:cs typeface="Calibri" panose="020F0502020204030204" pitchFamily="34" charset="0"/>
            </a:endParaRPr>
          </a:p>
          <a:p>
            <a:pPr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p"/>
            </a:pPr>
            <a:r>
              <a:rPr lang="zh-TW" altLang="en-US" dirty="0">
                <a:solidFill>
                  <a:srgbClr val="565247"/>
                </a:solidFill>
                <a:cs typeface="Calibri" panose="020F0502020204030204" pitchFamily="34" charset="0"/>
              </a:rPr>
              <a:t>課堂作業</a:t>
            </a:r>
            <a:endParaRPr lang="en-US" altLang="zh-TW" dirty="0">
              <a:solidFill>
                <a:srgbClr val="565247"/>
              </a:solidFill>
              <a:cs typeface="Calibri" panose="020F0502020204030204" pitchFamily="34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68710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二維陣列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_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字串 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– 1/5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55350C3-DC3A-4060-8440-C6393F2C2B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2187301"/>
            <a:ext cx="8654518" cy="4012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702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C4C5C5-21B1-4669-B080-A77021716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二維陣列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_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字串 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– 2/5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551BC07-2985-4447-851C-904FE1014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TW" dirty="0"/>
              <a:t>String</a:t>
            </a:r>
            <a:r>
              <a:rPr lang="zh-TW" altLang="en-US" dirty="0"/>
              <a:t>語法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630936" lvl="1" indent="-457200">
              <a:buFont typeface="+mj-lt"/>
              <a:buAutoNum type="arabicPeriod"/>
            </a:pP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單引號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內是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字元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雙引號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內是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字串</a:t>
            </a:r>
            <a:endParaRPr lang="en-US" altLang="zh-TW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173736" lvl="1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173736" lvl="1" indent="0">
              <a:buNone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例如：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173736" lvl="1" indent="0">
              <a:buNone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char cha =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'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’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;   //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是字元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173736" lvl="1" indent="0">
              <a:buNone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char str[10] =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“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abc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”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;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//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是字串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173736" lvl="1" indent="0">
              <a:buNone/>
            </a:pPr>
            <a:endParaRPr lang="en-US" altLang="zh-TW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173736" lvl="1" indent="0">
              <a:buNone/>
            </a:pP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注意陣列大小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，避免輸入超過上限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630936" lvl="1" indent="-457200">
              <a:buFont typeface="+mj-lt"/>
              <a:buAutoNum type="arabicPeriod" startAt="2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輸入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顯示字串 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173736" lvl="1" indent="0">
              <a:buNone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例如：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173736" lvl="1" indent="0">
              <a:buNone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scanf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(“%s”, &amp;str);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//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可直接輸入整串，字串結尾處會被自動設成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‘\0’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173736" lvl="1" indent="0">
              <a:buNone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printf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(“%s”, str);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//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可直接讀取整串，直到讀到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’\0’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才停止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461390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要素">
  <a:themeElements>
    <a:clrScheme name="要素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要素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要素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4825F1AF-8DBC-4E3D-9F3D-688338DA83FC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3157</TotalTime>
  <Words>601</Words>
  <Application>Microsoft Office PowerPoint</Application>
  <PresentationFormat>寬螢幕</PresentationFormat>
  <Paragraphs>74</Paragraphs>
  <Slides>19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13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33" baseType="lpstr">
      <vt:lpstr>等线</vt:lpstr>
      <vt:lpstr>微软雅黑</vt:lpstr>
      <vt:lpstr>微軟正黑體</vt:lpstr>
      <vt:lpstr>新細明體</vt:lpstr>
      <vt:lpstr>標楷體</vt:lpstr>
      <vt:lpstr>Arial</vt:lpstr>
      <vt:lpstr>Arial Black</vt:lpstr>
      <vt:lpstr>Calibri</vt:lpstr>
      <vt:lpstr>Times New Roman</vt:lpstr>
      <vt:lpstr>Tw Cen MT</vt:lpstr>
      <vt:lpstr>Tw Cen MT Condensed</vt:lpstr>
      <vt:lpstr>Wingdings</vt:lpstr>
      <vt:lpstr>Wingdings 3</vt:lpstr>
      <vt:lpstr>1_要素</vt:lpstr>
      <vt:lpstr>PowerPoint 簡報</vt:lpstr>
      <vt:lpstr>Outline</vt:lpstr>
      <vt:lpstr>Outline</vt:lpstr>
      <vt:lpstr>上週重點複習–二維陣列– 1/3 </vt:lpstr>
      <vt:lpstr>上週重點複習–插入排序法 – 2/3 </vt:lpstr>
      <vt:lpstr>上週重點複習–選擇排序法 – 3/3 </vt:lpstr>
      <vt:lpstr>Outline</vt:lpstr>
      <vt:lpstr>二維陣列_字串 – 1/5</vt:lpstr>
      <vt:lpstr>二維陣列_字串 – 2/5</vt:lpstr>
      <vt:lpstr>二維陣列_字串 – 3/5</vt:lpstr>
      <vt:lpstr>二維陣列_字串 – 4/5</vt:lpstr>
      <vt:lpstr>二維陣列_字串 – 5/5</vt:lpstr>
      <vt:lpstr>Outline</vt:lpstr>
      <vt:lpstr>課堂作業 – 1/2</vt:lpstr>
      <vt:lpstr>範例 – 1/2 </vt:lpstr>
      <vt:lpstr>課堂作業 – 2/2</vt:lpstr>
      <vt:lpstr>課堂作業 – 2/2範例</vt:lpstr>
      <vt:lpstr>附錄--ASCII table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dsp521</dc:creator>
  <cp:lastModifiedBy>昱廷 劉</cp:lastModifiedBy>
  <cp:revision>118</cp:revision>
  <dcterms:created xsi:type="dcterms:W3CDTF">2021-09-06T07:31:26Z</dcterms:created>
  <dcterms:modified xsi:type="dcterms:W3CDTF">2022-03-18T09:26:12Z</dcterms:modified>
</cp:coreProperties>
</file>