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4" r:id="rId4"/>
    <p:sldId id="258" r:id="rId5"/>
    <p:sldId id="280" r:id="rId6"/>
    <p:sldId id="268" r:id="rId7"/>
    <p:sldId id="266" r:id="rId8"/>
    <p:sldId id="262" r:id="rId9"/>
    <p:sldId id="261" r:id="rId10"/>
    <p:sldId id="265" r:id="rId11"/>
    <p:sldId id="263" r:id="rId12"/>
    <p:sldId id="271" r:id="rId13"/>
    <p:sldId id="276" r:id="rId14"/>
    <p:sldId id="282" r:id="rId15"/>
    <p:sldId id="272" r:id="rId16"/>
    <p:sldId id="283" r:id="rId17"/>
    <p:sldId id="273" r:id="rId18"/>
    <p:sldId id="274" r:id="rId19"/>
    <p:sldId id="277" r:id="rId20"/>
    <p:sldId id="279" r:id="rId21"/>
    <p:sldId id="286" r:id="rId22"/>
    <p:sldId id="284" r:id="rId23"/>
    <p:sldId id="275" r:id="rId24"/>
    <p:sldId id="278" r:id="rId25"/>
    <p:sldId id="285" r:id="rId26"/>
    <p:sldId id="281" r:id="rId27"/>
    <p:sldId id="270" r:id="rId28"/>
    <p:sldId id="26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01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37096-AE6F-44AE-B955-05EA743BED0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3088-B255-4683-AD8E-4B116055B0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8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59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37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2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7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69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4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45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64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ROCm</a:t>
            </a:r>
            <a:r>
              <a:rPr lang="en-US" altLang="zh-TW" dirty="0"/>
              <a:t> =&gt; AMD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96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99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82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0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42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90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E6A5-5C84-48BA-A384-BE166EE213A6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0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99D1-F800-4256-A8AE-CCAD30794CEE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8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8BE0-7D94-49E4-BA50-829BEEE57F74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7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7DAD-24CE-4E39-840B-2F09E94333BC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4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3137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5E6A-AD18-43B1-B936-E6ED07200AEE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2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7D80-D3C1-4E4B-B836-49655F29E570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09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3D7-E125-4673-AE6A-70E28D8EF174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B17B-20FF-4F01-880F-F6AFFF9561EC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3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57A-A686-4C0F-B02E-C4636FC70D83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319-1D74-4C28-8F6C-97D083A4FB2F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CB4-35A6-41BA-8825-3689930F11CA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1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45DE-AF85-41B8-B79B-998DA26AE25D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70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Homework 2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010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48346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範例程式說明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train.csv 	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訓練資料檔案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test.csv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測試資料檔案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dataset.py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/>
              <a:t>用於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models.py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堆疊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test.py			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測試資料預測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4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1556499"/>
            <a:ext cx="10239375" cy="48101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dataset.py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7" name="橢圓形圖說文字 6"/>
          <p:cNvSpPr/>
          <p:nvPr/>
        </p:nvSpPr>
        <p:spPr>
          <a:xfrm>
            <a:off x="9273704" y="1228865"/>
            <a:ext cx="2011039" cy="1186751"/>
          </a:xfrm>
          <a:prstGeom prst="wedgeEllipse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不須改動</a:t>
            </a:r>
          </a:p>
        </p:txBody>
      </p:sp>
      <p:sp>
        <p:nvSpPr>
          <p:cNvPr id="8" name="矩形 7"/>
          <p:cNvSpPr/>
          <p:nvPr/>
        </p:nvSpPr>
        <p:spPr>
          <a:xfrm>
            <a:off x="1858946" y="3828423"/>
            <a:ext cx="9214338" cy="246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>
            <a:off x="9661474" y="4457557"/>
            <a:ext cx="2436847" cy="1375790"/>
          </a:xfrm>
          <a:prstGeom prst="wedgeEllipseCallout">
            <a:avLst>
              <a:gd name="adj1" fmla="val -60578"/>
              <a:gd name="adj2" fmla="val 3249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處理資料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缺失值處理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dataset.py</a:t>
            </a:r>
            <a:r>
              <a:rPr lang="zh-TW" altLang="en-US" dirty="0"/>
              <a:t> 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19" y="2914022"/>
            <a:ext cx="8332028" cy="2733150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>
            <a:off x="8323733" y="1964452"/>
            <a:ext cx="2667153" cy="1899139"/>
          </a:xfrm>
          <a:prstGeom prst="wedgeEllipseCallout">
            <a:avLst>
              <a:gd name="adj1" fmla="val -34396"/>
              <a:gd name="adj2" fmla="val 6508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調整為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loader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可用的資料型態，不須改動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9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dataset.py –</a:t>
            </a:r>
            <a:r>
              <a:rPr lang="zh-TW" altLang="en-US" dirty="0"/>
              <a:t> 作業要求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做缺失值 </a:t>
            </a:r>
            <a:r>
              <a:rPr lang="en-US" altLang="zh-TW" dirty="0"/>
              <a:t>(nan) </a:t>
            </a:r>
            <a:r>
              <a:rPr lang="zh-TW" altLang="en-US" dirty="0"/>
              <a:t>處理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做資料標準化 </a:t>
            </a:r>
            <a:r>
              <a:rPr lang="en-US" altLang="zh-TW" dirty="0"/>
              <a:t>(Normalization)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Normalization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將特徵資料按比例縮放，讓資料落在某一特定的區間，避 免模型只去更新數值範圍較大卻不重要的特徵，常見區間為 </a:t>
            </a:r>
            <a:r>
              <a:rPr lang="en-US" altLang="zh-TW" sz="2400" dirty="0"/>
              <a:t>[0, 1]</a:t>
            </a:r>
            <a:r>
              <a:rPr lang="zh-TW" altLang="en-US" sz="2400" dirty="0"/>
              <a:t> 和 </a:t>
            </a:r>
            <a:r>
              <a:rPr lang="en-US" altLang="zh-TW" sz="2400" dirty="0"/>
              <a:t>[-1, 1]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例 </a:t>
            </a:r>
            <a:r>
              <a:rPr lang="en-US" altLang="zh-TW" sz="2400" dirty="0"/>
              <a:t>:</a:t>
            </a:r>
            <a:r>
              <a:rPr lang="zh-TW" altLang="en-US" sz="2400" dirty="0"/>
              <a:t> 有兩個特徵，一個平均為</a:t>
            </a:r>
            <a:r>
              <a:rPr lang="en-US" altLang="zh-TW" sz="2400" dirty="0"/>
              <a:t>500</a:t>
            </a:r>
            <a:r>
              <a:rPr lang="zh-TW" altLang="en-US" sz="2400" dirty="0"/>
              <a:t>，一個平均為</a:t>
            </a:r>
            <a:r>
              <a:rPr lang="en-US" altLang="zh-TW" sz="2400" dirty="0"/>
              <a:t>0.1</a:t>
            </a:r>
            <a:r>
              <a:rPr lang="zh-TW" altLang="en-US" sz="2400" dirty="0"/>
              <a:t>，要降低 </a:t>
            </a:r>
            <a:r>
              <a:rPr lang="en-US" altLang="zh-TW" sz="2400" dirty="0"/>
              <a:t>loss</a:t>
            </a:r>
            <a:r>
              <a:rPr lang="zh-TW" altLang="en-US" sz="2400" dirty="0"/>
              <a:t> </a:t>
            </a:r>
            <a:r>
              <a:rPr lang="en-US" altLang="zh-TW" sz="2400" dirty="0"/>
              <a:t>?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24" y="2034376"/>
            <a:ext cx="10254551" cy="43861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41266" y="2893925"/>
            <a:ext cx="8262228" cy="318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8917017" y="1831003"/>
            <a:ext cx="2507121" cy="1266296"/>
          </a:xfrm>
          <a:prstGeom prst="wedgeEllipseCallout">
            <a:avLst>
              <a:gd name="adj1" fmla="val -32689"/>
              <a:gd name="adj2" fmla="val 6582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修改此處來堆疊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02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 – </a:t>
            </a:r>
            <a:r>
              <a:rPr lang="zh-TW" altLang="en-US" dirty="0"/>
              <a:t>作業要求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將模型架構由一層增加為三層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橢圓 4"/>
          <p:cNvSpPr/>
          <p:nvPr/>
        </p:nvSpPr>
        <p:spPr>
          <a:xfrm>
            <a:off x="2516026" y="4110868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98215" y="4704233"/>
            <a:ext cx="77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516025" y="4567352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16024" y="548302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516025" y="502383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076739" y="4704233"/>
            <a:ext cx="8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24" name="直線接點 23"/>
          <p:cNvCxnSpPr>
            <a:stCxn id="7" idx="3"/>
            <a:endCxn id="5" idx="2"/>
          </p:cNvCxnSpPr>
          <p:nvPr/>
        </p:nvCxnSpPr>
        <p:spPr>
          <a:xfrm flipV="1">
            <a:off x="2271939" y="4271642"/>
            <a:ext cx="244087" cy="6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7" idx="3"/>
            <a:endCxn id="8" idx="2"/>
          </p:cNvCxnSpPr>
          <p:nvPr/>
        </p:nvCxnSpPr>
        <p:spPr>
          <a:xfrm flipV="1">
            <a:off x="2271939" y="4728126"/>
            <a:ext cx="244086" cy="16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7" idx="3"/>
            <a:endCxn id="10" idx="2"/>
          </p:cNvCxnSpPr>
          <p:nvPr/>
        </p:nvCxnSpPr>
        <p:spPr>
          <a:xfrm>
            <a:off x="2271939" y="4888899"/>
            <a:ext cx="244086" cy="2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3"/>
            <a:endCxn id="9" idx="2"/>
          </p:cNvCxnSpPr>
          <p:nvPr/>
        </p:nvCxnSpPr>
        <p:spPr>
          <a:xfrm>
            <a:off x="2271939" y="4888899"/>
            <a:ext cx="244085" cy="75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" idx="6"/>
            <a:endCxn id="22" idx="1"/>
          </p:cNvCxnSpPr>
          <p:nvPr/>
        </p:nvCxnSpPr>
        <p:spPr>
          <a:xfrm>
            <a:off x="2837573" y="4271642"/>
            <a:ext cx="239166" cy="6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endCxn id="22" idx="1"/>
          </p:cNvCxnSpPr>
          <p:nvPr/>
        </p:nvCxnSpPr>
        <p:spPr>
          <a:xfrm>
            <a:off x="2832653" y="4728126"/>
            <a:ext cx="244086" cy="16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endCxn id="22" idx="1"/>
          </p:cNvCxnSpPr>
          <p:nvPr/>
        </p:nvCxnSpPr>
        <p:spPr>
          <a:xfrm flipV="1">
            <a:off x="2832653" y="4888899"/>
            <a:ext cx="244086" cy="2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endCxn id="22" idx="1"/>
          </p:cNvCxnSpPr>
          <p:nvPr/>
        </p:nvCxnSpPr>
        <p:spPr>
          <a:xfrm flipV="1">
            <a:off x="2832652" y="4888899"/>
            <a:ext cx="244087" cy="75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5878085" y="4704233"/>
            <a:ext cx="77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86" name="橢圓 85"/>
          <p:cNvSpPr/>
          <p:nvPr/>
        </p:nvSpPr>
        <p:spPr>
          <a:xfrm>
            <a:off x="8289055" y="4110868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8289054" y="4567352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8289053" y="548302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8289054" y="502383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8854687" y="4704233"/>
            <a:ext cx="8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92" name="直線接點 91"/>
          <p:cNvCxnSpPr>
            <a:stCxn id="81" idx="3"/>
          </p:cNvCxnSpPr>
          <p:nvPr/>
        </p:nvCxnSpPr>
        <p:spPr>
          <a:xfrm flipV="1">
            <a:off x="6651809" y="4271642"/>
            <a:ext cx="244087" cy="6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81" idx="3"/>
          </p:cNvCxnSpPr>
          <p:nvPr/>
        </p:nvCxnSpPr>
        <p:spPr>
          <a:xfrm flipV="1">
            <a:off x="6651809" y="4728126"/>
            <a:ext cx="244086" cy="16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81" idx="3"/>
          </p:cNvCxnSpPr>
          <p:nvPr/>
        </p:nvCxnSpPr>
        <p:spPr>
          <a:xfrm>
            <a:off x="6651809" y="4888899"/>
            <a:ext cx="244086" cy="2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81" idx="3"/>
          </p:cNvCxnSpPr>
          <p:nvPr/>
        </p:nvCxnSpPr>
        <p:spPr>
          <a:xfrm>
            <a:off x="6651809" y="4888899"/>
            <a:ext cx="244085" cy="75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cxnSpLocks/>
          </p:cNvCxnSpPr>
          <p:nvPr/>
        </p:nvCxnSpPr>
        <p:spPr>
          <a:xfrm>
            <a:off x="7924287" y="4271642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cxnSpLocks/>
          </p:cNvCxnSpPr>
          <p:nvPr/>
        </p:nvCxnSpPr>
        <p:spPr>
          <a:xfrm>
            <a:off x="7924286" y="4728126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cxnSpLocks/>
          </p:cNvCxnSpPr>
          <p:nvPr/>
        </p:nvCxnSpPr>
        <p:spPr>
          <a:xfrm>
            <a:off x="7924286" y="5184610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cxnSpLocks/>
          </p:cNvCxnSpPr>
          <p:nvPr/>
        </p:nvCxnSpPr>
        <p:spPr>
          <a:xfrm>
            <a:off x="7924285" y="5643800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cxnSpLocks/>
          </p:cNvCxnSpPr>
          <p:nvPr/>
        </p:nvCxnSpPr>
        <p:spPr>
          <a:xfrm>
            <a:off x="7924287" y="4271642"/>
            <a:ext cx="355039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cxnSpLocks/>
          </p:cNvCxnSpPr>
          <p:nvPr/>
        </p:nvCxnSpPr>
        <p:spPr>
          <a:xfrm>
            <a:off x="7924287" y="4271642"/>
            <a:ext cx="355039" cy="91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cxnSpLocks/>
          </p:cNvCxnSpPr>
          <p:nvPr/>
        </p:nvCxnSpPr>
        <p:spPr>
          <a:xfrm>
            <a:off x="7924287" y="4271642"/>
            <a:ext cx="355038" cy="137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cxnSpLocks/>
          </p:cNvCxnSpPr>
          <p:nvPr/>
        </p:nvCxnSpPr>
        <p:spPr>
          <a:xfrm flipV="1">
            <a:off x="7924286" y="4271642"/>
            <a:ext cx="355041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cxnSpLocks/>
          </p:cNvCxnSpPr>
          <p:nvPr/>
        </p:nvCxnSpPr>
        <p:spPr>
          <a:xfrm>
            <a:off x="7924286" y="4728126"/>
            <a:ext cx="355040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cxnSpLocks/>
          </p:cNvCxnSpPr>
          <p:nvPr/>
        </p:nvCxnSpPr>
        <p:spPr>
          <a:xfrm>
            <a:off x="7924286" y="4728126"/>
            <a:ext cx="355039" cy="91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cxnSpLocks/>
          </p:cNvCxnSpPr>
          <p:nvPr/>
        </p:nvCxnSpPr>
        <p:spPr>
          <a:xfrm flipV="1">
            <a:off x="7924286" y="4271642"/>
            <a:ext cx="355041" cy="91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cxnSpLocks/>
          </p:cNvCxnSpPr>
          <p:nvPr/>
        </p:nvCxnSpPr>
        <p:spPr>
          <a:xfrm flipV="1">
            <a:off x="7924286" y="4728126"/>
            <a:ext cx="355040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cxnSpLocks/>
          </p:cNvCxnSpPr>
          <p:nvPr/>
        </p:nvCxnSpPr>
        <p:spPr>
          <a:xfrm>
            <a:off x="7924286" y="5184610"/>
            <a:ext cx="355039" cy="45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cxnSpLocks/>
          </p:cNvCxnSpPr>
          <p:nvPr/>
        </p:nvCxnSpPr>
        <p:spPr>
          <a:xfrm flipV="1">
            <a:off x="7924285" y="4271642"/>
            <a:ext cx="355042" cy="137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cxnSpLocks/>
          </p:cNvCxnSpPr>
          <p:nvPr/>
        </p:nvCxnSpPr>
        <p:spPr>
          <a:xfrm flipV="1">
            <a:off x="7924285" y="4728126"/>
            <a:ext cx="355041" cy="91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cxnSpLocks/>
          </p:cNvCxnSpPr>
          <p:nvPr/>
        </p:nvCxnSpPr>
        <p:spPr>
          <a:xfrm flipV="1">
            <a:off x="7924285" y="5184610"/>
            <a:ext cx="355041" cy="45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86" idx="6"/>
            <a:endCxn id="91" idx="1"/>
          </p:cNvCxnSpPr>
          <p:nvPr/>
        </p:nvCxnSpPr>
        <p:spPr>
          <a:xfrm>
            <a:off x="8610602" y="4271642"/>
            <a:ext cx="244085" cy="6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>
            <a:stCxn id="87" idx="6"/>
            <a:endCxn id="91" idx="1"/>
          </p:cNvCxnSpPr>
          <p:nvPr/>
        </p:nvCxnSpPr>
        <p:spPr>
          <a:xfrm>
            <a:off x="8610601" y="4728126"/>
            <a:ext cx="244086" cy="16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>
            <a:stCxn id="89" idx="6"/>
            <a:endCxn id="91" idx="1"/>
          </p:cNvCxnSpPr>
          <p:nvPr/>
        </p:nvCxnSpPr>
        <p:spPr>
          <a:xfrm flipV="1">
            <a:off x="8610601" y="4888899"/>
            <a:ext cx="244086" cy="2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88" idx="6"/>
            <a:endCxn id="91" idx="1"/>
          </p:cNvCxnSpPr>
          <p:nvPr/>
        </p:nvCxnSpPr>
        <p:spPr>
          <a:xfrm flipV="1">
            <a:off x="8610600" y="4888899"/>
            <a:ext cx="244087" cy="75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/>
          <p:cNvSpPr/>
          <p:nvPr/>
        </p:nvSpPr>
        <p:spPr>
          <a:xfrm>
            <a:off x="7599798" y="4110868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7599797" y="4567352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/>
          <p:cNvSpPr/>
          <p:nvPr/>
        </p:nvSpPr>
        <p:spPr>
          <a:xfrm>
            <a:off x="7599796" y="548302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7599797" y="502383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6895898" y="4110868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6895897" y="4567352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/>
          <p:cNvSpPr/>
          <p:nvPr/>
        </p:nvSpPr>
        <p:spPr>
          <a:xfrm>
            <a:off x="6895896" y="548302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/>
          <p:cNvSpPr/>
          <p:nvPr/>
        </p:nvSpPr>
        <p:spPr>
          <a:xfrm>
            <a:off x="6895897" y="502383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>
            <a:stCxn id="166" idx="6"/>
          </p:cNvCxnSpPr>
          <p:nvPr/>
        </p:nvCxnSpPr>
        <p:spPr>
          <a:xfrm>
            <a:off x="7217445" y="4271642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67" idx="6"/>
          </p:cNvCxnSpPr>
          <p:nvPr/>
        </p:nvCxnSpPr>
        <p:spPr>
          <a:xfrm>
            <a:off x="7217444" y="4728126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>
            <a:stCxn id="169" idx="6"/>
          </p:cNvCxnSpPr>
          <p:nvPr/>
        </p:nvCxnSpPr>
        <p:spPr>
          <a:xfrm>
            <a:off x="7217444" y="5184610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>
            <a:stCxn id="168" idx="6"/>
          </p:cNvCxnSpPr>
          <p:nvPr/>
        </p:nvCxnSpPr>
        <p:spPr>
          <a:xfrm>
            <a:off x="7217443" y="5643800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166" idx="6"/>
          </p:cNvCxnSpPr>
          <p:nvPr/>
        </p:nvCxnSpPr>
        <p:spPr>
          <a:xfrm>
            <a:off x="7217445" y="4271642"/>
            <a:ext cx="355039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>
            <a:stCxn id="166" idx="6"/>
          </p:cNvCxnSpPr>
          <p:nvPr/>
        </p:nvCxnSpPr>
        <p:spPr>
          <a:xfrm>
            <a:off x="7217445" y="4271642"/>
            <a:ext cx="355039" cy="91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>
            <a:stCxn id="166" idx="6"/>
          </p:cNvCxnSpPr>
          <p:nvPr/>
        </p:nvCxnSpPr>
        <p:spPr>
          <a:xfrm>
            <a:off x="7217445" y="4271642"/>
            <a:ext cx="355038" cy="137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>
            <a:stCxn id="167" idx="6"/>
          </p:cNvCxnSpPr>
          <p:nvPr/>
        </p:nvCxnSpPr>
        <p:spPr>
          <a:xfrm flipV="1">
            <a:off x="7217444" y="4271642"/>
            <a:ext cx="355041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>
            <a:stCxn id="167" idx="6"/>
          </p:cNvCxnSpPr>
          <p:nvPr/>
        </p:nvCxnSpPr>
        <p:spPr>
          <a:xfrm>
            <a:off x="7217444" y="4728126"/>
            <a:ext cx="355040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>
            <a:stCxn id="167" idx="6"/>
          </p:cNvCxnSpPr>
          <p:nvPr/>
        </p:nvCxnSpPr>
        <p:spPr>
          <a:xfrm>
            <a:off x="7217444" y="4728126"/>
            <a:ext cx="355039" cy="91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>
            <a:stCxn id="169" idx="6"/>
          </p:cNvCxnSpPr>
          <p:nvPr/>
        </p:nvCxnSpPr>
        <p:spPr>
          <a:xfrm flipV="1">
            <a:off x="7217444" y="4271642"/>
            <a:ext cx="355041" cy="91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>
            <a:stCxn id="169" idx="6"/>
          </p:cNvCxnSpPr>
          <p:nvPr/>
        </p:nvCxnSpPr>
        <p:spPr>
          <a:xfrm flipV="1">
            <a:off x="7217444" y="4728126"/>
            <a:ext cx="355040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>
            <a:stCxn id="169" idx="6"/>
          </p:cNvCxnSpPr>
          <p:nvPr/>
        </p:nvCxnSpPr>
        <p:spPr>
          <a:xfrm>
            <a:off x="7217444" y="5184610"/>
            <a:ext cx="355039" cy="45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>
            <a:stCxn id="168" idx="6"/>
          </p:cNvCxnSpPr>
          <p:nvPr/>
        </p:nvCxnSpPr>
        <p:spPr>
          <a:xfrm flipV="1">
            <a:off x="7217443" y="4271642"/>
            <a:ext cx="355042" cy="137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>
            <a:stCxn id="168" idx="6"/>
          </p:cNvCxnSpPr>
          <p:nvPr/>
        </p:nvCxnSpPr>
        <p:spPr>
          <a:xfrm flipV="1">
            <a:off x="7217443" y="4728126"/>
            <a:ext cx="355041" cy="91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>
            <a:stCxn id="168" idx="6"/>
          </p:cNvCxnSpPr>
          <p:nvPr/>
        </p:nvCxnSpPr>
        <p:spPr>
          <a:xfrm flipV="1">
            <a:off x="7217443" y="5184610"/>
            <a:ext cx="355041" cy="45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8451210-C8D5-47AF-82C6-A1FA055CD2FC}"/>
              </a:ext>
            </a:extLst>
          </p:cNvPr>
          <p:cNvSpPr/>
          <p:nvPr/>
        </p:nvSpPr>
        <p:spPr>
          <a:xfrm>
            <a:off x="4571022" y="4753962"/>
            <a:ext cx="538412" cy="369332"/>
          </a:xfrm>
          <a:prstGeom prst="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1A9C80-8A99-4ADB-9A1E-A5E72F285674}"/>
              </a:ext>
            </a:extLst>
          </p:cNvPr>
          <p:cNvSpPr txBox="1"/>
          <p:nvPr/>
        </p:nvSpPr>
        <p:spPr>
          <a:xfrm>
            <a:off x="2415339" y="3680227"/>
            <a:ext cx="7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512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13C510E-38C2-4048-A161-2FBBB7CB25AA}"/>
              </a:ext>
            </a:extLst>
          </p:cNvPr>
          <p:cNvSpPr txBox="1"/>
          <p:nvPr/>
        </p:nvSpPr>
        <p:spPr>
          <a:xfrm>
            <a:off x="6773851" y="3681832"/>
            <a:ext cx="7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512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736C83F-B0F4-4A9A-97E3-24081702C482}"/>
              </a:ext>
            </a:extLst>
          </p:cNvPr>
          <p:cNvSpPr txBox="1"/>
          <p:nvPr/>
        </p:nvSpPr>
        <p:spPr>
          <a:xfrm>
            <a:off x="7476060" y="3680227"/>
            <a:ext cx="7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512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057C8B-DC86-4B93-98F7-891E82E62525}"/>
              </a:ext>
            </a:extLst>
          </p:cNvPr>
          <p:cNvSpPr txBox="1"/>
          <p:nvPr/>
        </p:nvSpPr>
        <p:spPr>
          <a:xfrm>
            <a:off x="8160782" y="3678622"/>
            <a:ext cx="7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185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325100" cy="4924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87642" y="4064469"/>
            <a:ext cx="9575658" cy="1276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7642" y="5475531"/>
            <a:ext cx="6569060" cy="113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>
            <a:off x="8684169" y="1567854"/>
            <a:ext cx="2479131" cy="1069958"/>
          </a:xfrm>
          <a:prstGeom prst="wedgeEllipseCallout">
            <a:avLst>
              <a:gd name="adj1" fmla="val -32044"/>
              <a:gd name="adj2" fmla="val 5831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9475595" y="3016251"/>
            <a:ext cx="2622619" cy="1490730"/>
          </a:xfrm>
          <a:prstGeom prst="wedgeEllipseCallout">
            <a:avLst>
              <a:gd name="adj1" fmla="val -32044"/>
              <a:gd name="adj2" fmla="val 5831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在此處切分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92048" y="5583745"/>
            <a:ext cx="2961752" cy="1192167"/>
          </a:xfrm>
          <a:prstGeom prst="wedgeEllipseCallout">
            <a:avLst>
              <a:gd name="adj1" fmla="val -60673"/>
              <a:gd name="adj2" fmla="val -137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 ,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91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21" y="365125"/>
            <a:ext cx="6686550" cy="6086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-2</a:t>
            </a:r>
            <a:endParaRPr lang="zh-TW" altLang="en-US" dirty="0"/>
          </a:p>
        </p:txBody>
      </p:sp>
      <p:sp>
        <p:nvSpPr>
          <p:cNvPr id="6" name="橢圓形圖說文字 5"/>
          <p:cNvSpPr/>
          <p:nvPr/>
        </p:nvSpPr>
        <p:spPr>
          <a:xfrm>
            <a:off x="3736104" y="2080222"/>
            <a:ext cx="2634135" cy="1497204"/>
          </a:xfrm>
          <a:prstGeom prst="wedgeEllipseCallout">
            <a:avLst>
              <a:gd name="adj1" fmla="val 60408"/>
              <a:gd name="adj2" fmla="val 1039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loader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讀資料</a:t>
            </a:r>
          </a:p>
        </p:txBody>
      </p:sp>
      <p:sp>
        <p:nvSpPr>
          <p:cNvPr id="7" name="矩形 6"/>
          <p:cNvSpPr/>
          <p:nvPr/>
        </p:nvSpPr>
        <p:spPr>
          <a:xfrm>
            <a:off x="6351712" y="3878663"/>
            <a:ext cx="5225141" cy="2491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2887645" y="4495914"/>
            <a:ext cx="2763613" cy="1497204"/>
          </a:xfrm>
          <a:prstGeom prst="wedgeEllipseCallout">
            <a:avLst>
              <a:gd name="adj1" fmla="val 63840"/>
              <a:gd name="adj2" fmla="val -104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計算損失及參數更新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0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51692" cy="45812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-3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39814" y="1690688"/>
            <a:ext cx="9313985" cy="2107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9207433" y="466241"/>
            <a:ext cx="2634135" cy="1497204"/>
          </a:xfrm>
          <a:prstGeom prst="wedgeEllipseCallout">
            <a:avLst>
              <a:gd name="adj1" fmla="val -46403"/>
              <a:gd name="adj2" fmla="val 5468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修改此處，加入並計算驗證損失</a:t>
            </a:r>
          </a:p>
        </p:txBody>
      </p:sp>
      <p:sp>
        <p:nvSpPr>
          <p:cNvPr id="9" name="橢圓形圖說文字 8"/>
          <p:cNvSpPr/>
          <p:nvPr/>
        </p:nvSpPr>
        <p:spPr>
          <a:xfrm>
            <a:off x="9026562" y="4875204"/>
            <a:ext cx="2498059" cy="1497204"/>
          </a:xfrm>
          <a:prstGeom prst="wedgeEllipseCallout">
            <a:avLst>
              <a:gd name="adj1" fmla="val -59928"/>
              <a:gd name="adj2" fmla="val -70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儲存表現最好的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6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範例程式說明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673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90" y="2063733"/>
            <a:ext cx="8412353" cy="3603537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>
            <a:off x="9056708" y="1218825"/>
            <a:ext cx="2498059" cy="1497204"/>
          </a:xfrm>
          <a:prstGeom prst="wedgeEllipseCallout">
            <a:avLst>
              <a:gd name="adj1" fmla="val -63950"/>
              <a:gd name="adj2" fmla="val 1442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WRMSE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，不須修改，可直接使用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-4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5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需畫出訓練過程的曲線圖</a:t>
            </a:r>
            <a:r>
              <a:rPr lang="en-US" altLang="zh-TW" dirty="0"/>
              <a:t>2</a:t>
            </a:r>
            <a:r>
              <a:rPr lang="zh-TW" altLang="en-US" dirty="0"/>
              <a:t>張</a:t>
            </a:r>
            <a:r>
              <a:rPr lang="en-US" altLang="zh-TW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loss curve</a:t>
            </a:r>
            <a:r>
              <a:rPr lang="zh-TW" altLang="en-US" dirty="0"/>
              <a:t> 中包含 </a:t>
            </a:r>
            <a:r>
              <a:rPr lang="en-US" altLang="zh-TW" dirty="0"/>
              <a:t>training loss</a:t>
            </a:r>
            <a:r>
              <a:rPr lang="zh-TW" altLang="en-US" dirty="0"/>
              <a:t> 與 </a:t>
            </a:r>
            <a:r>
              <a:rPr lang="en-US" altLang="zh-TW" dirty="0"/>
              <a:t>validation loss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wrmse</a:t>
            </a:r>
            <a:r>
              <a:rPr lang="en-US" altLang="zh-TW" dirty="0"/>
              <a:t> curve</a:t>
            </a:r>
            <a:r>
              <a:rPr lang="zh-TW" altLang="en-US" dirty="0"/>
              <a:t> 中包含 </a:t>
            </a:r>
            <a:r>
              <a:rPr lang="en-US" altLang="zh-TW" dirty="0"/>
              <a:t>training </a:t>
            </a:r>
            <a:r>
              <a:rPr lang="en-US" altLang="zh-TW" dirty="0" err="1"/>
              <a:t>wrmse</a:t>
            </a:r>
            <a:r>
              <a:rPr lang="zh-TW" altLang="en-US" dirty="0"/>
              <a:t> 與 </a:t>
            </a:r>
            <a:r>
              <a:rPr lang="en-US" altLang="zh-TW" dirty="0"/>
              <a:t>validation </a:t>
            </a:r>
            <a:r>
              <a:rPr lang="en-US" altLang="zh-TW" dirty="0" err="1"/>
              <a:t>wrmse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39" y="5068911"/>
            <a:ext cx="5311391" cy="14496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49" y="3840620"/>
            <a:ext cx="4041427" cy="301738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02073" y="3966132"/>
            <a:ext cx="325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</a:p>
        </p:txBody>
      </p:sp>
      <p:sp>
        <p:nvSpPr>
          <p:cNvPr id="8" name="向下箭號 7"/>
          <p:cNvSpPr/>
          <p:nvPr/>
        </p:nvSpPr>
        <p:spPr>
          <a:xfrm>
            <a:off x="3487875" y="4552137"/>
            <a:ext cx="331596" cy="38183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264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作業要求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從訓練集中取 </a:t>
            </a:r>
            <a:r>
              <a:rPr lang="en-US" altLang="zh-TW" dirty="0"/>
              <a:t>10%</a:t>
            </a:r>
            <a:r>
              <a:rPr lang="zh-TW" altLang="en-US" dirty="0"/>
              <a:t> 作為驗證集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畫出訓練集與驗證集的 </a:t>
            </a:r>
            <a:r>
              <a:rPr lang="en-US" altLang="zh-TW" dirty="0"/>
              <a:t>loss</a:t>
            </a:r>
            <a:r>
              <a:rPr lang="zh-TW" altLang="en-US" dirty="0"/>
              <a:t> 與 </a:t>
            </a:r>
            <a:r>
              <a:rPr lang="en-US" altLang="zh-TW" dirty="0"/>
              <a:t>WRMSE</a:t>
            </a:r>
            <a:r>
              <a:rPr lang="zh-TW" altLang="en-US" dirty="0"/>
              <a:t> 曲線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29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604"/>
            <a:ext cx="9380974" cy="52550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test.py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6" name="橢圓形圖說文字 5"/>
          <p:cNvSpPr/>
          <p:nvPr/>
        </p:nvSpPr>
        <p:spPr>
          <a:xfrm>
            <a:off x="9586128" y="1706720"/>
            <a:ext cx="2461846" cy="1497204"/>
          </a:xfrm>
          <a:prstGeom prst="wedgeEllipseCallout">
            <a:avLst>
              <a:gd name="adj1" fmla="val -60432"/>
              <a:gd name="adj2" fmla="val 2515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載入已儲存的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及測試資料</a:t>
            </a:r>
          </a:p>
        </p:txBody>
      </p:sp>
      <p:sp>
        <p:nvSpPr>
          <p:cNvPr id="7" name="矩形 6"/>
          <p:cNvSpPr/>
          <p:nvPr/>
        </p:nvSpPr>
        <p:spPr>
          <a:xfrm>
            <a:off x="1607737" y="4943789"/>
            <a:ext cx="7686988" cy="1747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9416144" y="4486419"/>
            <a:ext cx="2380621" cy="1710066"/>
          </a:xfrm>
          <a:prstGeom prst="wedgeEllipseCallout">
            <a:avLst>
              <a:gd name="adj1" fmla="val -60432"/>
              <a:gd name="adj2" fmla="val 2515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處理測試資料，同訓練資料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8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test.py</a:t>
            </a:r>
            <a:r>
              <a:rPr lang="zh-TW" altLang="en-US" dirty="0"/>
              <a:t> 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94" y="2372509"/>
            <a:ext cx="8558914" cy="3535922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>
            <a:off x="9034308" y="3109794"/>
            <a:ext cx="2742360" cy="2266073"/>
          </a:xfrm>
          <a:prstGeom prst="wedgeEllipseCallout">
            <a:avLst>
              <a:gd name="adj1" fmla="val -59333"/>
              <a:gd name="adj2" fmla="val 313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預測並儲存結果，</a:t>
            </a:r>
            <a:r>
              <a:rPr lang="zh-TW" altLang="en-US" sz="24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作業繳交時須包含此檔案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0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test.py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作業要求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將測試資料做標準化及補缺失值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儲存預測結果為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* 測試資料做標準化，區間要與訓練資料相同，例如</a:t>
            </a:r>
            <a:r>
              <a:rPr lang="en-US" altLang="zh-TW" dirty="0"/>
              <a:t>:</a:t>
            </a:r>
            <a:r>
              <a:rPr lang="zh-TW" altLang="en-US" dirty="0"/>
              <a:t> 若將訓練資 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   料數值區間調整為</a:t>
            </a:r>
            <a:r>
              <a:rPr lang="en-US" altLang="zh-TW" dirty="0"/>
              <a:t>[0, 1]</a:t>
            </a:r>
            <a:r>
              <a:rPr lang="zh-TW" altLang="en-US" dirty="0"/>
              <a:t>，則測試資料也要為</a:t>
            </a:r>
            <a:r>
              <a:rPr lang="en-US" altLang="zh-TW" dirty="0"/>
              <a:t>[0, 1]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2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train.py :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test.py :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70" y="3765142"/>
            <a:ext cx="7572533" cy="301370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57" y="2384263"/>
            <a:ext cx="10309243" cy="9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資料前處理 </a:t>
            </a:r>
            <a:r>
              <a:rPr lang="en-US" altLang="zh-TW" dirty="0"/>
              <a:t>(</a:t>
            </a:r>
            <a:r>
              <a:rPr lang="zh-TW" altLang="en-US" dirty="0"/>
              <a:t>缺失值處理</a:t>
            </a:r>
            <a:r>
              <a:rPr lang="en-US" altLang="zh-TW" dirty="0"/>
              <a:t>, normalize)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切分驗證集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torch </a:t>
            </a:r>
            <a:r>
              <a:rPr lang="en-US" altLang="zh-TW" dirty="0" err="1"/>
              <a:t>random_split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調整 </a:t>
            </a:r>
            <a:r>
              <a:rPr lang="en-US" altLang="zh-TW" dirty="0"/>
              <a:t>model</a:t>
            </a:r>
            <a:r>
              <a:rPr lang="zh-TW" altLang="en-US" dirty="0"/>
              <a:t> 架構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切分出驗證集輔助訓練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儲存在測試集上的預測結果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入圍決賽標準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WRMSE&lt;0.078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36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作業需求</a:t>
            </a:r>
            <a:r>
              <a:rPr lang="en-US" altLang="zh-TW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繳交期限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4/20(</a:t>
            </a:r>
            <a:r>
              <a:rPr lang="zh-TW" altLang="en-US" dirty="0">
                <a:solidFill>
                  <a:srgbClr val="FF0000"/>
                </a:solidFill>
              </a:rPr>
              <a:t>二</a:t>
            </a:r>
            <a:r>
              <a:rPr lang="en-US" altLang="zh-TW" dirty="0">
                <a:solidFill>
                  <a:srgbClr val="FF0000"/>
                </a:solidFill>
              </a:rPr>
              <a:t>)23:59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如上各檔案說明所示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繳交作業時須包含以下幾個檔案</a:t>
            </a:r>
            <a:r>
              <a:rPr lang="en-US" altLang="zh-TW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報告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.pdf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程式碼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輸出結果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result.csv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09602"/>
          </a:xfrm>
        </p:spPr>
        <p:txBody>
          <a:bodyPr/>
          <a:lstStyle/>
          <a:p>
            <a:pPr algn="ctr"/>
            <a:r>
              <a:rPr lang="zh-TW" altLang="en-US" dirty="0"/>
              <a:t>題目說明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2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zh-TW" b="1" dirty="0"/>
              <a:t>2020全國智慧製造大數據分析競賽 - 初賽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加工機台參數預測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以加工機台完整的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加工參數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加工品質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作為訓練資料，於測試階段預測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項重點參數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所有欄位以代號表示，無法得知</a:t>
            </a:r>
            <a:r>
              <a:rPr lang="zh-TW" altLang="en-US" dirty="0"/>
              <a:t>確切意涵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348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每筆資料包含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217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項參數設定與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個鑽孔機加工品質的輸出</a:t>
            </a:r>
            <a:r>
              <a:rPr lang="zh-TW" altLang="zh-TW" dirty="0"/>
              <a:t>結果加工機台</a:t>
            </a:r>
            <a:r>
              <a:rPr lang="zh-TW" altLang="en-US" dirty="0"/>
              <a:t>，</a:t>
            </a:r>
            <a:r>
              <a:rPr lang="en-US" altLang="zh-TW" dirty="0"/>
              <a:t>Input </a:t>
            </a:r>
            <a:r>
              <a:rPr lang="zh-TW" altLang="en-US" dirty="0"/>
              <a:t>維度</a:t>
            </a:r>
            <a:r>
              <a:rPr lang="en-US" altLang="zh-TW" dirty="0"/>
              <a:t> = 223, Output </a:t>
            </a:r>
            <a:r>
              <a:rPr lang="zh-TW" altLang="en-US" dirty="0"/>
              <a:t>維度</a:t>
            </a:r>
            <a:r>
              <a:rPr lang="en-US" altLang="zh-TW" dirty="0"/>
              <a:t> = 20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6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訓練資料說明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79" y="1570108"/>
            <a:ext cx="9571841" cy="484487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87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36087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於測試階段預測 </a:t>
            </a:r>
            <a:r>
              <a:rPr lang="en-US" altLang="zh-TW" dirty="0"/>
              <a:t>20</a:t>
            </a:r>
            <a:r>
              <a:rPr lang="zh-TW" altLang="en-US" dirty="0"/>
              <a:t>項重點參數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須按照此順序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由左至右，由上而下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3364"/>
            <a:ext cx="11163928" cy="19594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69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測試資料說明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2400" b="1" dirty="0"/>
              <a:t>測試資料</a:t>
            </a:r>
            <a:endParaRPr lang="en-US" altLang="zh-TW" sz="2400" b="1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提供 </a:t>
            </a:r>
            <a:r>
              <a:rPr lang="en-US" altLang="zh-TW" dirty="0"/>
              <a:t>1 </a:t>
            </a:r>
            <a:r>
              <a:rPr lang="zh-TW" altLang="en-US" dirty="0"/>
              <a:t>個</a:t>
            </a:r>
            <a:r>
              <a:rPr lang="en-US" altLang="zh-TW" dirty="0"/>
              <a:t>csv</a:t>
            </a:r>
            <a:r>
              <a:rPr lang="zh-TW" altLang="en-US" dirty="0"/>
              <a:t>檔案作為測試數據，包含</a:t>
            </a:r>
            <a:r>
              <a:rPr lang="en-US" altLang="zh-TW" dirty="0"/>
              <a:t>95</a:t>
            </a:r>
            <a:r>
              <a:rPr lang="zh-TW" altLang="en-US" dirty="0"/>
              <a:t>筆資料。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請注意，測試資料存在缺值，請做補值而非丟棄該筆資料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sz="2400" b="1" dirty="0"/>
              <a:t>正確率計算</a:t>
            </a:r>
            <a:endParaRPr lang="en-US" altLang="zh-TW" sz="2400" b="1" dirty="0"/>
          </a:p>
          <a:p>
            <a:pPr lvl="1">
              <a:lnSpc>
                <a:spcPct val="100000"/>
              </a:lnSpc>
            </a:pPr>
            <a:r>
              <a:rPr lang="zh-TW" altLang="zh-TW" dirty="0"/>
              <a:t>將以參賽隊伍測試的</a:t>
            </a:r>
            <a:r>
              <a:rPr lang="en-US" altLang="zh-TW" dirty="0"/>
              <a:t>95</a:t>
            </a:r>
            <a:r>
              <a:rPr lang="zh-TW" altLang="zh-TW" dirty="0"/>
              <a:t>筆資料，每筆包含</a:t>
            </a:r>
            <a:r>
              <a:rPr lang="en-US" altLang="zh-TW" dirty="0"/>
              <a:t>20</a:t>
            </a:r>
            <a:r>
              <a:rPr lang="zh-TW" altLang="zh-TW" dirty="0"/>
              <a:t>個參數預估的結果，計算權重均方誤差</a:t>
            </a:r>
            <a:r>
              <a:rPr lang="en-US" altLang="zh-TW" dirty="0"/>
              <a:t>(Weighted Root Mean Square Error) </a:t>
            </a:r>
            <a:r>
              <a:rPr lang="zh-TW" altLang="zh-TW" dirty="0"/>
              <a:t>衡量參數估測準確性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05" y="4431951"/>
            <a:ext cx="7172325" cy="10382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859" y="5395965"/>
            <a:ext cx="9732787" cy="105060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https://pytorch.org/get-started/locally/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87" y="2528888"/>
            <a:ext cx="9725025" cy="3648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10712" y="3004376"/>
            <a:ext cx="7360920" cy="62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9884187" y="1947069"/>
            <a:ext cx="1667257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Select </a:t>
            </a:r>
            <a:r>
              <a:rPr lang="en-US" altLang="zh-TW" dirty="0">
                <a:solidFill>
                  <a:srgbClr val="FF0000"/>
                </a:solidFill>
              </a:rPr>
              <a:t>OS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0712" y="3544095"/>
            <a:ext cx="7360920" cy="62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形圖說文字 11"/>
          <p:cNvSpPr/>
          <p:nvPr/>
        </p:nvSpPr>
        <p:spPr>
          <a:xfrm>
            <a:off x="9288903" y="2503725"/>
            <a:ext cx="2262541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Conda</a:t>
            </a:r>
            <a:r>
              <a:rPr lang="en-US" altLang="zh-TW" dirty="0">
                <a:solidFill>
                  <a:srgbClr val="FF0000"/>
                </a:solidFill>
              </a:rPr>
              <a:t> or Pip recommended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0712" y="4020535"/>
            <a:ext cx="7360920" cy="62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形圖說文字 13"/>
          <p:cNvSpPr/>
          <p:nvPr/>
        </p:nvSpPr>
        <p:spPr>
          <a:xfrm>
            <a:off x="9557443" y="3006934"/>
            <a:ext cx="1725460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Python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0712" y="4529373"/>
            <a:ext cx="7360920" cy="62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形圖說文字 15"/>
          <p:cNvSpPr/>
          <p:nvPr/>
        </p:nvSpPr>
        <p:spPr>
          <a:xfrm>
            <a:off x="9557443" y="3517832"/>
            <a:ext cx="1923358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GPU or CPU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0712" y="5446514"/>
            <a:ext cx="7360920" cy="510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9180528" y="4366802"/>
            <a:ext cx="2479290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Copy and install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深度學習框架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主要使用的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torch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59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3670</TotalTime>
  <Words>842</Words>
  <Application>Microsoft Office PowerPoint</Application>
  <PresentationFormat>寬螢幕</PresentationFormat>
  <Paragraphs>168</Paragraphs>
  <Slides>28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Office 佈景主題</vt:lpstr>
      <vt:lpstr>Machine Learning</vt:lpstr>
      <vt:lpstr>Outline</vt:lpstr>
      <vt:lpstr>題目說明</vt:lpstr>
      <vt:lpstr>題目說明</vt:lpstr>
      <vt:lpstr>訓練資料說明</vt:lpstr>
      <vt:lpstr>訓練資料說明</vt:lpstr>
      <vt:lpstr>測試資料說明</vt:lpstr>
      <vt:lpstr>Pytorch安裝</vt:lpstr>
      <vt:lpstr>其他說明</vt:lpstr>
      <vt:lpstr>範例程式說明</vt:lpstr>
      <vt:lpstr>檔案內容</vt:lpstr>
      <vt:lpstr>dataset.py -1</vt:lpstr>
      <vt:lpstr>dataset.py -2</vt:lpstr>
      <vt:lpstr>dataset.py – 作業要求</vt:lpstr>
      <vt:lpstr>models.py</vt:lpstr>
      <vt:lpstr>models.py – 作業要求</vt:lpstr>
      <vt:lpstr>train.py -1</vt:lpstr>
      <vt:lpstr>train.py -2</vt:lpstr>
      <vt:lpstr>train.py -3</vt:lpstr>
      <vt:lpstr>train.py -4</vt:lpstr>
      <vt:lpstr>train.py -5</vt:lpstr>
      <vt:lpstr>train.py – 作業要求</vt:lpstr>
      <vt:lpstr>test.py -1</vt:lpstr>
      <vt:lpstr>test.py -2</vt:lpstr>
      <vt:lpstr>test.py – 作業要求</vt:lpstr>
      <vt:lpstr>輸出範例</vt:lpstr>
      <vt:lpstr>作業總結</vt:lpstr>
      <vt:lpstr>作業繳交</vt:lpstr>
    </vt:vector>
  </TitlesOfParts>
  <Company>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229</cp:revision>
  <dcterms:created xsi:type="dcterms:W3CDTF">2021-03-31T06:14:41Z</dcterms:created>
  <dcterms:modified xsi:type="dcterms:W3CDTF">2021-04-07T04:19:44Z</dcterms:modified>
</cp:coreProperties>
</file>