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72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75A45-6B90-49C6-9C9D-A98EBAAFF664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683E-13A5-47F3-8E28-569F1C532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0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B11B-9A59-45F3-AD48-FCC73EBB1262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57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8C40-F870-4ADB-A5B6-7C7A88E78A32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97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D7E2-1A67-43C6-917B-36BF3018CF14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5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C55F-6BDC-4861-96EC-5786E4D65D4E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3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C98F-660A-46D2-A96B-D979E9AF2D4D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39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9BD6-72F1-403B-8889-C972B797F6F7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9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AD89-8C3A-4DBF-B2CC-4E92A0684C02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20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D3B-DCB0-4C55-B9BF-835FE0D6EB0B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3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CF58-92D6-4729-B648-5F04778DAA45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818F-4547-4FDE-B457-FDDD656710FD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88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3856-BA71-4063-B56B-E35E5D2072FD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70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7838-0001-44E6-B6BA-7F37B1AA2863}" type="datetime1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2308-EC8B-48F6-8308-6B6A6723B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76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bc.ca/~jiang/papers/NashRepor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Full proof of Nash Theorem </a:t>
            </a:r>
            <a:r>
              <a:rPr lang="en-US" altLang="zh-TW" dirty="0" smtClean="0"/>
              <a:t>in </a:t>
            </a:r>
            <a:r>
              <a:rPr lang="en-US" altLang="zh-TW" dirty="0"/>
              <a:t>high </a:t>
            </a:r>
            <a:r>
              <a:rPr lang="en-US" altLang="zh-TW" dirty="0" smtClean="0"/>
              <a:t>dimensions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using </a:t>
            </a:r>
            <a:r>
              <a:rPr lang="en-US" altLang="zh-TW" dirty="0" err="1" smtClean="0"/>
              <a:t>Brouwer’s</a:t>
            </a:r>
            <a:r>
              <a:rPr lang="en-US" altLang="zh-TW" dirty="0" smtClean="0"/>
              <a:t> fixed point theorem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5305647"/>
            <a:ext cx="6990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 Tutorial on the Proof of the Existence of Nash Equilibria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Albert Xin Jiang, Kevin </a:t>
            </a:r>
            <a:r>
              <a:rPr lang="en-US" altLang="zh-TW" dirty="0" err="1" smtClean="0"/>
              <a:t>Leyton</a:t>
            </a:r>
            <a:r>
              <a:rPr lang="en-US" altLang="zh-TW" dirty="0" smtClean="0"/>
              <a:t>-Brown ,</a:t>
            </a:r>
            <a:r>
              <a:rPr lang="en-US" altLang="zh-TW" dirty="0"/>
              <a:t> November 09, 2007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Department of Computer Science, University of British Columbia</a:t>
            </a:r>
          </a:p>
          <a:p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NashReport.pdf (ubc.ca)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399496"/>
                <a:ext cx="11477847" cy="642075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Walk: </a:t>
                </a:r>
              </a:p>
              <a:p>
                <a:pPr lvl="1"/>
                <a:r>
                  <a:rPr lang="en-US" altLang="zh-TW" dirty="0" smtClean="0"/>
                  <a:t>Begin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 smtClean="0"/>
                  <a:t>:</a:t>
                </a:r>
              </a:p>
              <a:p>
                <a:pPr lvl="2"/>
                <a:r>
                  <a:rPr lang="en-US" altLang="zh-TW" dirty="0" smtClean="0"/>
                  <a:t>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- </a:t>
                </a:r>
                <a:r>
                  <a:rPr lang="en-US" altLang="zh-TW" dirty="0" err="1" smtClean="0"/>
                  <a:t>subsimplex</a:t>
                </a:r>
                <a:r>
                  <a:rPr lang="en-US" altLang="zh-TW" dirty="0" smtClean="0"/>
                  <a:t> with label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TW" dirty="0" smtClean="0"/>
                  <a:t> on the face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subsimplex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TW" altLang="en-US" i="1" dirty="0" smtClean="0"/>
                  <a:t>  </a:t>
                </a:r>
                <a:r>
                  <a:rPr lang="en-US" altLang="zh-TW" dirty="0" smtClean="0"/>
                  <a:t>has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as one of its face.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𝑣𝑒𝑟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𝑣𝑒𝑟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zh-TW" sz="2400" dirty="0"/>
                          <m:t>an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extra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point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</m:oMath>
                </a14:m>
                <a:r>
                  <a:rPr lang="en-US" altLang="zh-TW" sz="2400" dirty="0" smtClean="0"/>
                  <a:t> . </a:t>
                </a:r>
              </a:p>
              <a:p>
                <a:pPr lvl="2"/>
                <a:r>
                  <a:rPr lang="en-US" altLang="zh-TW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𝑙𝑎𝑏𝑒𝑙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: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000" dirty="0" smtClean="0"/>
                  <a:t> has the labels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(0,1,…,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TW" sz="2000" dirty="0" smtClean="0"/>
              </a:p>
              <a:p>
                <a:pPr lvl="3"/>
                <a:r>
                  <a:rPr lang="en-US" altLang="zh-TW" sz="2000" dirty="0" smtClean="0"/>
                  <a:t>a </a:t>
                </a:r>
                <a:r>
                  <a:rPr lang="en-US" altLang="zh-TW" sz="2000" dirty="0"/>
                  <a:t>completely labeled </a:t>
                </a:r>
                <a:r>
                  <a:rPr lang="en-US" altLang="zh-TW" sz="2000" dirty="0" err="1" smtClean="0"/>
                  <a:t>subsimplex</a:t>
                </a:r>
                <a:r>
                  <a:rPr lang="en-US" altLang="zh-TW" sz="2000" dirty="0" smtClean="0"/>
                  <a:t>!</a:t>
                </a:r>
              </a:p>
              <a:p>
                <a:pPr lvl="2"/>
                <a:r>
                  <a:rPr lang="en-US" altLang="zh-TW" sz="2400" dirty="0" smtClean="0"/>
                  <a:t>Else: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sz="2000" dirty="0" smtClean="0"/>
                  <a:t>labels contains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. . . ,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TW" sz="2000" dirty="0" smtClean="0"/>
              </a:p>
              <a:p>
                <a:pPr lvl="4"/>
                <a:r>
                  <a:rPr lang="en-US" altLang="zh-TW" sz="2000" dirty="0" smtClean="0"/>
                  <a:t>Only one </a:t>
                </a:r>
                <a:r>
                  <a:rPr lang="en-US" altLang="zh-TW" sz="2000" dirty="0"/>
                  <a:t>of the labels 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000" dirty="0" smtClean="0"/>
                  <a:t>)</a:t>
                </a:r>
                <a:r>
                  <a:rPr lang="en-US" altLang="zh-TW" sz="2000" dirty="0"/>
                  <a:t> is </a:t>
                </a:r>
                <a:r>
                  <a:rPr lang="en-US" altLang="zh-TW" sz="2000" dirty="0" smtClean="0"/>
                  <a:t>repeated , and </a:t>
                </a:r>
                <a:r>
                  <a:rPr lang="en-US" altLang="zh-TW" sz="2000" dirty="0"/>
                  <a:t>the label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/>
                  <a:t> is missing</a:t>
                </a:r>
                <a:r>
                  <a:rPr lang="en-US" altLang="zh-TW" sz="2000" dirty="0" smtClean="0"/>
                  <a:t>.</a:t>
                </a:r>
              </a:p>
              <a:p>
                <a:pPr lvl="4"/>
                <a:endParaRPr lang="en-US" altLang="zh-TW" sz="20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TW" sz="2000" dirty="0" smtClean="0"/>
                  <a:t>-subsimplex </a:t>
                </a:r>
                <a:r>
                  <a:rPr lang="en-US" altLang="zh-TW" sz="2000" dirty="0"/>
                  <a:t>that is a face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and bears the </a:t>
                </a:r>
                <a:r>
                  <a:rPr lang="en-US" altLang="zh-TW" sz="2000" dirty="0"/>
                  <a:t>labels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(0, . . . , 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 lvl="4"/>
                <a:r>
                  <a:rPr lang="en-US" altLang="zh-TW" sz="2000" dirty="0"/>
                  <a:t>because each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TW" sz="2000" dirty="0" smtClean="0"/>
                  <a:t>-</a:t>
                </a:r>
                <a:r>
                  <a:rPr lang="en-US" altLang="zh-TW" sz="2000" dirty="0"/>
                  <a:t>face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is defined by all but one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000" dirty="0"/>
                  <a:t>’s </a:t>
                </a:r>
                <a:r>
                  <a:rPr lang="en-US" altLang="zh-TW" sz="2000" dirty="0" smtClean="0"/>
                  <a:t>vertices.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 smtClean="0"/>
                  <a:t>: </a:t>
                </a:r>
                <a:r>
                  <a:rPr lang="en-US" altLang="zh-TW" sz="2000" dirty="0"/>
                  <a:t>the unique other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/>
                  <a:t>-</a:t>
                </a:r>
                <a:r>
                  <a:rPr lang="en-US" altLang="zh-TW" sz="2000" dirty="0" err="1"/>
                  <a:t>subsimplex</a:t>
                </a:r>
                <a:r>
                  <a:rPr lang="en-US" altLang="zh-TW" sz="2000" dirty="0"/>
                  <a:t> having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as a face</a:t>
                </a:r>
              </a:p>
              <a:p>
                <a:pPr lvl="4"/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 smtClean="0"/>
                  <a:t> is intersection : walk into it.</a:t>
                </a:r>
              </a:p>
              <a:p>
                <a:pPr lvl="4"/>
                <a:r>
                  <a:rPr lang="en-US" altLang="zh-TW" sz="2000" dirty="0" smtClean="0"/>
                  <a:t>Else :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 smtClean="0"/>
                  <a:t>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-face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, stop.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9496"/>
                <a:ext cx="11477847" cy="6420753"/>
              </a:xfrm>
              <a:blipFill>
                <a:blip r:embed="rId2"/>
                <a:stretch>
                  <a:fillRect l="-956" t="-16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88752" y="167780"/>
            <a:ext cx="3397542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Sperner’s</a:t>
            </a:r>
            <a:r>
              <a:rPr lang="en-US" altLang="zh-TW" dirty="0" smtClean="0"/>
              <a:t> lemma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13" y="444616"/>
            <a:ext cx="3689739" cy="33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(by </a:t>
            </a:r>
            <a:r>
              <a:rPr lang="en-US" altLang="zh-TW" dirty="0" smtClean="0"/>
              <a:t>mathematical </a:t>
            </a:r>
            <a:r>
              <a:rPr lang="en-US" altLang="zh-TW" dirty="0"/>
              <a:t>induction)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67562" y="1540888"/>
                <a:ext cx="11204196" cy="528775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600" dirty="0" smtClean="0"/>
                  <a:t>The walk ends :</a:t>
                </a:r>
              </a:p>
              <a:p>
                <a:pPr lvl="1"/>
                <a:r>
                  <a:rPr lang="en-US" altLang="zh-TW" sz="2200" dirty="0"/>
                  <a:t>A</a:t>
                </a:r>
                <a:r>
                  <a:rPr lang="en-US" altLang="zh-TW" sz="2200" dirty="0" smtClean="0"/>
                  <a:t>t </a:t>
                </a:r>
                <a:r>
                  <a:rPr lang="en-US" altLang="zh-TW" sz="2200" dirty="0"/>
                  <a:t>a completely labeled </a:t>
                </a:r>
                <a:r>
                  <a:rPr lang="en-US" altLang="zh-TW" sz="2200" dirty="0" smtClean="0"/>
                  <a:t>n-</a:t>
                </a:r>
                <a:r>
                  <a:rPr lang="en-US" altLang="zh-TW" sz="2200" dirty="0" err="1" smtClean="0"/>
                  <a:t>subsimplex</a:t>
                </a:r>
                <a:r>
                  <a:rPr lang="en-US" altLang="zh-TW" sz="2200" dirty="0" smtClean="0"/>
                  <a:t>: (1)</a:t>
                </a:r>
              </a:p>
              <a:p>
                <a:pPr lvl="2"/>
                <a:r>
                  <a:rPr lang="en-US" altLang="zh-TW" sz="1900" dirty="0" smtClean="0"/>
                  <a:t>Find a </a:t>
                </a:r>
                <a:r>
                  <a:rPr lang="en-US" altLang="zh-TW" sz="1900" dirty="0"/>
                  <a:t>completely labeled </a:t>
                </a:r>
                <a:r>
                  <a:rPr lang="en-US" altLang="zh-TW" sz="1900" dirty="0" err="1"/>
                  <a:t>subsimplexes</a:t>
                </a:r>
                <a:r>
                  <a:rPr lang="en-US" altLang="zh-TW" sz="1900" dirty="0"/>
                  <a:t> </a:t>
                </a:r>
                <a:endParaRPr lang="en-US" altLang="zh-TW" sz="1900" dirty="0" smtClean="0"/>
              </a:p>
              <a:p>
                <a:pPr marL="914400" lvl="2" indent="0">
                  <a:buNone/>
                </a:pPr>
                <a:endParaRPr lang="en-US" altLang="zh-TW" sz="1900" dirty="0" smtClean="0"/>
              </a:p>
              <a:p>
                <a:pPr lvl="1"/>
                <a:r>
                  <a:rPr lang="en-US" altLang="zh-TW" sz="2200" dirty="0"/>
                  <a:t>A</a:t>
                </a:r>
                <a:r>
                  <a:rPr lang="en-US" altLang="zh-TW" sz="2200" dirty="0" smtClean="0"/>
                  <a:t>t </a:t>
                </a:r>
                <a:r>
                  <a:rPr lang="en-US" altLang="zh-TW" sz="2200" dirty="0"/>
                  <a:t>a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TW" sz="2200" dirty="0" smtClean="0"/>
                  <a:t>-</a:t>
                </a:r>
                <a:r>
                  <a:rPr lang="en-US" altLang="zh-TW" sz="2200" dirty="0" err="1"/>
                  <a:t>subsimplex</a:t>
                </a:r>
                <a:r>
                  <a:rPr lang="en-US" altLang="zh-TW" sz="2200" dirty="0"/>
                  <a:t> with labels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(0, . . . , 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 − 1) </m:t>
                    </m:r>
                  </m:oMath>
                </a14:m>
                <a:r>
                  <a:rPr lang="en-US" altLang="zh-TW" sz="2200" dirty="0"/>
                  <a:t>on the </a:t>
                </a:r>
                <a:r>
                  <a:rPr lang="en-US" altLang="zh-TW" sz="2200" dirty="0" smtClean="0"/>
                  <a:t>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200" dirty="0" smtClean="0"/>
                  <a:t> (2):</a:t>
                </a:r>
              </a:p>
              <a:p>
                <a:pPr lvl="2"/>
                <a:r>
                  <a:rPr lang="en-US" altLang="zh-TW" sz="1900" dirty="0"/>
                  <a:t>Since the labels are from proper </a:t>
                </a:r>
                <a:r>
                  <a:rPr lang="en-US" altLang="zh-TW" sz="1900" dirty="0" smtClean="0"/>
                  <a:t>labeling method, start point and end point are at same </a:t>
                </a: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TW" sz="1900" dirty="0" smtClean="0"/>
                  <a:t>-face indeed.</a:t>
                </a:r>
              </a:p>
              <a:p>
                <a:pPr lvl="2"/>
                <a:r>
                  <a:rPr lang="en-US" altLang="zh-TW" sz="1900" dirty="0" smtClean="0"/>
                  <a:t>These walks can be backward ! =&gt; once an (</a:t>
                </a:r>
                <a:r>
                  <a:rPr lang="en-US" altLang="zh-TW" sz="1900" dirty="0" err="1" smtClean="0"/>
                  <a:t>s,t</a:t>
                </a:r>
                <a:r>
                  <a:rPr lang="en-US" altLang="zh-TW" sz="1900" dirty="0" smtClean="0"/>
                  <a:t>) show up, (</a:t>
                </a:r>
                <a:r>
                  <a:rPr lang="en-US" altLang="zh-TW" sz="1900" dirty="0" err="1" smtClean="0"/>
                  <a:t>t,s</a:t>
                </a:r>
                <a:r>
                  <a:rPr lang="en-US" altLang="zh-TW" sz="1900" dirty="0" smtClean="0"/>
                  <a:t>) is a walk, too.</a:t>
                </a:r>
              </a:p>
              <a:p>
                <a:pPr lvl="3"/>
                <a:r>
                  <a:rPr lang="en-US" altLang="zh-TW" sz="1700" dirty="0" smtClean="0"/>
                  <a:t>paired ! (Even number)</a:t>
                </a:r>
                <a:endParaRPr lang="en-US" altLang="zh-TW" sz="1900" dirty="0" smtClean="0"/>
              </a:p>
              <a:p>
                <a:r>
                  <a:rPr lang="en-US" altLang="zh-TW" sz="2700" dirty="0" smtClean="0"/>
                  <a:t>The assumption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700" dirty="0" smtClean="0"/>
                  <a:t> has an odd number of </a:t>
                </a:r>
                <a:r>
                  <a:rPr lang="en-US" altLang="zh-TW" sz="2700" dirty="0"/>
                  <a:t>completely labeled </a:t>
                </a:r>
                <a:r>
                  <a:rPr lang="en-US" altLang="zh-TW" sz="2700" dirty="0" err="1"/>
                  <a:t>subsimplexes</a:t>
                </a:r>
                <a:r>
                  <a:rPr lang="en-US" altLang="zh-TW" sz="2700" dirty="0"/>
                  <a:t> in the </a:t>
                </a:r>
                <a:r>
                  <a:rPr lang="en-US" altLang="zh-TW" sz="2700" dirty="0" smtClean="0"/>
                  <a:t>subdivision. </a:t>
                </a:r>
                <a:endParaRPr lang="en-US" altLang="zh-TW" sz="2700" dirty="0"/>
              </a:p>
              <a:p>
                <a:pPr lvl="1"/>
                <a:r>
                  <a:rPr lang="en-US" altLang="zh-TW" sz="2300" dirty="0" smtClean="0"/>
                  <a:t>i.e. has an odd number of the </a:t>
                </a:r>
                <a:r>
                  <a:rPr lang="en-US" altLang="zh-TW" sz="2300" dirty="0" err="1" smtClean="0"/>
                  <a:t>subsimplexes</a:t>
                </a:r>
                <a:r>
                  <a:rPr lang="en-US" altLang="zh-TW" sz="2300" dirty="0" smtClean="0"/>
                  <a:t> with label </a:t>
                </a: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</a:rPr>
                      <m:t>(0, . . . , 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</a:rPr>
                      <m:t> − 1) </m:t>
                    </m:r>
                  </m:oMath>
                </a14:m>
                <a:endParaRPr lang="en-US" altLang="zh-TW" sz="2300" dirty="0" smtClean="0"/>
              </a:p>
              <a:p>
                <a:pPr lvl="1"/>
                <a:r>
                  <a:rPr lang="en-US" altLang="zh-TW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200" dirty="0" smtClean="0"/>
                  <a:t> has an odd(all) – even(case (2) ) = odd (case (1)) number of </a:t>
                </a:r>
                <a:r>
                  <a:rPr lang="en-US" altLang="zh-TW" sz="2200" dirty="0"/>
                  <a:t>completely labeled </a:t>
                </a:r>
                <a:r>
                  <a:rPr lang="en-US" altLang="zh-TW" sz="2200" dirty="0" smtClean="0"/>
                  <a:t>n-</a:t>
                </a:r>
                <a:r>
                  <a:rPr lang="en-US" altLang="zh-TW" sz="2200" dirty="0" err="1" smtClean="0"/>
                  <a:t>subsimplex</a:t>
                </a:r>
                <a:r>
                  <a:rPr lang="en-US" altLang="zh-TW" sz="2200" dirty="0" smtClean="0"/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562" y="1540888"/>
                <a:ext cx="11204196" cy="5287751"/>
              </a:xfrm>
              <a:blipFill>
                <a:blip r:embed="rId2"/>
                <a:stretch>
                  <a:fillRect l="-925" t="-1730" r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281" y="264253"/>
            <a:ext cx="2702498" cy="243421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88752" y="167780"/>
            <a:ext cx="3397542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Sperner’s</a:t>
            </a:r>
            <a:r>
              <a:rPr lang="en-US" altLang="zh-TW" dirty="0" smtClean="0"/>
              <a:t> lemma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4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of </a:t>
            </a:r>
            <a:r>
              <a:rPr lang="en-US" altLang="zh-TW" dirty="0" err="1"/>
              <a:t>Brouwer’s</a:t>
            </a:r>
            <a:r>
              <a:rPr lang="en-US" altLang="zh-TW" dirty="0"/>
              <a:t> fixed point </a:t>
            </a:r>
            <a:r>
              <a:rPr lang="en-US" altLang="zh-TW" dirty="0" smtClean="0"/>
              <a:t>theorem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by </a:t>
            </a:r>
            <a:r>
              <a:rPr lang="en-US" altLang="zh-TW" dirty="0" err="1"/>
              <a:t>Sperner’s</a:t>
            </a:r>
            <a:r>
              <a:rPr lang="en-US" altLang="zh-TW" dirty="0"/>
              <a:t> lemma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0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Brouwer’s</a:t>
            </a:r>
            <a:r>
              <a:rPr lang="en-US" altLang="zh-TW" dirty="0"/>
              <a:t> fixed point 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9254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→ △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 continuous</a:t>
                </a:r>
                <a:r>
                  <a:rPr lang="en-US" altLang="zh-TW" dirty="0" smtClean="0"/>
                  <a:t>. 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: a standard simplex)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&gt;0 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has a fixed </a:t>
                </a:r>
                <a:r>
                  <a:rPr lang="en-US" altLang="zh-TW" dirty="0" smtClean="0"/>
                  <a:t>point.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T</a:t>
                </a:r>
                <a:r>
                  <a:rPr lang="en-US" altLang="zh-TW" dirty="0" smtClean="0"/>
                  <a:t>hat </a:t>
                </a:r>
                <a:r>
                  <a:rPr lang="en-US" altLang="zh-TW" dirty="0"/>
                  <a:t>is, there exists some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∈ △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92540" cy="4351338"/>
              </a:xfrm>
              <a:blipFill>
                <a:blip r:embed="rId2"/>
                <a:stretch>
                  <a:fillRect l="-1144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2171" y="185738"/>
            <a:ext cx="2506601" cy="574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Brouwer’s</a:t>
            </a:r>
            <a:r>
              <a:rPr lang="en-US" altLang="zh-TW" dirty="0" smtClean="0"/>
              <a:t> fixed point theorem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7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constructing a proper labeling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9254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→ △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 continuous</a:t>
                </a:r>
                <a:r>
                  <a:rPr lang="en-US" altLang="zh-TW" dirty="0" smtClean="0"/>
                  <a:t>. 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: a standard simplex) </a:t>
                </a:r>
              </a:p>
              <a:p>
                <a:r>
                  <a:rPr lang="en-US" altLang="zh-TW" dirty="0"/>
                  <a:t>constructing a proper labeling of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simplicially</a:t>
                </a:r>
                <a:r>
                  <a:rPr lang="en-US" altLang="zh-TW" dirty="0"/>
                  <a:t> subdivide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</a:p>
              <a:p>
                <a:pPr lvl="2"/>
                <a:r>
                  <a:rPr lang="en-US" altLang="zh-TW" dirty="0"/>
                  <a:t>Distance of any two points in the same m-</a:t>
                </a:r>
                <a:r>
                  <a:rPr lang="en-US" altLang="zh-TW" dirty="0" err="1"/>
                  <a:t>subsimplex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 proper labeling function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Can be any label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&gt; 0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weakly decreases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component of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92540" cy="4351338"/>
              </a:xfrm>
              <a:blipFill>
                <a:blip r:embed="rId2"/>
                <a:stretch>
                  <a:fillRect l="-980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2171" y="185738"/>
            <a:ext cx="2506601" cy="574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Brouwer’s</a:t>
            </a:r>
            <a:r>
              <a:rPr lang="en-US" altLang="zh-TW" dirty="0" smtClean="0"/>
              <a:t> fixed point theorem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36" y="4912722"/>
            <a:ext cx="2382072" cy="139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897998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dirty="0"/>
                  <a:t>To show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 is well-defined (by contradiction)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897998" cy="1325563"/>
              </a:xfrm>
              <a:blipFill>
                <a:blip r:embed="rId2"/>
                <a:stretch>
                  <a:fillRect l="-2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92540" cy="4724032"/>
              </a:xfrm>
            </p:spPr>
            <p:txBody>
              <a:bodyPr>
                <a:normAutofit lnSpcReduction="1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&gt;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l-GR" altLang="zh-TW" i="1" dirty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l-GR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i="1" dirty="0" smtClean="0"/>
                  <a:t> </a:t>
                </a:r>
                <a:r>
                  <a:rPr lang="en-US" altLang="zh-TW" dirty="0"/>
                  <a:t>standard </a:t>
                </a:r>
                <a:r>
                  <a:rPr lang="en-US" altLang="zh-TW" dirty="0" smtClean="0"/>
                  <a:t>simplex: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l-GR" altLang="zh-TW" i="1" dirty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l-GR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zh-TW" i="1" dirty="0" smtClean="0"/>
              </a:p>
              <a:p>
                <a:pPr lvl="2"/>
                <a:endParaRPr lang="en-US" altLang="zh-TW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&gt;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l-GR" altLang="zh-TW" i="1" dirty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l-GR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i="1" dirty="0" smtClean="0"/>
                  <a:t> : 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1371600" lvl="3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l-GR" altLang="zh-TW" sz="20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l-GR" altLang="zh-TW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l-GR" altLang="zh-TW" sz="20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l-GR" altLang="zh-TW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⇒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l-GR" altLang="zh-TW" sz="2000" i="1" dirty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l-GR" altLang="zh-TW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sz="2000" i="1" dirty="0" smtClean="0"/>
                  <a:t> </a:t>
                </a:r>
                <a:r>
                  <a:rPr lang="en-US" altLang="zh-TW" sz="2000" dirty="0" smtClean="0"/>
                  <a:t>1 </a:t>
                </a:r>
              </a:p>
              <a:p>
                <a:pPr marL="914400" lvl="2" indent="0" algn="ctr">
                  <a:buNone/>
                </a:pPr>
                <a:endParaRPr lang="en-US" altLang="zh-TW" i="1" dirty="0" smtClean="0"/>
              </a:p>
              <a:p>
                <a:pPr lvl="2"/>
                <a:r>
                  <a:rPr lang="en-US" altLang="zh-TW" dirty="0" smtClean="0"/>
                  <a:t>However,  the results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 smtClean="0"/>
                  <a:t> are in standard simplex,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l-GR" altLang="zh-TW" i="1" dirty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l-GR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=1</a:t>
                </a:r>
              </a:p>
              <a:p>
                <a:pPr lvl="2"/>
                <a:r>
                  <a:rPr lang="en-US" altLang="zh-TW" dirty="0" smtClean="0"/>
                  <a:t>Contradiction =&gt;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is well-defined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 smtClean="0"/>
                  <a:t> is  a legal </a:t>
                </a:r>
                <a:r>
                  <a:rPr lang="en-US" altLang="zh-TW" dirty="0" smtClean="0"/>
                  <a:t>proper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labeling 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function</a:t>
                </a:r>
              </a:p>
              <a:p>
                <a:pPr lvl="3"/>
                <a:endParaRPr lang="en-US" altLang="zh-TW" i="1" dirty="0" smtClean="0"/>
              </a:p>
              <a:p>
                <a:pPr lvl="1"/>
                <a:endParaRPr lang="en-US" altLang="zh-TW" i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92540" cy="4724032"/>
              </a:xfrm>
              <a:blipFill>
                <a:blip r:embed="rId3"/>
                <a:stretch>
                  <a:fillRect t="-10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2171" y="185738"/>
            <a:ext cx="2506601" cy="574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Brouwer’s</a:t>
            </a:r>
            <a:r>
              <a:rPr lang="en-US" altLang="zh-TW" dirty="0" smtClean="0"/>
              <a:t> fixed point theorem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8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7998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Proof (by </a:t>
            </a:r>
            <a:r>
              <a:rPr lang="en-US" altLang="zh-TW" dirty="0" err="1"/>
              <a:t>Sperner’s</a:t>
            </a:r>
            <a:r>
              <a:rPr lang="en-US" altLang="zh-TW" dirty="0"/>
              <a:t> lemma)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439247" cy="4724032"/>
          </a:xfrm>
        </p:spPr>
        <p:txBody>
          <a:bodyPr>
            <a:normAutofit/>
          </a:bodyPr>
          <a:lstStyle/>
          <a:p>
            <a:pPr lvl="3"/>
            <a:endParaRPr lang="en-US" altLang="zh-TW" i="1" dirty="0" smtClean="0"/>
          </a:p>
          <a:p>
            <a:pPr lvl="1"/>
            <a:endParaRPr lang="en-US" altLang="zh-TW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2171" y="185738"/>
            <a:ext cx="2506601" cy="574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Brouwer’s</a:t>
            </a:r>
            <a:r>
              <a:rPr lang="en-US" altLang="zh-TW" dirty="0" smtClean="0"/>
              <a:t> fixed point theorem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063255" y="1825625"/>
                <a:ext cx="8250865" cy="470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000" dirty="0" smtClean="0"/>
                  <a:t> is a legal proper </a:t>
                </a:r>
                <a:r>
                  <a:rPr lang="en-US" altLang="zh-TW" sz="2000" dirty="0" smtClean="0"/>
                  <a:t>labeling function </a:t>
                </a:r>
                <a:r>
                  <a:rPr lang="en-US" altLang="zh-TW" sz="2000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By </a:t>
                </a:r>
                <a:r>
                  <a:rPr lang="en-US" altLang="zh-TW" sz="2000" dirty="0" err="1" smtClean="0"/>
                  <a:t>Sperner’s</a:t>
                </a:r>
                <a:r>
                  <a:rPr lang="en-US" altLang="zh-TW" sz="2000" dirty="0" smtClean="0"/>
                  <a:t>  lemma, there is at least one completely labeled </a:t>
                </a:r>
                <a:r>
                  <a:rPr lang="en-US" altLang="zh-TW" sz="2000" dirty="0" err="1" smtClean="0"/>
                  <a:t>subsimplex</a:t>
                </a:r>
                <a:endParaRPr lang="en-US" altLang="zh-TW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· · · </m:t>
                      </m:r>
                      <m:sSub>
                        <m:sSub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) ≤ </m:t>
                      </m:r>
                      <m:sSub>
                        <m:sSub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</a:rPr>
                        <m:t>each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TW" sz="2000" dirty="0" smtClean="0"/>
                  <a:t> 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consider the sequence of centroids of completely labeled </a:t>
                </a:r>
                <a:r>
                  <a:rPr lang="en-US" altLang="zh-TW" sz="2000" dirty="0" err="1" smtClean="0"/>
                  <a:t>subsimplexes</a:t>
                </a:r>
                <a:r>
                  <a:rPr lang="en-US" altLang="zh-TW" sz="2000" dirty="0" smtClean="0"/>
                  <a:t>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Since △m is compact, there is a convergent subsequence.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A limit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0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sz="2000" b="0" dirty="0" smtClean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000" dirty="0" smtClean="0"/>
                  <a:t> is continuous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i="0" dirty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altLang="zh-TW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2000" dirty="0" smtClean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 smtClean="0"/>
                  <a:t>Otherwise,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000" dirty="0" smtClean="0"/>
                  <a:t> contradiction</a:t>
                </a:r>
                <a:endParaRPr lang="en-US" altLang="zh-TW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TW" sz="2000" dirty="0" smtClean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5" y="1825625"/>
                <a:ext cx="8250865" cy="4709174"/>
              </a:xfrm>
              <a:prstGeom prst="rect">
                <a:avLst/>
              </a:prstGeom>
              <a:blipFill>
                <a:blip r:embed="rId2"/>
                <a:stretch>
                  <a:fillRect l="-665" t="-647" b="-81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75" y="1870075"/>
            <a:ext cx="3802057" cy="236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situation to prove the existence of </a:t>
            </a:r>
            <a:r>
              <a:rPr lang="en-US" altLang="zh-TW" dirty="0"/>
              <a:t>NE is on </a:t>
            </a:r>
            <a:r>
              <a:rPr lang="en-US" altLang="zh-TW" dirty="0" err="1" smtClean="0"/>
              <a:t>simplotope</a:t>
            </a:r>
            <a:r>
              <a:rPr lang="en-US" altLang="zh-TW" dirty="0" smtClean="0"/>
              <a:t> (</a:t>
            </a:r>
            <a:r>
              <a:rPr lang="en-US" altLang="zh-TW" dirty="0"/>
              <a:t>a Cartesian product of simplexes), </a:t>
            </a:r>
            <a:r>
              <a:rPr lang="en-US" altLang="zh-TW" dirty="0" smtClean="0"/>
              <a:t>which </a:t>
            </a:r>
            <a:r>
              <a:rPr lang="en-US" altLang="zh-TW" dirty="0"/>
              <a:t>is the </a:t>
            </a:r>
            <a:r>
              <a:rPr lang="en-US" altLang="zh-TW" dirty="0" smtClean="0"/>
              <a:t>Homeomorphism of simplex.</a:t>
            </a:r>
          </a:p>
          <a:p>
            <a:endParaRPr lang="en-US" altLang="zh-TW" dirty="0"/>
          </a:p>
          <a:p>
            <a:r>
              <a:rPr lang="en-US" altLang="zh-TW" dirty="0" err="1"/>
              <a:t>Brouwer’s</a:t>
            </a:r>
            <a:r>
              <a:rPr lang="en-US" altLang="zh-TW" dirty="0"/>
              <a:t> fixed point </a:t>
            </a:r>
            <a:r>
              <a:rPr lang="en-US" altLang="zh-TW" dirty="0" smtClean="0"/>
              <a:t>theorem can extend to </a:t>
            </a:r>
            <a:r>
              <a:rPr lang="en-US" altLang="zh-TW" dirty="0" err="1" smtClean="0"/>
              <a:t>simplotope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(The detail proof is in reference)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41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</a:t>
            </a:r>
            <a:r>
              <a:rPr lang="en-US" altLang="zh-TW" dirty="0"/>
              <a:t>the existence of </a:t>
            </a:r>
            <a:r>
              <a:rPr lang="en-US" altLang="zh-TW" dirty="0" smtClean="0"/>
              <a:t>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by </a:t>
            </a:r>
            <a:r>
              <a:rPr lang="en-US" altLang="zh-TW" dirty="0" err="1"/>
              <a:t>Brouwer’s</a:t>
            </a:r>
            <a:r>
              <a:rPr lang="en-US" altLang="zh-TW" dirty="0"/>
              <a:t> fixed point theorem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5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(finite, n-person) normal-form game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9730"/>
                <a:ext cx="10515600" cy="481006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n players, indexed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b="0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..,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zh-TW" dirty="0"/>
                  <a:t>a finite set of actions available to player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,..,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</a:t>
                </a:r>
                <a:r>
                  <a:rPr lang="en-US" altLang="zh-TW" dirty="0"/>
                  <a:t>a pure strategy </a:t>
                </a:r>
                <a:r>
                  <a:rPr lang="en-US" altLang="zh-TW" dirty="0" smtClean="0"/>
                  <a:t>profile</a:t>
                </a:r>
              </a:p>
              <a:p>
                <a:pPr lvl="1"/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en-US" altLang="zh-TW" dirty="0" smtClean="0"/>
                  <a:t>utility function </a:t>
                </a:r>
                <a:r>
                  <a:rPr lang="en-US" altLang="zh-TW" dirty="0"/>
                  <a:t>for player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/>
                  <a:t>Mixed </a:t>
                </a:r>
                <a:r>
                  <a:rPr lang="en-US" altLang="zh-TW" dirty="0" smtClean="0"/>
                  <a:t>strategy: </a:t>
                </a:r>
              </a:p>
              <a:p>
                <a:pPr lvl="1"/>
                <a:r>
                  <a:rPr lang="en-US" altLang="zh-TW" b="0" dirty="0" smtClean="0"/>
                  <a:t>For player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:</a:t>
                </a:r>
                <a:r>
                  <a:rPr lang="en-US" altLang="zh-TW" dirty="0"/>
                  <a:t> set of all probability distributions over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Mixed strategy </a:t>
                </a:r>
                <a:r>
                  <a:rPr lang="en-US" altLang="zh-TW" dirty="0" smtClean="0"/>
                  <a:t>profile: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(Cartesian product for all players)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dirty="0" smtClean="0"/>
                  <a:t>The probability that taking an </a:t>
                </a:r>
                <a:r>
                  <a:rPr lang="en-US" altLang="zh-TW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 under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9730"/>
                <a:ext cx="10515600" cy="4810067"/>
              </a:xfrm>
              <a:blipFill>
                <a:blip r:embed="rId2"/>
                <a:stretch>
                  <a:fillRect l="-928" t="-1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72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Prove </a:t>
            </a:r>
            <a:r>
              <a:rPr lang="en-US" altLang="zh-TW" b="1" dirty="0" err="1" smtClean="0"/>
              <a:t>Sperner’s</a:t>
            </a:r>
            <a:r>
              <a:rPr lang="en-US" altLang="zh-TW" b="1" dirty="0" smtClean="0"/>
              <a:t> lemma</a:t>
            </a:r>
            <a:r>
              <a:rPr lang="en-US" altLang="zh-TW" dirty="0" smtClean="0"/>
              <a:t> by Mathematical induction.</a:t>
            </a:r>
          </a:p>
          <a:p>
            <a:pPr lvl="1"/>
            <a:r>
              <a:rPr lang="en-US" altLang="zh-TW" dirty="0" smtClean="0"/>
              <a:t>Introduce Simplex</a:t>
            </a:r>
          </a:p>
          <a:p>
            <a:pPr lvl="1"/>
            <a:r>
              <a:rPr lang="en-US" altLang="zh-TW" dirty="0" smtClean="0"/>
              <a:t>Proving of </a:t>
            </a:r>
            <a:r>
              <a:rPr lang="en-US" altLang="zh-TW" dirty="0" err="1" smtClean="0"/>
              <a:t>Sperner’s</a:t>
            </a:r>
            <a:r>
              <a:rPr lang="en-US" altLang="zh-TW" dirty="0" smtClean="0"/>
              <a:t> lemma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Prove </a:t>
            </a:r>
            <a:r>
              <a:rPr lang="en-US" altLang="zh-TW" b="1" dirty="0" err="1"/>
              <a:t>Brouwer’s</a:t>
            </a:r>
            <a:r>
              <a:rPr lang="en-US" altLang="zh-TW" b="1" dirty="0"/>
              <a:t> fixed point </a:t>
            </a:r>
            <a:r>
              <a:rPr lang="en-US" altLang="zh-TW" b="1" dirty="0" smtClean="0"/>
              <a:t>theorem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Sperner’s</a:t>
            </a:r>
            <a:r>
              <a:rPr lang="en-US" altLang="zh-TW" dirty="0" smtClean="0"/>
              <a:t> lemma.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Prove the existence of NE by </a:t>
            </a:r>
            <a:r>
              <a:rPr lang="en-US" altLang="zh-TW" dirty="0" err="1" smtClean="0"/>
              <a:t>Brouwer’s</a:t>
            </a:r>
            <a:r>
              <a:rPr lang="en-US" altLang="zh-TW" dirty="0" smtClean="0"/>
              <a:t> </a:t>
            </a:r>
            <a:r>
              <a:rPr lang="en-US" altLang="zh-TW" dirty="0"/>
              <a:t>fixed point </a:t>
            </a:r>
            <a:r>
              <a:rPr lang="en-US" altLang="zh-TW" dirty="0" smtClean="0"/>
              <a:t>theorem.</a:t>
            </a:r>
          </a:p>
          <a:p>
            <a:pPr lvl="1"/>
            <a:r>
              <a:rPr lang="en-US" altLang="zh-TW" dirty="0"/>
              <a:t>Introduce the Nash equilibrium (NE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Proving existence of NE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2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Utility for a player under mixed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a mixed </a:t>
                </a:r>
                <a:r>
                  <a:rPr lang="en-US" altLang="zh-TW" dirty="0" err="1" smtClean="0"/>
                  <a:t>stragtegy</a:t>
                </a:r>
                <a:r>
                  <a:rPr lang="en-US" altLang="zh-TW" dirty="0" smtClean="0"/>
                  <a:t> profile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 smtClean="0"/>
                  <a:t>, :</a:t>
                </a:r>
              </a:p>
              <a:p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Utility under fixed strategy x the probability of the profile happens.</a:t>
                </a:r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 smtClean="0"/>
              </a:p>
              <a:p>
                <a:pPr lvl="2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51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Best Response(BR) and 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22419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 the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</a:t>
                </a:r>
              </a:p>
              <a:p>
                <a:pPr lvl="1"/>
                <a:r>
                  <a:rPr lang="en-US" altLang="zh-TW" dirty="0" smtClean="0"/>
                  <a:t>A mixed strategy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≥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TW" i="0" dirty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dirty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altLang="zh-TW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dirty="0">
                        <a:latin typeface="Cambria Math" panose="02040503050406030204" pitchFamily="18" charset="0"/>
                      </a:rPr>
                      <m:t>strategies</m:t>
                    </m:r>
                    <m:r>
                      <a:rPr lang="en-US" altLang="zh-TW" i="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Nash equilibrium:</a:t>
                </a:r>
              </a:p>
              <a:p>
                <a:pPr lvl="1"/>
                <a:r>
                  <a:rPr lang="en-US" altLang="zh-TW" dirty="0" smtClean="0"/>
                  <a:t>A </a:t>
                </a:r>
                <a:r>
                  <a:rPr lang="en-US" altLang="zh-TW" dirty="0"/>
                  <a:t>strategy profile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a Nash </a:t>
                </a:r>
                <a:r>
                  <a:rPr lang="en-US" altLang="zh-TW" dirty="0" smtClean="0"/>
                  <a:t>equilibrium </a:t>
                </a:r>
                <a:r>
                  <a:rPr lang="en-US" altLang="zh-TW" dirty="0"/>
                  <a:t>if,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for </a:t>
                </a:r>
                <a:r>
                  <a:rPr lang="en-US" altLang="zh-TW" dirty="0"/>
                  <a:t>all agents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 best 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.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 smtClean="0"/>
                  <a:t>i.e. No one can gain more expected utility by a unilateral</a:t>
                </a:r>
                <a:r>
                  <a:rPr lang="en-US" altLang="zh-TW" dirty="0"/>
                  <a:t> change of strategy if the strategies of the others remain unchanged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22419" cy="4351338"/>
              </a:xfrm>
              <a:blipFill>
                <a:blip r:embed="rId2"/>
                <a:stretch>
                  <a:fillRect l="-940" t="-2241" r="-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71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Existence of 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731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strategy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profile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TW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it-IT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it-IT" altLang="zh-TW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⁡{ 0 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TW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altLang="zh-TW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) −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zh-TW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′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(finding new strategy profile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dirty="0" smtClean="0"/>
                  <a:t> ) where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zh-TW" sz="2800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it-IT" altLang="zh-TW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altLang="zh-TW" sz="28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it-IT" altLang="zh-TW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altLang="zh-TW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zh-TW" sz="2800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it-IT" altLang="zh-TW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altLang="zh-TW" sz="28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it-IT" altLang="zh-TW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altLang="zh-TW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sz="280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zh-TW" sz="2800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it-IT" altLang="zh-TW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altLang="zh-TW" sz="28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it-IT" altLang="zh-TW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altLang="zh-TW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zh-TW" sz="2800" i="1" dirty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it-IT" altLang="zh-TW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TW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it-IT" altLang="zh-TW" sz="2800" i="1" dirty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it-IT" altLang="zh-TW" sz="2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altLang="zh-TW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 smtClean="0"/>
                  <a:t>: continuous (since each </a:t>
                </a:r>
                <a14:m>
                  <m:oMath xmlns:m="http://schemas.openxmlformats.org/officeDocument/2006/math">
                    <m:r>
                      <a:rPr lang="it-IT" altLang="zh-TW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dirty="0" smtClean="0"/>
                  <a:t> is continuous)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 smtClean="0"/>
                  <a:t>: convex and compact</a:t>
                </a:r>
              </a:p>
              <a:p>
                <a:pPr marL="914400" lvl="2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has at least one fixed point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en-US" altLang="zh-TW" dirty="0" err="1"/>
                  <a:t>Brouwer’s</a:t>
                </a:r>
                <a:r>
                  <a:rPr lang="en-US" altLang="zh-TW" dirty="0"/>
                  <a:t> fixed point theorem </a:t>
                </a:r>
                <a:r>
                  <a:rPr lang="en-US" altLang="zh-TW" dirty="0" smtClean="0"/>
                  <a:t>for </a:t>
                </a:r>
                <a:r>
                  <a:rPr lang="en-US" altLang="zh-TW" dirty="0" err="1"/>
                  <a:t>simplotope</a:t>
                </a:r>
                <a:r>
                  <a:rPr lang="en-US" altLang="zh-TW" dirty="0" smtClean="0"/>
                  <a:t>)</a:t>
                </a:r>
              </a:p>
              <a:p>
                <a:pPr lvl="2"/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At least exist one NE for a </a:t>
                </a:r>
                <a:r>
                  <a:rPr lang="en-US" altLang="zh-TW" dirty="0"/>
                  <a:t>finite, </a:t>
                </a:r>
                <a:r>
                  <a:rPr lang="en-US" altLang="zh-TW" dirty="0" smtClean="0"/>
                  <a:t>n-person </a:t>
                </a:r>
                <a:r>
                  <a:rPr lang="en-US" altLang="zh-TW" dirty="0"/>
                  <a:t>normal-form game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7315"/>
              </a:xfrm>
              <a:blipFill>
                <a:blip r:embed="rId2"/>
                <a:stretch>
                  <a:fillRect t="-2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89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48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of </a:t>
            </a:r>
            <a:r>
              <a:rPr lang="en-US" altLang="zh-TW" dirty="0" err="1" smtClean="0"/>
              <a:t>Sperner’s</a:t>
            </a:r>
            <a:r>
              <a:rPr lang="en-US" altLang="zh-TW" dirty="0" smtClean="0"/>
              <a:t> lemma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By using mathematical induction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38200" y="1609553"/>
                <a:ext cx="10696748" cy="440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TW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/>
                  <a:t>Convex combination: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/>
                  <a:t>For a vector: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and a nonnegative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= 1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/>
                  <a:t>The vector: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800" dirty="0" smtClean="0"/>
                  <a:t> is the convex combination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dirty="0" smtClean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TW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/>
                  <a:t>Affine independence:</a:t>
                </a:r>
              </a:p>
              <a:p>
                <a:pPr lvl="1"/>
                <a:r>
                  <a:rPr lang="en-US" altLang="zh-TW" sz="2800" dirty="0" smtClean="0"/>
                  <a:t>The set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:{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800" dirty="0" smtClean="0"/>
                  <a:t> is Affine independent if the set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 smtClean="0"/>
                  <a:t> is linearly independent.</a:t>
                </a:r>
              </a:p>
              <a:p>
                <a:pPr lvl="2"/>
                <a:endParaRPr lang="en-US" altLang="zh-TW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9553"/>
                <a:ext cx="10696748" cy="4404796"/>
              </a:xfrm>
              <a:prstGeom prst="rect">
                <a:avLst/>
              </a:prstGeo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415" y="4403519"/>
            <a:ext cx="1725663" cy="16765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Definition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88752" y="167780"/>
            <a:ext cx="3397542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Sperner’s lemma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4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Simplex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88752" y="167780"/>
            <a:ext cx="3397542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Sperner’s lemma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Simplex (“Triangle”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 smtClean="0"/>
                  <a:t>-dimensions):</a:t>
                </a:r>
                <a:endParaRPr lang="en-US" altLang="zh-TW" sz="2400" dirty="0"/>
              </a:p>
              <a:p>
                <a:pPr marL="742950" lvl="1" indent="-285750"/>
                <a:r>
                  <a:rPr lang="en-US" altLang="zh-TW" dirty="0"/>
                  <a:t>set of all convex n-simplex combinations of the </a:t>
                </a:r>
                <a:r>
                  <a:rPr lang="en-US" altLang="zh-TW" dirty="0" err="1"/>
                  <a:t>affinely</a:t>
                </a:r>
                <a:r>
                  <a:rPr lang="en-US" altLang="zh-TW" dirty="0"/>
                  <a:t> independent set of vectors.</a:t>
                </a:r>
              </a:p>
              <a:p>
                <a:pPr marL="742950" lvl="1" indent="-285750"/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0, .. ,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altLang="zh-TW" dirty="0"/>
              </a:p>
              <a:p>
                <a:pPr marL="1200150" lvl="2" indent="-285750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2400" dirty="0"/>
                  <a:t> Standard Simplex: </a:t>
                </a:r>
              </a:p>
              <a:p>
                <a:pPr marL="1657350" lvl="3" indent="-285750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&gt;0 }</m:t>
                    </m:r>
                  </m:oMath>
                </a14:m>
                <a:r>
                  <a:rPr lang="en-US" altLang="zh-TW" sz="2400" dirty="0"/>
                  <a:t> (The triangle that constructed by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dirty="0"/>
                  <a:t>)</a:t>
                </a:r>
                <a:endParaRPr lang="en-US" altLang="zh-TW" sz="2400" dirty="0" smtClean="0"/>
              </a:p>
              <a:p>
                <a:pPr marL="1657350" lvl="3" indent="-285750"/>
                <a:endParaRPr lang="en-US" altLang="zh-TW" sz="2400" dirty="0" smtClean="0"/>
              </a:p>
              <a:p>
                <a:pPr marL="285750" indent="-285750"/>
                <a:r>
                  <a:rPr lang="en-US" altLang="zh-TW" sz="2400" dirty="0" smtClean="0"/>
                  <a:t>A </a:t>
                </a:r>
                <a:r>
                  <a:rPr lang="en-US" altLang="zh-TW" sz="2400" dirty="0"/>
                  <a:t>point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/>
                  <a:t> in the Simplex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400" dirty="0"/>
                  <a:t> with the vertices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dirty="0"/>
                  <a:t> : </a:t>
                </a:r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 (convex combination of </a:t>
                </a:r>
                <a:r>
                  <a:rPr lang="en-US" altLang="zh-TW" dirty="0" smtClean="0"/>
                  <a:t>vertices.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b="-113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30" y="74496"/>
            <a:ext cx="1868985" cy="2081571"/>
          </a:xfrm>
          <a:prstGeom prst="rect">
            <a:avLst/>
          </a:prstGeom>
        </p:spPr>
      </p:pic>
      <p:pic>
        <p:nvPicPr>
          <p:cNvPr id="2050" name="Picture 2" descr="graph theory - Understanding the n-dimensional Simplex in Topology -  Mathematics Stack Exchan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41" y="149293"/>
            <a:ext cx="4368578" cy="154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693" y="4233398"/>
            <a:ext cx="2340270" cy="23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Simplicial </a:t>
            </a:r>
            <a:r>
              <a:rPr lang="en-US" altLang="zh-TW" dirty="0" smtClean="0"/>
              <a:t>subdivision and proper labeling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9989"/>
                <a:ext cx="10515600" cy="53414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400" dirty="0" smtClean="0"/>
                  <a:t>A simplex 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400" dirty="0" smtClean="0"/>
                  <a:t>) </a:t>
                </a:r>
                <a:r>
                  <a:rPr lang="en-US" altLang="zh-TW" sz="2400" dirty="0"/>
                  <a:t>is divided to a set of small </a:t>
                </a:r>
                <a:r>
                  <a:rPr lang="en-US" altLang="zh-TW" sz="2400" dirty="0" smtClean="0"/>
                  <a:t>simplexes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dirty="0" smtClean="0"/>
                  <a:t>) 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 smtClean="0"/>
                  <a:t>  </a:t>
                </a:r>
              </a:p>
              <a:p>
                <a:pPr lvl="1"/>
                <a:r>
                  <a:rPr lang="en-US" altLang="zh-TW" dirty="0" smtClean="0"/>
                  <a:t>When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overlap, the intersection must be an </a:t>
                </a:r>
                <a:r>
                  <a:rPr lang="en-US" altLang="zh-TW" dirty="0" smtClean="0"/>
                  <a:t>entire </a:t>
                </a:r>
                <a:r>
                  <a:rPr lang="en-US" altLang="zh-TW" b="1" dirty="0"/>
                  <a:t>face</a:t>
                </a:r>
                <a:r>
                  <a:rPr lang="en-US" altLang="zh-TW" dirty="0"/>
                  <a:t> of both </a:t>
                </a:r>
                <a:r>
                  <a:rPr lang="en-US" altLang="zh-TW" dirty="0" err="1"/>
                  <a:t>subsimplexes</a:t>
                </a:r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=&gt; an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TW" dirty="0"/>
                  <a:t>-face of an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-</a:t>
                </a:r>
                <a:r>
                  <a:rPr lang="en-US" altLang="zh-TW" dirty="0" err="1"/>
                  <a:t>subsimplex</a:t>
                </a:r>
                <a:r>
                  <a:rPr lang="en-US" altLang="zh-TW" dirty="0"/>
                  <a:t> in a </a:t>
                </a:r>
                <a:r>
                  <a:rPr lang="en-US" altLang="zh-TW" dirty="0" err="1"/>
                  <a:t>simplicially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subdivided:</a:t>
                </a:r>
              </a:p>
              <a:p>
                <a:pPr lvl="2"/>
                <a:r>
                  <a:rPr lang="en-US" altLang="zh-TW" dirty="0" smtClean="0"/>
                  <a:t> </a:t>
                </a:r>
                <a:r>
                  <a:rPr lang="en-US" altLang="zh-TW" dirty="0"/>
                  <a:t>either on an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TW" dirty="0"/>
                  <a:t>-face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 </a:t>
                </a:r>
                <a:r>
                  <a:rPr lang="en-US" altLang="zh-TW" dirty="0"/>
                  <a:t>or the </a:t>
                </a:r>
                <a:r>
                  <a:rPr lang="en-US" altLang="zh-TW" b="1" dirty="0"/>
                  <a:t>intersection</a:t>
                </a:r>
                <a:r>
                  <a:rPr lang="en-US" altLang="zh-TW" dirty="0"/>
                  <a:t> of two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-</a:t>
                </a:r>
                <a:r>
                  <a:rPr lang="en-US" altLang="zh-TW" dirty="0" err="1"/>
                  <a:t>subsimplexes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lvl="2"/>
                <a:endParaRPr lang="en-US" altLang="zh-TW" dirty="0" smtClean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:= 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pPr marL="742950" lvl="1" indent="-285750"/>
                <a:r>
                  <a:rPr lang="en-US" altLang="zh-TW" dirty="0"/>
                  <a:t>The indices of vertices that “constructs” it.</a:t>
                </a:r>
              </a:p>
              <a:p>
                <a:pPr marL="742950" lvl="1" indent="-285750"/>
                <a:endParaRPr lang="en-US" altLang="zh-TW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→{0,…,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dirty="0" smtClean="0"/>
                  <a:t> </a:t>
                </a:r>
              </a:p>
              <a:p>
                <a:pPr marL="742950" lvl="1" indent="-285750"/>
                <a:r>
                  <a:rPr lang="en-US" altLang="zh-TW" dirty="0" smtClean="0"/>
                  <a:t>V: the </a:t>
                </a:r>
                <a:r>
                  <a:rPr lang="en-US" altLang="zh-TW" dirty="0"/>
                  <a:t>set of all distinct vertices of all the </a:t>
                </a:r>
                <a:r>
                  <a:rPr lang="en-US" altLang="zh-TW" dirty="0" err="1"/>
                  <a:t>subsimplexes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742950" lvl="1" indent="-285750"/>
                <a:r>
                  <a:rPr lang="en-US" altLang="zh-TW" dirty="0"/>
                  <a:t>Proper </a:t>
                </a:r>
                <a:r>
                  <a:rPr lang="en-US" altLang="zh-TW" dirty="0" smtClean="0"/>
                  <a:t>labeling 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=&gt; the opposition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TW" dirty="0" smtClean="0"/>
                  <a:t>-face of one vertex won’t contain its index.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9989"/>
                <a:ext cx="10515600" cy="5341486"/>
              </a:xfrm>
              <a:blipFill>
                <a:blip r:embed="rId2"/>
                <a:stretch>
                  <a:fillRect l="-812" t="-2509" b="-2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88752" y="167780"/>
            <a:ext cx="3397542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Sperner’s lemma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55" y="3370282"/>
            <a:ext cx="3127304" cy="27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Completely labeling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TW" dirty="0"/>
                  <a:t>A </a:t>
                </a:r>
                <a:r>
                  <a:rPr lang="en-US" altLang="zh-TW" dirty="0" err="1"/>
                  <a:t>subsimplex</a:t>
                </a:r>
                <a:r>
                  <a:rPr lang="en-US" altLang="zh-TW" dirty="0"/>
                  <a:t> is completely labeled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 assumes completely labeled </a:t>
                </a:r>
                <a:r>
                  <a:rPr lang="en-US" altLang="zh-TW" dirty="0" err="1"/>
                  <a:t>subsimplex</a:t>
                </a:r>
                <a:r>
                  <a:rPr lang="en-US" altLang="zh-TW" dirty="0"/>
                  <a:t> all the values 0, . . . , n on its set of vertices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88752" y="167780"/>
            <a:ext cx="3397542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Sperner’s lemma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60" y="2980169"/>
            <a:ext cx="3127304" cy="27723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94" y="2958580"/>
            <a:ext cx="3155910" cy="27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Sperner’s</a:t>
            </a:r>
            <a:r>
              <a:rPr lang="en-US" altLang="zh-TW" dirty="0" smtClean="0"/>
              <a:t> lemma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..,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be </a:t>
                </a:r>
                <a:r>
                  <a:rPr lang="en-US" altLang="zh-TW" dirty="0" err="1" smtClean="0"/>
                  <a:t>simplicially</a:t>
                </a:r>
                <a:r>
                  <a:rPr lang="en-US" altLang="zh-TW" dirty="0" smtClean="0"/>
                  <a:t> subdivided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dirty="0" smtClean="0"/>
                  <a:t>a </a:t>
                </a:r>
                <a:r>
                  <a:rPr lang="en-US" altLang="zh-TW" b="1" u="sng" dirty="0" smtClean="0"/>
                  <a:t>proper labeling </a:t>
                </a:r>
                <a:r>
                  <a:rPr lang="en-US" altLang="zh-TW" dirty="0" smtClean="0"/>
                  <a:t>function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/>
                  <a:t>Then there are an </a:t>
                </a:r>
                <a:r>
                  <a:rPr lang="en-US" altLang="zh-TW" b="1" i="1" dirty="0">
                    <a:solidFill>
                      <a:srgbClr val="FF0000"/>
                    </a:solidFill>
                  </a:rPr>
                  <a:t>odd</a:t>
                </a:r>
                <a:r>
                  <a:rPr lang="en-US" altLang="zh-TW" dirty="0"/>
                  <a:t> number of completely labeled </a:t>
                </a:r>
                <a:r>
                  <a:rPr lang="en-US" altLang="zh-TW" dirty="0" err="1"/>
                  <a:t>subsimplexes</a:t>
                </a:r>
                <a:r>
                  <a:rPr lang="en-US" altLang="zh-TW" dirty="0"/>
                  <a:t> in the subdivision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88752" y="167780"/>
            <a:ext cx="3397542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Sperner’s</a:t>
            </a:r>
            <a:r>
              <a:rPr lang="en-US" altLang="zh-TW" dirty="0" smtClean="0"/>
              <a:t> lemma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8" y="3719132"/>
            <a:ext cx="3127304" cy="27723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52" y="3708337"/>
            <a:ext cx="3155910" cy="27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(by mathematical induction)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only possible simplicial </a:t>
                </a:r>
                <a:r>
                  <a:rPr lang="en-US" altLang="zh-TW" dirty="0"/>
                  <a:t>subdivision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 smtClean="0"/>
                  <a:t> : 1</a:t>
                </a:r>
                <a:r>
                  <a:rPr lang="en-US" altLang="zh-TW" dirty="0"/>
                  <a:t> completely labeled </a:t>
                </a:r>
                <a:r>
                  <a:rPr lang="en-US" altLang="zh-TW" dirty="0" err="1" smtClean="0"/>
                  <a:t>subsimplex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Satisfied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satisfied this lemma. Then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’s face is an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TW" dirty="0" smtClean="0"/>
                  <a:t>-simplex</a:t>
                </a:r>
              </a:p>
              <a:p>
                <a:pPr lvl="2"/>
                <a:r>
                  <a:rPr lang="en-US" altLang="zh-TW" dirty="0" smtClean="0"/>
                  <a:t>By the assumption, it has odd number of </a:t>
                </a:r>
                <a:r>
                  <a:rPr lang="en-US" altLang="zh-TW" dirty="0"/>
                  <a:t>completely labeled </a:t>
                </a:r>
                <a:r>
                  <a:rPr lang="en-US" altLang="zh-TW" dirty="0" err="1"/>
                  <a:t>subsimplexes</a:t>
                </a:r>
                <a:r>
                  <a:rPr lang="en-US" altLang="zh-TW" dirty="0"/>
                  <a:t> in the </a:t>
                </a:r>
                <a:r>
                  <a:rPr lang="en-US" altLang="zh-TW" dirty="0" smtClean="0"/>
                  <a:t>subdivision.</a:t>
                </a:r>
              </a:p>
              <a:p>
                <a:pPr marL="914400" lvl="2" indent="0">
                  <a:buNone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308-EC8B-48F6-8308-6B6A6723BBA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45" y="540637"/>
            <a:ext cx="3330130" cy="295215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88752" y="167780"/>
            <a:ext cx="3397542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Sperner’s</a:t>
            </a:r>
            <a:r>
              <a:rPr lang="en-US" altLang="zh-TW" dirty="0" smtClean="0"/>
              <a:t> lemma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4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553</Words>
  <Application>Microsoft Office PowerPoint</Application>
  <PresentationFormat>寬螢幕</PresentationFormat>
  <Paragraphs>222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Cambria Math</vt:lpstr>
      <vt:lpstr>Office Theme</vt:lpstr>
      <vt:lpstr>Full proof of Nash Theorem in high dimensions</vt:lpstr>
      <vt:lpstr>Contents</vt:lpstr>
      <vt:lpstr>Proof of Sperner’s lemma </vt:lpstr>
      <vt:lpstr>Some Definition</vt:lpstr>
      <vt:lpstr>"Simplex"</vt:lpstr>
      <vt:lpstr>Simplicial subdivision and proper labeling</vt:lpstr>
      <vt:lpstr>Completely labeling</vt:lpstr>
      <vt:lpstr>Sperner’s lemma</vt:lpstr>
      <vt:lpstr>Proof (by mathematical induction)</vt:lpstr>
      <vt:lpstr>PowerPoint 簡報</vt:lpstr>
      <vt:lpstr>Proof (by mathematical induction)</vt:lpstr>
      <vt:lpstr>Proof of Brouwer’s fixed point theorem</vt:lpstr>
      <vt:lpstr>Brouwer’s fixed point theorem</vt:lpstr>
      <vt:lpstr>constructing a proper labeling</vt:lpstr>
      <vt:lpstr>To show that L is well-defined (by contradiction)</vt:lpstr>
      <vt:lpstr>Proof (by Sperner’s lemma)</vt:lpstr>
      <vt:lpstr>Note</vt:lpstr>
      <vt:lpstr>Proof the existence of NE</vt:lpstr>
      <vt:lpstr>A (finite, n-person) normal-form game</vt:lpstr>
      <vt:lpstr>Utility for a player under mixed strategy</vt:lpstr>
      <vt:lpstr>Best Response(BR) and NE</vt:lpstr>
      <vt:lpstr>Existence of NE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proof of Nash Theorem in high dimemsion</dc:title>
  <dc:creator>Brian</dc:creator>
  <cp:lastModifiedBy>Brian</cp:lastModifiedBy>
  <cp:revision>334</cp:revision>
  <dcterms:created xsi:type="dcterms:W3CDTF">2023-01-15T16:58:29Z</dcterms:created>
  <dcterms:modified xsi:type="dcterms:W3CDTF">2023-01-16T10:07:41Z</dcterms:modified>
</cp:coreProperties>
</file>