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3" r:id="rId1"/>
  </p:sldMasterIdLst>
  <p:notesMasterIdLst>
    <p:notesMasterId r:id="rId42"/>
  </p:notesMasterIdLst>
  <p:handoutMasterIdLst>
    <p:handoutMasterId r:id="rId43"/>
  </p:handoutMasterIdLst>
  <p:sldIdLst>
    <p:sldId id="1182" r:id="rId2"/>
    <p:sldId id="1211" r:id="rId3"/>
    <p:sldId id="1212" r:id="rId4"/>
    <p:sldId id="1214" r:id="rId5"/>
    <p:sldId id="1215" r:id="rId6"/>
    <p:sldId id="475" r:id="rId7"/>
    <p:sldId id="322" r:id="rId8"/>
    <p:sldId id="1221" r:id="rId9"/>
    <p:sldId id="468" r:id="rId10"/>
    <p:sldId id="1217" r:id="rId11"/>
    <p:sldId id="470" r:id="rId12"/>
    <p:sldId id="471" r:id="rId13"/>
    <p:sldId id="472" r:id="rId14"/>
    <p:sldId id="474" r:id="rId15"/>
    <p:sldId id="1220" r:id="rId16"/>
    <p:sldId id="473" r:id="rId17"/>
    <p:sldId id="1222" r:id="rId18"/>
    <p:sldId id="517" r:id="rId19"/>
    <p:sldId id="1219" r:id="rId20"/>
    <p:sldId id="518" r:id="rId21"/>
    <p:sldId id="519" r:id="rId22"/>
    <p:sldId id="1223" r:id="rId23"/>
    <p:sldId id="520" r:id="rId24"/>
    <p:sldId id="521" r:id="rId25"/>
    <p:sldId id="522" r:id="rId26"/>
    <p:sldId id="1224" r:id="rId27"/>
    <p:sldId id="498" r:id="rId28"/>
    <p:sldId id="1210" r:id="rId29"/>
    <p:sldId id="1191" r:id="rId30"/>
    <p:sldId id="1192" r:id="rId31"/>
    <p:sldId id="258" r:id="rId32"/>
    <p:sldId id="1225" r:id="rId33"/>
    <p:sldId id="1195" r:id="rId34"/>
    <p:sldId id="1186" r:id="rId35"/>
    <p:sldId id="1187" r:id="rId36"/>
    <p:sldId id="1188" r:id="rId37"/>
    <p:sldId id="1183" r:id="rId38"/>
    <p:sldId id="1227" r:id="rId39"/>
    <p:sldId id="1228" r:id="rId40"/>
    <p:sldId id="1185" r:id="rId41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ngling" initials="sl" lastIdx="1" clrIdx="0">
    <p:extLst>
      <p:ext uri="{19B8F6BF-5375-455C-9EA6-DF929625EA0E}">
        <p15:presenceInfo xmlns:p15="http://schemas.microsoft.com/office/powerpoint/2012/main" userId="6920d9aa86afec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FF99"/>
    <a:srgbClr val="000099"/>
    <a:srgbClr val="0000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9" autoAdjust="0"/>
  </p:normalViewPr>
  <p:slideViewPr>
    <p:cSldViewPr>
      <p:cViewPr varScale="1">
        <p:scale>
          <a:sx n="114" d="100"/>
          <a:sy n="114" d="100"/>
        </p:scale>
        <p:origin x="150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3984" y="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ea typeface="新細明體" charset="-120"/>
              </a:defRPr>
            </a:lvl1pPr>
          </a:lstStyle>
          <a:p>
            <a:pPr>
              <a:defRPr/>
            </a:pPr>
            <a:fld id="{AD0E8511-5981-4D2F-A094-29AF2869D93E}" type="datetimeFigureOut">
              <a:rPr lang="zh-TW" altLang="en-US"/>
              <a:pPr>
                <a:defRPr/>
              </a:pPr>
              <a:t>2022/5/30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ea typeface="新細明體" charset="-120"/>
              </a:defRPr>
            </a:lvl1pPr>
          </a:lstStyle>
          <a:p>
            <a:pPr>
              <a:defRPr/>
            </a:pPr>
            <a:fld id="{3B3A3563-342D-44F6-AFB7-F5CE05CAE05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179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6EEF884C-BA3D-4A40-BE21-3230DAF0755E}" type="datetimeFigureOut">
              <a:rPr lang="zh-TW" altLang="en-US"/>
              <a:pPr>
                <a:defRPr/>
              </a:pPr>
              <a:t>2022/5/30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7C46F86F-B812-4012-B284-2DD9725C50D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29303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2177" y="2348880"/>
            <a:ext cx="7989752" cy="35249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692696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4400" cap="none" baseline="0">
                <a:solidFill>
                  <a:schemeClr val="accent1"/>
                </a:solidFill>
                <a:latin typeface="Georgia" panose="02040502050405020303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348880"/>
            <a:ext cx="7989752" cy="352498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 baseline="0">
                <a:solidFill>
                  <a:schemeClr val="accent2"/>
                </a:solidFill>
                <a:latin typeface="Georgia" panose="02040502050405020303" pitchFamily="18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algn="l" defTabSz="457200" rtl="0" eaLnBrk="1" latinLnBrk="0" hangingPunct="1">
              <a:defRPr lang="en-US" altLang="zh-TW" sz="1200" kern="1200" cap="none" baseline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defRPr>
            </a:lvl1pPr>
          </a:lstStyle>
          <a:p>
            <a:pPr algn="r">
              <a:defRPr/>
            </a:pPr>
            <a:r>
              <a:rPr lang="en-US" altLang="zh-TW"/>
              <a:t>2022/5/30</a:t>
            </a:r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cap="none" baseline="0">
                <a:solidFill>
                  <a:schemeClr val="accent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r>
              <a:rPr lang="en-US"/>
              <a:t>FODS22_lec24_ SingLing Lee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algn="r" defTabSz="457200" rtl="0" eaLnBrk="1" latinLnBrk="0" hangingPunct="1">
              <a:defRPr lang="en-US" sz="1200" kern="1200" cap="none" baseline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defRPr>
            </a:lvl1pPr>
          </a:lstStyle>
          <a:p>
            <a:pPr>
              <a:defRPr/>
            </a:pPr>
            <a:fld id="{D57F1E4F-1CFF-5643-939E-217C01CDF565}" type="slidenum">
              <a:rPr lang="en-US" altLang="zh-TW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473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2022/5/30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FODS22_lec24_ SingLing Lee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9ACED2-2220-4459-8F22-CECC1081419E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58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2022/5/30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pPr>
              <a:defRPr/>
            </a:pPr>
            <a:r>
              <a:rPr lang="en-US" altLang="zh-TW"/>
              <a:t>FODS22_lec24_ SingLing Lee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0D1DCF7-7C25-49CC-BA19-7F21A66A572F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468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cap="none" baseline="0">
                <a:latin typeface="Georgia" panose="02040502050405020303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46301"/>
            <a:ext cx="7989752" cy="4194198"/>
          </a:xfrm>
        </p:spPr>
        <p:txBody>
          <a:bodyPr anchor="t">
            <a:normAutofit/>
          </a:bodyPr>
          <a:lstStyle>
            <a:lvl1pPr>
              <a:defRPr sz="2800" baseline="0">
                <a:latin typeface="Georgia" panose="02040502050405020303" pitchFamily="18" charset="0"/>
                <a:ea typeface="微軟正黑體" panose="020B0604030504040204" pitchFamily="34" charset="-120"/>
              </a:defRPr>
            </a:lvl1pPr>
            <a:lvl2pPr>
              <a:defRPr sz="2400" baseline="0">
                <a:latin typeface="Georgia" panose="02040502050405020303" pitchFamily="18" charset="0"/>
                <a:ea typeface="微軟正黑體" panose="020B0604030504040204" pitchFamily="34" charset="-120"/>
              </a:defRPr>
            </a:lvl2pPr>
            <a:lvl3pPr>
              <a:defRPr sz="2000" baseline="0">
                <a:latin typeface="Georgia" panose="02040502050405020303" pitchFamily="18" charset="0"/>
                <a:ea typeface="微軟正黑體" panose="020B0604030504040204" pitchFamily="34" charset="-120"/>
              </a:defRPr>
            </a:lvl3pPr>
            <a:lvl4pPr>
              <a:defRPr sz="1800" baseline="0">
                <a:latin typeface="Georgia" panose="02040502050405020303" pitchFamily="18" charset="0"/>
                <a:ea typeface="微軟正黑體" panose="020B0604030504040204" pitchFamily="34" charset="-120"/>
              </a:defRPr>
            </a:lvl4pPr>
            <a:lvl5pPr>
              <a:defRPr sz="1800" baseline="0">
                <a:latin typeface="Georgia" panose="02040502050405020303" pitchFamily="18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80112" y="6228249"/>
            <a:ext cx="1872208" cy="365125"/>
          </a:xfrm>
        </p:spPr>
        <p:txBody>
          <a:bodyPr/>
          <a:lstStyle>
            <a:lvl1pPr>
              <a:defRPr lang="en-US" altLang="zh-TW" sz="1200" kern="1200" cap="none" baseline="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defRPr>
            </a:lvl1pPr>
          </a:lstStyle>
          <a:p>
            <a:pPr>
              <a:defRPr/>
            </a:pPr>
            <a:r>
              <a:rPr lang="en-US" altLang="zh-TW"/>
              <a:t>2022/5/30</a:t>
            </a:r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228249"/>
            <a:ext cx="4840982" cy="365125"/>
          </a:xfrm>
        </p:spPr>
        <p:txBody>
          <a:bodyPr/>
          <a:lstStyle>
            <a:lvl1pPr marL="0" algn="l" defTabSz="457200" rtl="0" eaLnBrk="1" latinLnBrk="0" hangingPunct="1">
              <a:defRPr lang="en-US" altLang="zh-TW" sz="1200" kern="1200" cap="none" baseline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defRPr>
            </a:lvl1pPr>
          </a:lstStyle>
          <a:p>
            <a:pPr>
              <a:defRPr/>
            </a:pPr>
            <a:r>
              <a:rPr lang="en-US"/>
              <a:t>FODS22_lec24_ SingLing Lee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259" y="6228248"/>
            <a:ext cx="960686" cy="365125"/>
          </a:xfrm>
        </p:spPr>
        <p:txBody>
          <a:bodyPr/>
          <a:lstStyle>
            <a:lvl1pPr marL="0" algn="r" defTabSz="457200" rtl="0" eaLnBrk="1" latinLnBrk="0" hangingPunct="1">
              <a:defRPr lang="zh-TW" altLang="en-US" sz="1200" kern="1200" cap="none" baseline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defRPr>
            </a:lvl1pPr>
          </a:lstStyle>
          <a:p>
            <a:pPr>
              <a:defRPr/>
            </a:pPr>
            <a:fld id="{A1AAA126-AD70-4623-8473-80533B62F290}" type="slidenum">
              <a:rPr lang="en-US" altLang="zh-TW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39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2022/5/30</a:t>
            </a:r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FODS22_lec24_ SingLing Lee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Page.</a:t>
            </a:r>
            <a:r>
              <a:rPr lang="en-US" altLang="zh-TW">
                <a:latin typeface="+mn-lt"/>
              </a:rPr>
              <a:t> </a:t>
            </a:r>
            <a:fld id="{18EDC0C3-D301-4AB3-B30C-17AFAC85E9E9}" type="slidenum">
              <a:rPr lang="zh-TW" altLang="en-US" smtClean="0">
                <a:latin typeface="+mn-lt"/>
              </a:rPr>
              <a:pPr>
                <a:defRPr/>
              </a:pPr>
              <a:t>‹#›</a:t>
            </a:fld>
            <a:endParaRPr lang="zh-TW" alt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133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2022/5/30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FODS22_lec24_ SingLing Lee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A4D12D-0A16-4C6E-9BA4-F2B597BFF83C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6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2022/5/30</a:t>
            </a:r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FODS22_lec24_ SingLing Lee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E695F2-64A0-4B4E-AF84-C5DE07B7BB3B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31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2022/5/30</a:t>
            </a:r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FODS22_lec24_ SingLing Lee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</a:t>
            </a:r>
            <a:r>
              <a:rPr lang="en-US" altLang="zh-TW">
                <a:latin typeface="Arial" charset="0"/>
              </a:rPr>
              <a:t>.</a:t>
            </a:r>
            <a:r>
              <a:rPr lang="en-US" altLang="zh-TW">
                <a:latin typeface="+mn-lt"/>
              </a:rPr>
              <a:t> </a:t>
            </a:r>
            <a:fld id="{A1AAA126-AD70-4623-8473-80533B62F290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7" name="投影片編號版面配置區 5"/>
          <p:cNvSpPr txBox="1">
            <a:spLocks/>
          </p:cNvSpPr>
          <p:nvPr userDrawn="1"/>
        </p:nvSpPr>
        <p:spPr>
          <a:xfrm>
            <a:off x="7780338" y="6502400"/>
            <a:ext cx="1363662" cy="284163"/>
          </a:xfrm>
          <a:prstGeom prst="rect">
            <a:avLst/>
          </a:prstGeom>
        </p:spPr>
        <p:txBody>
          <a:bodyPr anchor="b"/>
          <a:lstStyle/>
          <a:p>
            <a:pPr algn="r">
              <a:defRPr/>
            </a:pPr>
            <a:fld id="{30E5ABF0-59EF-4469-88AB-4DFB30AA0590}" type="slidenum">
              <a:rPr kumimoji="0" lang="zh-TW" altLang="en-US"/>
              <a:pPr algn="r">
                <a:defRPr/>
              </a:pPr>
              <a:t>‹#›</a:t>
            </a:fld>
            <a:endParaRPr kumimoji="0" lang="zh-TW" altLang="en-US"/>
          </a:p>
        </p:txBody>
      </p:sp>
      <p:sp>
        <p:nvSpPr>
          <p:cNvPr id="8" name="日期版面配置區 4"/>
          <p:cNvSpPr txBox="1">
            <a:spLocks/>
          </p:cNvSpPr>
          <p:nvPr userDrawn="1"/>
        </p:nvSpPr>
        <p:spPr>
          <a:xfrm>
            <a:off x="7686675" y="42863"/>
            <a:ext cx="1385888" cy="2428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kumimoji="0" lang="en-US" altLang="zh-TW" sz="1200" b="1" dirty="0">
                <a:solidFill>
                  <a:schemeClr val="bg1"/>
                </a:solidFill>
                <a:latin typeface="Comic Sans MS" pitchFamily="66" charset="0"/>
              </a:rPr>
              <a:t>2008/9/17</a:t>
            </a:r>
            <a:endParaRPr kumimoji="0" lang="zh-TW" altLang="en-US" sz="12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14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2022/5/30</a:t>
            </a:r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FODS22_lec24_ SingLing Lee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3ED5C2-A269-4C1E-A562-BD4248A8616C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349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2022/5/30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FODS22_lec24_ SingLing Lee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3248D218-FF4E-40E9-B52B-965E588F70F3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540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2022/5/30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FODS22_lec24_ SingLing Lee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B5499-B54E-454D-B40A-3E4A07A23C14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17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2022/5/30</a:t>
            </a:r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FODS22_lec24_ SingLing Lee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Page.</a:t>
            </a:r>
            <a:r>
              <a:rPr lang="en-US" altLang="zh-TW">
                <a:latin typeface="+mn-lt"/>
              </a:rPr>
              <a:t> </a:t>
            </a:r>
            <a:fld id="{18EDC0C3-D301-4AB3-B30C-17AFAC85E9E9}" type="slidenum">
              <a:rPr lang="zh-TW" altLang="en-US" smtClean="0">
                <a:latin typeface="+mn-lt"/>
              </a:rPr>
              <a:pPr>
                <a:defRPr/>
              </a:pPr>
              <a:t>‹#›</a:t>
            </a:fld>
            <a:endParaRPr lang="zh-TW" altLang="en-US"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矩形 11"/>
          <p:cNvSpPr/>
          <p:nvPr userDrawn="1"/>
        </p:nvSpPr>
        <p:spPr>
          <a:xfrm>
            <a:off x="0" y="676592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13538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2096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Foundation of Data Science</a:t>
            </a:r>
            <a:endParaRPr lang="zh-TW" altLang="en-US" dirty="0"/>
          </a:p>
        </p:txBody>
      </p:sp>
      <p:sp>
        <p:nvSpPr>
          <p:cNvPr id="13315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2800" dirty="0">
                <a:solidFill>
                  <a:srgbClr val="FFFF00"/>
                </a:solidFill>
              </a:rPr>
              <a:t>Lecture 24 Streaming Algorithm II +</a:t>
            </a:r>
            <a:r>
              <a:rPr lang="zh-TW" altLang="en-US" sz="2800" dirty="0">
                <a:solidFill>
                  <a:srgbClr val="FFFF00"/>
                </a:solidFill>
              </a:rPr>
              <a:t> </a:t>
            </a:r>
            <a:r>
              <a:rPr lang="en-US" altLang="zh-TW" sz="2800" dirty="0">
                <a:solidFill>
                  <a:srgbClr val="FFFF00"/>
                </a:solidFill>
              </a:rPr>
              <a:t>Random Walk IV</a:t>
            </a:r>
          </a:p>
          <a:p>
            <a:pPr marL="457200" indent="-457200">
              <a:buSzPct val="60000"/>
              <a:buFont typeface="Wingdings" panose="05000000000000000000" pitchFamily="2" charset="2"/>
              <a:buChar char="n"/>
            </a:pPr>
            <a:endParaRPr lang="en-US" altLang="zh-TW" sz="2000" dirty="0">
              <a:solidFill>
                <a:srgbClr val="FFFF00"/>
              </a:solidFill>
            </a:endParaRPr>
          </a:p>
          <a:p>
            <a:pPr marL="457200" indent="-457200">
              <a:buSzPct val="60000"/>
              <a:buFont typeface="Wingdings" panose="05000000000000000000" pitchFamily="2" charset="2"/>
              <a:buChar char="n"/>
            </a:pPr>
            <a:r>
              <a:rPr lang="en-US" altLang="zh-TW" sz="2400" dirty="0">
                <a:solidFill>
                  <a:schemeClr val="bg1"/>
                </a:solidFill>
              </a:rPr>
              <a:t>Reservoir Sampling</a:t>
            </a:r>
          </a:p>
          <a:p>
            <a:pPr marL="457200" indent="-457200">
              <a:buSzPct val="60000"/>
              <a:buFont typeface="Wingdings" panose="05000000000000000000" pitchFamily="2" charset="2"/>
              <a:buChar char="n"/>
            </a:pPr>
            <a:r>
              <a:rPr lang="en-US" altLang="zh-TW" sz="2400" dirty="0">
                <a:solidFill>
                  <a:schemeClr val="bg1"/>
                </a:solidFill>
              </a:rPr>
              <a:t>Majority Element</a:t>
            </a:r>
          </a:p>
          <a:p>
            <a:pPr marL="457200" indent="-457200">
              <a:buSzPct val="60000"/>
              <a:buFont typeface="Wingdings" panose="05000000000000000000" pitchFamily="2" charset="2"/>
              <a:buChar char="n"/>
            </a:pPr>
            <a:r>
              <a:rPr lang="en-US" altLang="zh-TW" sz="2400" dirty="0">
                <a:solidFill>
                  <a:schemeClr val="bg1"/>
                </a:solidFill>
              </a:rPr>
              <a:t>k -heavy Element</a:t>
            </a:r>
          </a:p>
          <a:p>
            <a:pPr marL="457200" indent="-457200">
              <a:buSzPct val="60000"/>
              <a:buFont typeface="Wingdings" panose="05000000000000000000" pitchFamily="2" charset="2"/>
              <a:buChar char="n"/>
            </a:pPr>
            <a:r>
              <a:rPr lang="en-US" altLang="zh-TW" sz="2400" dirty="0">
                <a:solidFill>
                  <a:schemeClr val="bg1"/>
                </a:solidFill>
              </a:rPr>
              <a:t>Mixing Time for Random Walk</a:t>
            </a:r>
            <a:endParaRPr lang="en-US" altLang="zh-TW" sz="2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SzPct val="60000"/>
              <a:buFont typeface="Wingdings" panose="05000000000000000000" pitchFamily="2" charset="2"/>
              <a:buChar char="n"/>
            </a:pPr>
            <a:endParaRPr lang="en-US" altLang="zh-TW" sz="2400" dirty="0">
              <a:solidFill>
                <a:schemeClr val="bg1"/>
              </a:solidFill>
            </a:endParaRPr>
          </a:p>
          <a:p>
            <a:pPr marL="457200" indent="-457200">
              <a:buSzPct val="60000"/>
              <a:buFont typeface="Wingdings" panose="05000000000000000000" pitchFamily="2" charset="2"/>
              <a:buChar char="n"/>
            </a:pPr>
            <a:endParaRPr lang="en-US" altLang="zh-TW" sz="2400" dirty="0">
              <a:solidFill>
                <a:schemeClr val="bg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t>2022/5/30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t>FODS22_lec24_ SingLing Lee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4472C4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837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3DBDB9-D04B-479B-B069-D79100751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Reservoir Sampling of Size One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00BBFE2-1DDC-4CEF-9067-4BE8298310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>
                    <a:solidFill>
                      <a:srgbClr val="0000EF"/>
                    </a:solidFill>
                  </a:rPr>
                  <a:t>Algorithm</a:t>
                </a:r>
                <a:r>
                  <a:rPr lang="en-US" altLang="zh-TW" dirty="0"/>
                  <a:t> : (One Sample) (1/n to be sampled)</a:t>
                </a:r>
              </a:p>
              <a:p>
                <a:pPr marL="781200" lvl="1" indent="-457200">
                  <a:buFont typeface="+mj-lt"/>
                  <a:buAutoNum type="arabicPeriod"/>
                </a:pPr>
                <a:r>
                  <a:rPr lang="en-US" altLang="zh-TW" dirty="0"/>
                  <a:t>Initially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TW" dirty="0">
                  <a:ea typeface="Cambria Math" panose="02040503050406030204" pitchFamily="18" charset="0"/>
                </a:endParaRPr>
              </a:p>
              <a:p>
                <a:pPr marL="781200" lvl="1" indent="-457200">
                  <a:buFont typeface="+mj-lt"/>
                  <a:buAutoNum type="arabicPeriod"/>
                </a:pPr>
                <a:r>
                  <a:rPr lang="en-US" altLang="zh-TW" dirty="0"/>
                  <a:t>When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dirty="0"/>
                  <a:t>element come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with probability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r>
                  <a:rPr lang="en-US" altLang="zh-TW" dirty="0">
                    <a:solidFill>
                      <a:srgbClr val="FF0000"/>
                    </a:solidFill>
                  </a:rPr>
                  <a:t>Analysis :</a:t>
                </a:r>
              </a:p>
              <a:p>
                <a:pPr lvl="1"/>
                <a:r>
                  <a:rPr lang="en-US" altLang="zh-TW" dirty="0"/>
                  <a:t>What is the probability s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0">
                        <a:latin typeface="Cambria Math" panose="02040503050406030204" pitchFamily="18" charset="0"/>
                      </a:rPr>
                      <m:t>at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m:rPr>
                        <m:sty m:val="p"/>
                      </m:rPr>
                      <a:rPr lang="en-US" altLang="zh-TW" i="0">
                        <a:latin typeface="Cambria Math" panose="02040503050406030204" pitchFamily="18" charset="0"/>
                      </a:rPr>
                      <m:t>me</m:t>
                    </m:r>
                    <m:r>
                      <a:rPr lang="en-US" altLang="zh-TW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0" smtClean="0">
                        <a:latin typeface="Cambria Math" panose="02040503050406030204" pitchFamily="18" charset="0"/>
                      </a:rPr>
                      <m:t>time</m:t>
                    </m:r>
                    <m:r>
                      <a:rPr lang="en-US" altLang="zh-TW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?</m:t>
                    </m:r>
                  </m:oMath>
                </a14:m>
                <a:endParaRPr lang="en-US" altLang="zh-TW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×⋯×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zh-TW" altLang="en-US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00BBFE2-1DDC-4CEF-9067-4BE8298310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8" t="-14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4AF183-940D-4ECD-9C80-E46B3CC5C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2022/5/30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8995DA-4A34-4981-81D3-92ECC73F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FODS22_lec24_ SingLing Lee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DBDA6D-A72F-46D9-97AD-57B854999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AA126-AD70-4623-8473-80533B62F290}" type="slidenum">
              <a:rPr lang="en-US" altLang="zh-TW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766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7DE7D7-63A7-4CC1-803F-F05943369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Example for Reservoir Sampling of Size One (I)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1318FA0-4472-48A0-B895-C7EAFEC0F1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element comes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solidFill>
                              <a:srgbClr val="50504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solidFill>
                              <a:srgbClr val="50504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TW" sz="2800" i="1">
                            <a:solidFill>
                              <a:srgbClr val="505046"/>
                            </a:solidFill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</m:oMath>
                </a14:m>
                <a:r>
                  <a:rPr lang="zh-TW" altLang="en-US" sz="2800" dirty="0">
                    <a:solidFill>
                      <a:srgbClr val="505046"/>
                    </a:solidFill>
                  </a:rPr>
                  <a:t> </a:t>
                </a:r>
                <a:r>
                  <a:rPr lang="en-US" altLang="zh-TW" sz="2800" dirty="0">
                    <a:solidFill>
                      <a:srgbClr val="505046"/>
                    </a:solidFill>
                  </a:rPr>
                  <a:t>element c</a:t>
                </a:r>
                <a:r>
                  <a:rPr lang="en-US" altLang="zh-TW" dirty="0"/>
                  <a:t>hosen with probability =1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𝑛𝑑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element comes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𝑛𝑑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element chosen is sampled probability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element chosen is sampled probability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1318FA0-4472-48A0-B895-C7EAFEC0F1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EFF919-0D4D-4F9A-8CBA-6680DD68B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2022/5/30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D7A794-7505-4CCB-8925-A32658BC6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FODS22_lec24_ SingLing Lee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FF37DD-B62C-466C-9D28-2BC42F27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AA126-AD70-4623-8473-80533B62F290}" type="slidenum">
              <a:rPr lang="en-US" altLang="zh-TW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047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AFB811-2B0B-451D-B4F3-447B5AB0B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Example for Reservoir Sampling of Size One (II)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D667EB6-4093-4C23-ACE1-FA2EE1EDA4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𝑟𝑑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element comes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𝑟𝑑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element is sampled  probability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TW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𝑛𝑑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element is sampled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element is sampled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r>
                  <a:rPr lang="en-US" altLang="zh-TW" dirty="0">
                    <a:solidFill>
                      <a:srgbClr val="FF0000"/>
                    </a:solidFill>
                  </a:rPr>
                  <a:t>Generalize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element comes 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element is sampled probability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element  (</a:t>
                </a:r>
                <a:r>
                  <a:rPr lang="en-US" altLang="zh-TW" i="1" dirty="0">
                    <a:solidFill>
                      <a:srgbClr val="0000EF"/>
                    </a:solidFill>
                  </a:rPr>
                  <a:t>j&lt;</a:t>
                </a:r>
                <a:r>
                  <a:rPr lang="en-US" altLang="zh-TW" i="1" dirty="0" err="1">
                    <a:solidFill>
                      <a:srgbClr val="0000EF"/>
                    </a:solidFill>
                  </a:rPr>
                  <a:t>i</a:t>
                </a:r>
                <a:r>
                  <a:rPr lang="en-US" altLang="zh-TW" i="1" dirty="0">
                    <a:solidFill>
                      <a:srgbClr val="0000EF"/>
                    </a:solidFill>
                  </a:rPr>
                  <a:t>)</a:t>
                </a:r>
                <a:r>
                  <a:rPr lang="en-US" altLang="zh-TW" dirty="0"/>
                  <a:t> is sampled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en-US" altLang="zh-TW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D667EB6-4093-4C23-ACE1-FA2EE1EDA4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5" t="-30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D80632-FCE1-42BF-8731-646D58597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2022/5/30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FEBB82-F217-4F7D-9A83-E11FCFD96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FODS22_lec24_ SingLing Lee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442B88-452C-42ED-8795-D38AF1E32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AA126-AD70-4623-8473-80533B62F290}" type="slidenum">
              <a:rPr lang="en-US" altLang="zh-TW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540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132B68-F5B3-4C6E-BC02-152E3ACC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Reservoir Sampling of Size k (I)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87D675-6478-465F-9D8C-25C4B6600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With Replacement</a:t>
            </a:r>
          </a:p>
          <a:p>
            <a:r>
              <a:rPr lang="en-US" altLang="zh-TW" dirty="0"/>
              <a:t>Do one sampling algorithm  </a:t>
            </a:r>
            <a:r>
              <a:rPr lang="en-US" altLang="zh-TW" i="1" dirty="0">
                <a:solidFill>
                  <a:srgbClr val="0000EF"/>
                </a:solidFill>
              </a:rPr>
              <a:t>k</a:t>
            </a:r>
            <a:r>
              <a:rPr lang="en-US" altLang="zh-TW" dirty="0"/>
              <a:t> times in parallel independently</a:t>
            </a:r>
          </a:p>
          <a:p>
            <a:endParaRPr lang="en-US" altLang="zh-TW" dirty="0"/>
          </a:p>
          <a:p>
            <a:r>
              <a:rPr lang="en-US" altLang="zh-TW" dirty="0"/>
              <a:t>Probability for each element to be selected as sample is : </a:t>
            </a:r>
            <a:r>
              <a:rPr lang="en-US" altLang="zh-TW" dirty="0">
                <a:solidFill>
                  <a:srgbClr val="FF0066"/>
                </a:solidFill>
              </a:rPr>
              <a:t>k/n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FC15CD-DF69-4548-82E3-D8A23C75C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2022/5/30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59BDFA-3E67-4439-9F16-A95DB51C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FODS22_lec24_ SingLing Lee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158265-773D-4887-BBFD-AD08D6ED7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AA126-AD70-4623-8473-80533B62F290}" type="slidenum">
              <a:rPr lang="en-US" altLang="zh-TW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813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132B68-F5B3-4C6E-BC02-152E3ACC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Reservoir Sampling of Size k (II)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587D675-6478-465F-9D8C-25C4B66009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>
                    <a:solidFill>
                      <a:srgbClr val="0070C0"/>
                    </a:solidFill>
                  </a:rPr>
                  <a:t>Without Replacement</a:t>
                </a:r>
              </a:p>
              <a:p>
                <a:r>
                  <a:rPr lang="en-US" altLang="zh-TW" dirty="0"/>
                  <a:t>Algorithm</a:t>
                </a:r>
              </a:p>
              <a:p>
                <a:pPr lvl="1"/>
                <a:r>
                  <a:rPr lang="en-US" altLang="zh-TW" dirty="0"/>
                  <a:t>When the stream has size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/>
                  <a:t>, store the element in the reservoir .</a:t>
                </a:r>
              </a:p>
              <a:p>
                <a:pPr lvl="1"/>
                <a:r>
                  <a:rPr lang="en-US" altLang="zh-TW" dirty="0"/>
                  <a:t>On seeing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element, select it with prob. </a:t>
                </a:r>
                <a:r>
                  <a:rPr lang="en-US" altLang="zh-TW" dirty="0">
                    <a:solidFill>
                      <a:srgbClr val="FF0066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zh-TW" b="0" i="1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TW" dirty="0"/>
                  <a:t>, and discard one from the current reservoir with prob. </a:t>
                </a:r>
                <a:r>
                  <a:rPr lang="en-US" altLang="zh-TW" dirty="0">
                    <a:solidFill>
                      <a:srgbClr val="FF0066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587D675-6478-465F-9D8C-25C4B66009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8" t="-1453" r="-19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FC15CD-DF69-4548-82E3-D8A23C75C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2022/5/30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59BDFA-3E67-4439-9F16-A95DB51C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FODS22_lec24_ SingLing Lee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158265-773D-4887-BBFD-AD08D6ED7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AA126-AD70-4623-8473-80533B62F290}" type="slidenum">
              <a:rPr lang="en-US" altLang="zh-TW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01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132B68-F5B3-4C6E-BC02-152E3ACC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Reservoir Sampling of Size k (III)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587D675-6478-465F-9D8C-25C4B66009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>
                    <a:solidFill>
                      <a:srgbClr val="0070C0"/>
                    </a:solidFill>
                  </a:rPr>
                  <a:t>Without Replacement</a:t>
                </a:r>
              </a:p>
              <a:p>
                <a:r>
                  <a:rPr lang="en-US" altLang="zh-TW" dirty="0"/>
                  <a:t>Prob.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element is sampled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r>
                  <a:rPr lang="en-US" altLang="zh-TW" dirty="0"/>
                  <a:t>Prob. that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element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is sampled </a:t>
                </a:r>
                <a:br>
                  <a:rPr lang="en-US" altLang="zh-TW" dirty="0"/>
                </a:br>
                <a:r>
                  <a:rPr lang="en-US" altLang="zh-TW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587D675-6478-465F-9D8C-25C4B66009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8" t="-14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FC15CD-DF69-4548-82E3-D8A23C75C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2022/5/30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59BDFA-3E67-4439-9F16-A95DB51C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FODS22_lec24_ SingLing Lee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158265-773D-4887-BBFD-AD08D6ED7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AA126-AD70-4623-8473-80533B62F290}" type="slidenum">
              <a:rPr lang="en-US" altLang="zh-TW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749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E8115A-23AF-48EB-9E89-0BF4956C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Weighted sampling for One Sample</a:t>
            </a:r>
            <a:endParaRPr lang="zh-TW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BF5887B-88BB-4E4B-8A17-76097907F0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946301"/>
                <a:ext cx="8671328" cy="419419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TW" dirty="0">
                    <a:solidFill>
                      <a:srgbClr val="0000EF"/>
                    </a:solidFill>
                  </a:rPr>
                  <a:t>Input:</a:t>
                </a:r>
                <a:r>
                  <a:rPr lang="en-US" altLang="zh-TW" dirty="0"/>
                  <a:t> A stream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,each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has a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TW" b="0" dirty="0">
                  <a:ea typeface="Cambria Math" panose="02040503050406030204" pitchFamily="18" charset="0"/>
                </a:endParaRPr>
              </a:p>
              <a:p>
                <a:r>
                  <a:rPr lang="en-US" altLang="zh-TW" b="0" dirty="0">
                    <a:solidFill>
                      <a:srgbClr val="0000EF"/>
                    </a:solidFill>
                    <a:ea typeface="Cambria Math" panose="02040503050406030204" pitchFamily="18" charset="0"/>
                  </a:rPr>
                  <a:t>Algorithm</a:t>
                </a:r>
              </a:p>
              <a:p>
                <a:pPr lvl="1"/>
                <a:r>
                  <a:rPr lang="en-US" altLang="zh-TW" dirty="0"/>
                  <a:t>let </a:t>
                </a:r>
                <a:r>
                  <a:rPr lang="en-US" altLang="zh-TW" dirty="0">
                    <a:solidFill>
                      <a:srgbClr val="0000EF"/>
                    </a:solidFill>
                  </a:rPr>
                  <a:t>W </a:t>
                </a:r>
                <a:r>
                  <a:rPr lang="en-US" altLang="zh-TW" dirty="0"/>
                  <a:t>be the sum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seen so far. Select the current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by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dirty="0"/>
              </a:p>
              <a:p>
                <a:r>
                  <a:rPr lang="en-US" altLang="zh-TW" dirty="0"/>
                  <a:t>Need to show if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50504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50504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solidFill>
                              <a:srgbClr val="50504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50504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505046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TW" dirty="0"/>
                  <a:t>is  in reservoir then selected as a sample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dirty="0"/>
              </a:p>
              <a:p>
                <a:r>
                  <a:rPr lang="en-US" altLang="zh-TW" dirty="0">
                    <a:solidFill>
                      <a:schemeClr val="tx1"/>
                    </a:solidFill>
                  </a:rPr>
                  <a:t>How to handle </a:t>
                </a:r>
                <a:r>
                  <a:rPr lang="en-US" altLang="zh-TW" i="1" dirty="0">
                    <a:solidFill>
                      <a:schemeClr val="tx1"/>
                    </a:solidFill>
                  </a:rPr>
                  <a:t>k samples  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without replacement?</a:t>
                </a:r>
              </a:p>
              <a:p>
                <a:endParaRPr lang="zh-TW" altLang="en-US" dirty="0"/>
              </a:p>
              <a:p>
                <a:endParaRPr lang="en-US" altLang="zh-TW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BF5887B-88BB-4E4B-8A17-76097907F0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946301"/>
                <a:ext cx="8671328" cy="4194198"/>
              </a:xfrm>
              <a:blipFill>
                <a:blip r:embed="rId2"/>
                <a:stretch>
                  <a:fillRect l="-843" t="-1308" r="-18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3FFC3C-4845-433A-8F24-7B3C29DD9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2022/5/30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D8C6BA-2883-4CB5-AE4E-15FABA643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FODS22_lec24_ SingLing Lee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9AE4DC-466C-4C2F-AEF8-DB2737C34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AA126-AD70-4623-8473-80533B62F290}" type="slidenum">
              <a:rPr lang="en-US" altLang="zh-TW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484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Foundation of Data Science</a:t>
            </a:r>
            <a:endParaRPr lang="zh-TW" altLang="en-US" dirty="0"/>
          </a:p>
        </p:txBody>
      </p:sp>
      <p:sp>
        <p:nvSpPr>
          <p:cNvPr id="13315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2800" dirty="0">
                <a:solidFill>
                  <a:srgbClr val="FFFF00"/>
                </a:solidFill>
              </a:rPr>
              <a:t>Lecture 24 Streaming Algorithm II +</a:t>
            </a:r>
            <a:r>
              <a:rPr lang="zh-TW" altLang="en-US" sz="2800" dirty="0">
                <a:solidFill>
                  <a:srgbClr val="FFFF00"/>
                </a:solidFill>
              </a:rPr>
              <a:t> </a:t>
            </a:r>
            <a:r>
              <a:rPr lang="en-US" altLang="zh-TW" sz="2800" dirty="0">
                <a:solidFill>
                  <a:srgbClr val="FFFF00"/>
                </a:solidFill>
              </a:rPr>
              <a:t>Random Walk IV</a:t>
            </a:r>
          </a:p>
          <a:p>
            <a:pPr marL="457200" indent="-457200">
              <a:buSzPct val="60000"/>
              <a:buFont typeface="Wingdings" panose="05000000000000000000" pitchFamily="2" charset="2"/>
              <a:buChar char="n"/>
            </a:pPr>
            <a:endParaRPr lang="en-US" altLang="zh-TW" sz="2000" dirty="0">
              <a:solidFill>
                <a:srgbClr val="FFFF00"/>
              </a:solidFill>
            </a:endParaRPr>
          </a:p>
          <a:p>
            <a:pPr marL="457200" indent="-457200">
              <a:buSzPct val="60000"/>
              <a:buFont typeface="Wingdings" panose="05000000000000000000" pitchFamily="2" charset="2"/>
              <a:buChar char="n"/>
            </a:pPr>
            <a:r>
              <a:rPr lang="en-US" altLang="zh-TW" sz="2400" dirty="0">
                <a:solidFill>
                  <a:schemeClr val="bg1"/>
                </a:solidFill>
              </a:rPr>
              <a:t>Reservoir Sampling</a:t>
            </a:r>
          </a:p>
          <a:p>
            <a:pPr marL="457200" indent="-457200">
              <a:buSzPct val="60000"/>
              <a:buFont typeface="Wingdings" panose="05000000000000000000" pitchFamily="2" charset="2"/>
              <a:buChar char="n"/>
            </a:pPr>
            <a:r>
              <a:rPr lang="en-US" altLang="zh-TW" sz="2400" dirty="0">
                <a:solidFill>
                  <a:srgbClr val="FFFF00"/>
                </a:solidFill>
              </a:rPr>
              <a:t>Majority Element</a:t>
            </a:r>
          </a:p>
          <a:p>
            <a:pPr marL="457200" indent="-457200">
              <a:buSzPct val="60000"/>
              <a:buFont typeface="Wingdings" panose="05000000000000000000" pitchFamily="2" charset="2"/>
              <a:buChar char="n"/>
            </a:pPr>
            <a:r>
              <a:rPr lang="en-US" altLang="zh-TW" sz="2400" dirty="0">
                <a:solidFill>
                  <a:schemeClr val="bg1"/>
                </a:solidFill>
              </a:rPr>
              <a:t>k -heavy Element</a:t>
            </a:r>
          </a:p>
          <a:p>
            <a:pPr marL="457200" indent="-457200">
              <a:buSzPct val="60000"/>
              <a:buFont typeface="Wingdings" panose="05000000000000000000" pitchFamily="2" charset="2"/>
              <a:buChar char="n"/>
            </a:pPr>
            <a:r>
              <a:rPr lang="en-US" altLang="zh-TW" sz="2400" dirty="0">
                <a:solidFill>
                  <a:schemeClr val="bg1"/>
                </a:solidFill>
              </a:rPr>
              <a:t>Mixing Time for Random Walk</a:t>
            </a:r>
            <a:endParaRPr lang="en-US" altLang="zh-TW" sz="2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SzPct val="60000"/>
              <a:buFont typeface="Wingdings" panose="05000000000000000000" pitchFamily="2" charset="2"/>
              <a:buChar char="n"/>
            </a:pPr>
            <a:endParaRPr lang="en-US" altLang="zh-TW" sz="2400" dirty="0">
              <a:solidFill>
                <a:schemeClr val="bg1"/>
              </a:solidFill>
            </a:endParaRPr>
          </a:p>
          <a:p>
            <a:pPr marL="457200" indent="-457200">
              <a:buSzPct val="60000"/>
              <a:buFont typeface="Wingdings" panose="05000000000000000000" pitchFamily="2" charset="2"/>
              <a:buChar char="n"/>
            </a:pPr>
            <a:endParaRPr lang="en-US" altLang="zh-TW" sz="2400" dirty="0">
              <a:solidFill>
                <a:schemeClr val="bg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t>2022/5/30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t>FODS22_lec24_ SingLing Lee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4472C4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0793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A63AA6-8EF7-4858-B6E5-963D6375C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Majority Element (I)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A2F4E5C-F032-4176-9DA1-FFC1B21D58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>
                    <a:solidFill>
                      <a:srgbClr val="0070C0"/>
                    </a:solidFill>
                  </a:rPr>
                  <a:t>Input </a:t>
                </a:r>
                <a:r>
                  <a:rPr lang="en-US" altLang="zh-TW" dirty="0"/>
                  <a:t>: stream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altLang="zh-TW" b="0" dirty="0">
                  <a:ea typeface="Cambria Math" panose="02040503050406030204" pitchFamily="18" charset="0"/>
                </a:endParaRPr>
              </a:p>
              <a:p>
                <a:r>
                  <a:rPr lang="en-US" altLang="zh-TW" dirty="0">
                    <a:solidFill>
                      <a:srgbClr val="0070C0"/>
                    </a:solidFill>
                  </a:rPr>
                  <a:t>Output</a:t>
                </a:r>
                <a:r>
                  <a:rPr lang="en-US" altLang="zh-TW" dirty="0"/>
                  <a:t> : Find a value </a:t>
                </a:r>
                <a:r>
                  <a:rPr lang="en-US" altLang="zh-TW" i="1" dirty="0">
                    <a:solidFill>
                      <a:srgbClr val="FF0000"/>
                    </a:solidFill>
                  </a:rPr>
                  <a:t>i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dirty="0"/>
                  <a:t>appears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type m:val="skw"/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times if it exists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A2F4E5C-F032-4176-9DA1-FFC1B21D58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8" t="-1453" r="-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898599-D174-4445-BF56-B7FE8B46E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88361C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t>2022/5/30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8361C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6A09D6-6864-4C57-BD80-8F8D0DC74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88361C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t>FODS22_lec24_ SingLing Lee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88361C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425F96-D539-425B-99AA-E247A34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AAA126-AD70-4623-8473-80533B62F290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88361C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8361C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3265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A63AA6-8EF7-4858-B6E5-963D6375C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Majority Element (II)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A2F4E5C-F032-4176-9DA1-FFC1B21D58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>
                    <a:solidFill>
                      <a:srgbClr val="0070C0"/>
                    </a:solidFill>
                  </a:rPr>
                  <a:t>Majority Algorithm</a:t>
                </a:r>
              </a:p>
              <a:p>
                <a:pPr lvl="1"/>
                <a:r>
                  <a:rPr lang="en-US" altLang="zh-TW" dirty="0"/>
                  <a:t> Initialization : a counter and an ID for candidate</a:t>
                </a:r>
              </a:p>
              <a:p>
                <a:pPr lvl="1"/>
                <a:r>
                  <a:rPr lang="en-US" altLang="zh-TW" dirty="0"/>
                  <a:t>If new item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ID,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increment</a:t>
                </a:r>
                <a:r>
                  <a:rPr lang="en-US" altLang="zh-TW" dirty="0"/>
                  <a:t> counter </a:t>
                </a:r>
                <a:br>
                  <a:rPr lang="en-US" altLang="zh-TW" dirty="0"/>
                </a:br>
                <a:r>
                  <a:rPr lang="en-US" altLang="zh-TW" dirty="0"/>
                  <a:t>    -Otherwise,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decrement the </a:t>
                </a:r>
                <a:r>
                  <a:rPr lang="en-US" altLang="zh-TW" dirty="0"/>
                  <a:t>counter</a:t>
                </a:r>
                <a:br>
                  <a:rPr lang="en-US" altLang="zh-TW" dirty="0"/>
                </a:br>
                <a:r>
                  <a:rPr lang="en-US" altLang="zh-TW" dirty="0"/>
                  <a:t>    -If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counter = 0</a:t>
                </a:r>
                <a:r>
                  <a:rPr lang="en-US" altLang="zh-TW" dirty="0"/>
                  <a:t>, ID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new item ; counter =1</a:t>
                </a:r>
              </a:p>
              <a:p>
                <a:pPr lvl="1"/>
                <a:r>
                  <a:rPr lang="en-US" altLang="zh-TW" dirty="0"/>
                  <a:t>At the end, if counter&gt;0, then its item is the only candidate for majority.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A2F4E5C-F032-4176-9DA1-FFC1B21D58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8" t="-14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898599-D174-4445-BF56-B7FE8B46E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88361C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t>2022/5/30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8361C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6A09D6-6864-4C57-BD80-8F8D0DC74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88361C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t>FODS22_lec24_ SingLing Lee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88361C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425F96-D539-425B-99AA-E247A34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AAA126-AD70-4623-8473-80533B62F290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88361C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8361C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1350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6D1071-4224-4298-87FD-5A5C453A5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Recap Streaming Algorithms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9D3D12-F3E7-4D8A-9844-5BD91F6A9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Input is a sequence of items/Can be examined just </a:t>
            </a:r>
            <a:r>
              <a:rPr lang="en-US" altLang="zh-TW" dirty="0">
                <a:solidFill>
                  <a:srgbClr val="FF0000"/>
                </a:solidFill>
              </a:rPr>
              <a:t>one pass</a:t>
            </a:r>
          </a:p>
          <a:p>
            <a:r>
              <a:rPr lang="en-US" altLang="zh-TW" dirty="0">
                <a:solidFill>
                  <a:srgbClr val="0000EF"/>
                </a:solidFill>
              </a:rPr>
              <a:t>Streaming Algorithms:</a:t>
            </a:r>
          </a:p>
          <a:p>
            <a:pPr lvl="1"/>
            <a:r>
              <a:rPr lang="en-US" altLang="zh-TW" dirty="0"/>
              <a:t>Made decision before all data available, </a:t>
            </a:r>
            <a:r>
              <a:rPr lang="en-US" altLang="zh-TW" dirty="0">
                <a:solidFill>
                  <a:srgbClr val="FF0000"/>
                </a:solidFill>
              </a:rPr>
              <a:t>(may defer!)</a:t>
            </a:r>
          </a:p>
          <a:p>
            <a:pPr lvl="1"/>
            <a:r>
              <a:rPr lang="en-US" altLang="zh-TW" dirty="0"/>
              <a:t>Limited working memory </a:t>
            </a:r>
            <a:r>
              <a:rPr lang="en-US" altLang="zh-TW" dirty="0">
                <a:solidFill>
                  <a:srgbClr val="0000EF"/>
                </a:solidFill>
              </a:rPr>
              <a:t>!</a:t>
            </a:r>
            <a:endParaRPr lang="zh-TW" altLang="en-US" dirty="0">
              <a:solidFill>
                <a:srgbClr val="0000EF"/>
              </a:solidFill>
            </a:endParaRPr>
          </a:p>
          <a:p>
            <a:r>
              <a:rPr lang="en-US" altLang="zh-TW" dirty="0">
                <a:solidFill>
                  <a:srgbClr val="0000EF"/>
                </a:solidFill>
              </a:rPr>
              <a:t>Online Algorithms 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Made decision before all data available</a:t>
            </a:r>
          </a:p>
          <a:p>
            <a:pPr lvl="1"/>
            <a:r>
              <a:rPr lang="en-US" altLang="zh-TW" dirty="0"/>
              <a:t>Taken action </a:t>
            </a:r>
            <a:r>
              <a:rPr lang="en-US" altLang="zh-TW" dirty="0">
                <a:solidFill>
                  <a:srgbClr val="FF0000"/>
                </a:solidFill>
              </a:rPr>
              <a:t>immediately</a:t>
            </a: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EA7384-8720-4E27-A33E-3B375C747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2022/5/30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C890EE-0401-4CBB-8192-1EFE298DC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FODS22_lec24_ SingLing Lee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AB71AC-5D77-4442-BAC0-00E47747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AA126-AD70-4623-8473-80533B62F290}" type="slidenum">
              <a:rPr lang="en-US" altLang="zh-TW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330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FDCC21-1D22-4B81-8999-87EF410A3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Majority Element (III)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344E5A9-ABB3-422F-A689-515B856363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Space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bits</a:t>
                </a:r>
              </a:p>
              <a:p>
                <a:r>
                  <a:rPr lang="en-US" altLang="zh-TW" dirty="0"/>
                  <a:t>Claim : if there exists a majority element </a:t>
                </a:r>
                <a:r>
                  <a:rPr lang="en-US" altLang="zh-TW" i="1" dirty="0">
                    <a:solidFill>
                      <a:srgbClr val="FF0000"/>
                    </a:solidFill>
                  </a:rPr>
                  <a:t>w</a:t>
                </a:r>
                <a:r>
                  <a:rPr lang="en-US" altLang="zh-TW" dirty="0"/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ID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at the end</a:t>
                </a:r>
              </a:p>
              <a:p>
                <a:r>
                  <a:rPr lang="en-US" altLang="zh-TW" dirty="0"/>
                  <a:t>*** when a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majority does not exist</a:t>
                </a:r>
                <a:r>
                  <a:rPr lang="en-US" altLang="zh-TW" dirty="0"/>
                  <a:t>, the algorithm may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still return a value. </a:t>
                </a:r>
                <a:r>
                  <a:rPr lang="en-US" altLang="zh-TW" sz="1800" dirty="0">
                    <a:solidFill>
                      <a:srgbClr val="00B050"/>
                    </a:solidFill>
                  </a:rPr>
                  <a:t>(False Positive)</a:t>
                </a:r>
              </a:p>
              <a:p>
                <a:r>
                  <a:rPr lang="en-US" altLang="zh-TW" dirty="0"/>
                  <a:t>***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Fact : Can not be done in one-pass to find the majority using sublinear space!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344E5A9-ABB3-422F-A689-515B856363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8" t="-14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41427A-4B3C-4ECE-9CD8-57768AFF9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88361C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t>2022/5/30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8361C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D471A1-6070-44E3-9C20-0306DC2A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88361C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t>FODS22_lec24_ SingLing Lee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88361C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3B5F29-46D5-4B2B-86CB-910172C9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AAA126-AD70-4623-8473-80533B62F290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88361C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8361C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7712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BAD24D-0806-4F64-B89C-998DEFA6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Majority Element (IV)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0AE314-AB64-4B98-B7DD-14C051B07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 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7AFABE-C8CC-4EB4-9357-28163338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88361C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t>2022/5/30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8361C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C58C60-D979-49EA-898D-B133DB995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88361C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t>FODS22_lec24_ SingLing Lee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88361C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681361-40B3-4B00-8230-F74DE405F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AAA126-AD70-4623-8473-80533B62F290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88361C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8361C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D4178CD-55EB-4F85-B738-C7A6B9F140B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1192" y="2872740"/>
          <a:ext cx="770485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1675318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24000062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151539382"/>
                    </a:ext>
                  </a:extLst>
                </a:gridCol>
                <a:gridCol w="498518">
                  <a:extLst>
                    <a:ext uri="{9D8B030D-6E8A-4147-A177-3AD203B41FA5}">
                      <a16:colId xmlns:a16="http://schemas.microsoft.com/office/drawing/2014/main" val="4192414224"/>
                    </a:ext>
                  </a:extLst>
                </a:gridCol>
                <a:gridCol w="592681">
                  <a:extLst>
                    <a:ext uri="{9D8B030D-6E8A-4147-A177-3AD203B41FA5}">
                      <a16:colId xmlns:a16="http://schemas.microsoft.com/office/drawing/2014/main" val="2862570163"/>
                    </a:ext>
                  </a:extLst>
                </a:gridCol>
                <a:gridCol w="592681">
                  <a:extLst>
                    <a:ext uri="{9D8B030D-6E8A-4147-A177-3AD203B41FA5}">
                      <a16:colId xmlns:a16="http://schemas.microsoft.com/office/drawing/2014/main" val="1544101604"/>
                    </a:ext>
                  </a:extLst>
                </a:gridCol>
                <a:gridCol w="592681">
                  <a:extLst>
                    <a:ext uri="{9D8B030D-6E8A-4147-A177-3AD203B41FA5}">
                      <a16:colId xmlns:a16="http://schemas.microsoft.com/office/drawing/2014/main" val="2097622357"/>
                    </a:ext>
                  </a:extLst>
                </a:gridCol>
                <a:gridCol w="592681">
                  <a:extLst>
                    <a:ext uri="{9D8B030D-6E8A-4147-A177-3AD203B41FA5}">
                      <a16:colId xmlns:a16="http://schemas.microsoft.com/office/drawing/2014/main" val="2182502578"/>
                    </a:ext>
                  </a:extLst>
                </a:gridCol>
                <a:gridCol w="592681">
                  <a:extLst>
                    <a:ext uri="{9D8B030D-6E8A-4147-A177-3AD203B41FA5}">
                      <a16:colId xmlns:a16="http://schemas.microsoft.com/office/drawing/2014/main" val="2191070845"/>
                    </a:ext>
                  </a:extLst>
                </a:gridCol>
                <a:gridCol w="592681">
                  <a:extLst>
                    <a:ext uri="{9D8B030D-6E8A-4147-A177-3AD203B41FA5}">
                      <a16:colId xmlns:a16="http://schemas.microsoft.com/office/drawing/2014/main" val="1641766002"/>
                    </a:ext>
                  </a:extLst>
                </a:gridCol>
                <a:gridCol w="592681">
                  <a:extLst>
                    <a:ext uri="{9D8B030D-6E8A-4147-A177-3AD203B41FA5}">
                      <a16:colId xmlns:a16="http://schemas.microsoft.com/office/drawing/2014/main" val="3972872621"/>
                    </a:ext>
                  </a:extLst>
                </a:gridCol>
                <a:gridCol w="592681">
                  <a:extLst>
                    <a:ext uri="{9D8B030D-6E8A-4147-A177-3AD203B41FA5}">
                      <a16:colId xmlns:a16="http://schemas.microsoft.com/office/drawing/2014/main" val="2441840004"/>
                    </a:ext>
                  </a:extLst>
                </a:gridCol>
                <a:gridCol w="592681">
                  <a:extLst>
                    <a:ext uri="{9D8B030D-6E8A-4147-A177-3AD203B41FA5}">
                      <a16:colId xmlns:a16="http://schemas.microsoft.com/office/drawing/2014/main" val="1673007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Stream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642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47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Counter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466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746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Foundation of Data Science</a:t>
            </a:r>
            <a:endParaRPr lang="zh-TW" altLang="en-US" dirty="0"/>
          </a:p>
        </p:txBody>
      </p:sp>
      <p:sp>
        <p:nvSpPr>
          <p:cNvPr id="13315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2800" dirty="0">
                <a:solidFill>
                  <a:srgbClr val="FFFF00"/>
                </a:solidFill>
              </a:rPr>
              <a:t>Lecture 24 Streaming Algorithm II +</a:t>
            </a:r>
            <a:r>
              <a:rPr lang="zh-TW" altLang="en-US" sz="2800" dirty="0">
                <a:solidFill>
                  <a:srgbClr val="FFFF00"/>
                </a:solidFill>
              </a:rPr>
              <a:t> </a:t>
            </a:r>
            <a:r>
              <a:rPr lang="en-US" altLang="zh-TW" sz="2800" dirty="0">
                <a:solidFill>
                  <a:srgbClr val="FFFF00"/>
                </a:solidFill>
              </a:rPr>
              <a:t>Random Walk IV</a:t>
            </a:r>
          </a:p>
          <a:p>
            <a:pPr marL="457200" indent="-457200">
              <a:buSzPct val="60000"/>
              <a:buFont typeface="Wingdings" panose="05000000000000000000" pitchFamily="2" charset="2"/>
              <a:buChar char="n"/>
            </a:pPr>
            <a:endParaRPr lang="en-US" altLang="zh-TW" sz="2000" dirty="0">
              <a:solidFill>
                <a:srgbClr val="FFFF00"/>
              </a:solidFill>
            </a:endParaRPr>
          </a:p>
          <a:p>
            <a:pPr marL="457200" indent="-457200">
              <a:buSzPct val="60000"/>
              <a:buFont typeface="Wingdings" panose="05000000000000000000" pitchFamily="2" charset="2"/>
              <a:buChar char="n"/>
            </a:pPr>
            <a:r>
              <a:rPr lang="en-US" altLang="zh-TW" sz="2400" dirty="0">
                <a:solidFill>
                  <a:schemeClr val="bg1"/>
                </a:solidFill>
              </a:rPr>
              <a:t>Reservoir Sampling</a:t>
            </a:r>
          </a:p>
          <a:p>
            <a:pPr marL="457200" indent="-457200">
              <a:buSzPct val="60000"/>
              <a:buFont typeface="Wingdings" panose="05000000000000000000" pitchFamily="2" charset="2"/>
              <a:buChar char="n"/>
            </a:pPr>
            <a:r>
              <a:rPr lang="en-US" altLang="zh-TW" sz="2400" dirty="0">
                <a:solidFill>
                  <a:schemeClr val="bg1"/>
                </a:solidFill>
              </a:rPr>
              <a:t>Majority Element</a:t>
            </a:r>
          </a:p>
          <a:p>
            <a:pPr marL="457200" indent="-457200">
              <a:buSzPct val="60000"/>
              <a:buFont typeface="Wingdings" panose="05000000000000000000" pitchFamily="2" charset="2"/>
              <a:buChar char="n"/>
            </a:pPr>
            <a:r>
              <a:rPr lang="en-US" altLang="zh-TW" sz="2400" dirty="0">
                <a:solidFill>
                  <a:srgbClr val="FFFF00"/>
                </a:solidFill>
              </a:rPr>
              <a:t>k -heavy Element</a:t>
            </a:r>
          </a:p>
          <a:p>
            <a:pPr marL="457200" indent="-457200">
              <a:buSzPct val="60000"/>
              <a:buFont typeface="Wingdings" panose="05000000000000000000" pitchFamily="2" charset="2"/>
              <a:buChar char="n"/>
            </a:pPr>
            <a:r>
              <a:rPr lang="en-US" altLang="zh-TW" sz="2400" dirty="0">
                <a:solidFill>
                  <a:schemeClr val="bg1"/>
                </a:solidFill>
              </a:rPr>
              <a:t>Mixing Time for Random Walk</a:t>
            </a:r>
            <a:endParaRPr lang="en-US" altLang="zh-TW" sz="2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SzPct val="60000"/>
              <a:buFont typeface="Wingdings" panose="05000000000000000000" pitchFamily="2" charset="2"/>
              <a:buChar char="n"/>
            </a:pPr>
            <a:endParaRPr lang="en-US" altLang="zh-TW" sz="2400" dirty="0">
              <a:solidFill>
                <a:schemeClr val="bg1"/>
              </a:solidFill>
            </a:endParaRPr>
          </a:p>
          <a:p>
            <a:pPr marL="457200" indent="-457200">
              <a:buSzPct val="60000"/>
              <a:buFont typeface="Wingdings" panose="05000000000000000000" pitchFamily="2" charset="2"/>
              <a:buChar char="n"/>
            </a:pPr>
            <a:endParaRPr lang="en-US" altLang="zh-TW" sz="2400" dirty="0">
              <a:solidFill>
                <a:schemeClr val="bg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t>2022/5/30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t>FODS22_lec24_ SingLing Lee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4472C4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117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174C77-90E6-4339-9642-EC4E71F4C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k-Heavy Hitters (I)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FE7222A-10CC-4D59-9D9D-45465773C6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TW" dirty="0"/>
                  <a:t>Generalization the majority problem</a:t>
                </a:r>
              </a:p>
              <a:p>
                <a:pPr lvl="1"/>
                <a:r>
                  <a:rPr lang="en-US" altLang="zh-TW" dirty="0"/>
                  <a:t>Given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k</a:t>
                </a:r>
                <a:r>
                  <a:rPr lang="en-US" altLang="zh-TW" dirty="0"/>
                  <a:t>, which element ( if any ) more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TW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dirty="0"/>
                  <a:t>times?</a:t>
                </a:r>
              </a:p>
              <a:p>
                <a:r>
                  <a:rPr lang="en-US" altLang="zh-TW" dirty="0"/>
                  <a:t> Generalized Majority Algorithm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	  Maintain </a:t>
                </a:r>
                <a:r>
                  <a:rPr lang="en-US" altLang="zh-TW" i="1" dirty="0"/>
                  <a:t>k </a:t>
                </a:r>
                <a:r>
                  <a:rPr lang="en-US" altLang="zh-TW" dirty="0"/>
                  <a:t>items</a:t>
                </a:r>
                <a:r>
                  <a:rPr lang="en-US" altLang="zh-TW" i="1" dirty="0"/>
                  <a:t> </a:t>
                </a:r>
                <a:r>
                  <a:rPr lang="en-US" altLang="zh-TW" dirty="0"/>
                  <a:t>and their counters</a:t>
                </a:r>
              </a:p>
              <a:p>
                <a:pPr lvl="1"/>
                <a:r>
                  <a:rPr lang="en-US" altLang="zh-TW" dirty="0"/>
                  <a:t>If new item </a:t>
                </a:r>
                <a:r>
                  <a:rPr lang="en-US" altLang="zh-TW" i="1" dirty="0">
                    <a:solidFill>
                      <a:srgbClr val="FF0000"/>
                    </a:solidFill>
                  </a:rPr>
                  <a:t>x</a:t>
                </a:r>
                <a:r>
                  <a:rPr lang="en-US" altLang="zh-TW" dirty="0"/>
                  <a:t> is one of stored  </a:t>
                </a:r>
                <a:r>
                  <a:rPr lang="en-US" altLang="zh-TW" i="1" dirty="0"/>
                  <a:t>k items</a:t>
                </a:r>
                <a:r>
                  <a:rPr lang="en-US" altLang="zh-TW" dirty="0"/>
                  <a:t>, increment the corresponding counter </a:t>
                </a:r>
              </a:p>
              <a:p>
                <a:pPr lvl="1"/>
                <a:r>
                  <a:rPr lang="en-US" altLang="zh-TW" dirty="0"/>
                  <a:t>Else if have a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zero counter </a:t>
                </a:r>
                <a:r>
                  <a:rPr lang="en-US" altLang="zh-TW" dirty="0"/>
                  <a:t>, put </a:t>
                </a:r>
                <a:r>
                  <a:rPr lang="en-US" altLang="zh-TW" i="1" dirty="0"/>
                  <a:t>x</a:t>
                </a:r>
                <a:r>
                  <a:rPr lang="en-US" altLang="zh-TW" dirty="0"/>
                  <a:t> there with counter =1</a:t>
                </a:r>
              </a:p>
              <a:p>
                <a:pPr lvl="1"/>
                <a:r>
                  <a:rPr lang="en-US" altLang="zh-TW" dirty="0"/>
                  <a:t>Else ( all k counters non-zero )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decrement</a:t>
                </a:r>
                <a:r>
                  <a:rPr lang="en-US" altLang="zh-TW" dirty="0"/>
                  <a:t> all </a:t>
                </a:r>
                <a:r>
                  <a:rPr lang="en-US" altLang="zh-TW" i="1" dirty="0"/>
                  <a:t>k</a:t>
                </a:r>
                <a:r>
                  <a:rPr lang="en-US" altLang="zh-TW" dirty="0"/>
                  <a:t> counters.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FE7222A-10CC-4D59-9D9D-45465773C6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5" t="-13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5479B8-720F-4C3C-B0E3-AB6DFA387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88361C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t>2022/5/30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8361C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707E74-698E-4EE7-8C53-36FF2980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88361C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t>FODS22_lec24_ SingLing Lee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88361C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5FE7A7-D913-4628-9CAE-4016AE038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AAA126-AD70-4623-8473-80533B62F290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88361C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8361C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6042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60AC83-D53A-4396-AD44-D697C74E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k-Heavy Hitters (II)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57383D-3030-49B8-AB78-A6F355658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Example : </a:t>
            </a:r>
            <a:r>
              <a:rPr lang="en-US" altLang="zh-TW" dirty="0">
                <a:solidFill>
                  <a:srgbClr val="00B050"/>
                </a:solidFill>
              </a:rPr>
              <a:t>32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12</a:t>
            </a:r>
            <a:r>
              <a:rPr lang="en-US" altLang="zh-TW" dirty="0"/>
              <a:t>, 14, </a:t>
            </a:r>
            <a:r>
              <a:rPr lang="en-US" altLang="zh-TW" dirty="0">
                <a:solidFill>
                  <a:srgbClr val="00B050"/>
                </a:solidFill>
              </a:rPr>
              <a:t>32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70C0"/>
                </a:solidFill>
              </a:rPr>
              <a:t>7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12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B050"/>
                </a:solidFill>
              </a:rPr>
              <a:t>32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70C0"/>
                </a:solidFill>
              </a:rPr>
              <a:t>7</a:t>
            </a:r>
            <a:r>
              <a:rPr lang="en-US" altLang="zh-TW" dirty="0"/>
              <a:t>, 6, </a:t>
            </a:r>
            <a:r>
              <a:rPr lang="en-US" altLang="zh-TW" dirty="0">
                <a:solidFill>
                  <a:srgbClr val="FF0000"/>
                </a:solidFill>
              </a:rPr>
              <a:t>12</a:t>
            </a:r>
            <a:r>
              <a:rPr lang="en-US" altLang="zh-TW" dirty="0"/>
              <a:t>, 4</a:t>
            </a:r>
          </a:p>
          <a:p>
            <a:r>
              <a:rPr lang="en-US" altLang="zh-TW" i="1" dirty="0"/>
              <a:t>n</a:t>
            </a:r>
            <a:r>
              <a:rPr lang="en-US" altLang="zh-TW" dirty="0"/>
              <a:t>= 11, </a:t>
            </a:r>
            <a:r>
              <a:rPr lang="en-US" altLang="zh-TW" i="1" dirty="0"/>
              <a:t>m</a:t>
            </a:r>
            <a:r>
              <a:rPr lang="en-US" altLang="zh-TW" dirty="0"/>
              <a:t>= 6, </a:t>
            </a:r>
            <a:r>
              <a:rPr lang="en-US" altLang="zh-TW" i="1" dirty="0">
                <a:solidFill>
                  <a:srgbClr val="FF0000"/>
                </a:solidFill>
              </a:rPr>
              <a:t>k</a:t>
            </a:r>
            <a:r>
              <a:rPr lang="en-US" altLang="zh-TW" dirty="0">
                <a:solidFill>
                  <a:srgbClr val="FF0000"/>
                </a:solidFill>
              </a:rPr>
              <a:t> = 3</a:t>
            </a:r>
          </a:p>
          <a:p>
            <a:pPr marL="514350" indent="-514350">
              <a:buAutoNum type="arabicParenBoth"/>
            </a:pPr>
            <a:r>
              <a:rPr lang="en-US" altLang="zh-TW" sz="2400" dirty="0">
                <a:solidFill>
                  <a:schemeClr val="tx1"/>
                </a:solidFill>
              </a:rPr>
              <a:t> 32, </a:t>
            </a:r>
            <a:r>
              <a:rPr lang="en-US" altLang="zh-TW" sz="2400" dirty="0">
                <a:solidFill>
                  <a:srgbClr val="FF0000"/>
                </a:solidFill>
              </a:rPr>
              <a:t>k1=1</a:t>
            </a:r>
            <a:r>
              <a:rPr lang="en-US" altLang="zh-TW" sz="2400" dirty="0">
                <a:solidFill>
                  <a:schemeClr val="tx1"/>
                </a:solidFill>
              </a:rPr>
              <a:t>; k2= 0; k3=0;   (7) 32, k1=2;k2=1;k3=0</a:t>
            </a:r>
          </a:p>
          <a:p>
            <a:pPr marL="514350" indent="-514350">
              <a:buAutoNum type="arabicParenBoth"/>
            </a:pPr>
            <a:r>
              <a:rPr lang="en-US" altLang="zh-TW" sz="2400" dirty="0">
                <a:solidFill>
                  <a:schemeClr val="tx1"/>
                </a:solidFill>
              </a:rPr>
              <a:t> 12,  k1=1; k2=1; k3=0;     (8) 7,   k1=2;k2=1;k3=1</a:t>
            </a:r>
          </a:p>
          <a:p>
            <a:pPr marL="514350" indent="-514350">
              <a:buAutoNum type="arabicParenBoth"/>
            </a:pPr>
            <a:r>
              <a:rPr lang="en-US" altLang="zh-TW" sz="2400" dirty="0">
                <a:solidFill>
                  <a:schemeClr val="tx1"/>
                </a:solidFill>
              </a:rPr>
              <a:t> 14, k1=1; k2=1; k3=1;       (9) 6,   k1=1; k2=0; k3=0 </a:t>
            </a:r>
          </a:p>
          <a:p>
            <a:pPr marL="514350" indent="-514350">
              <a:buAutoNum type="arabicParenBoth"/>
            </a:pPr>
            <a:r>
              <a:rPr lang="en-US" altLang="zh-TW" sz="2400" dirty="0">
                <a:solidFill>
                  <a:schemeClr val="tx1"/>
                </a:solidFill>
              </a:rPr>
              <a:t> 32, k1=2;k2=1; k3=1;        (10) 12,k1=1; </a:t>
            </a:r>
            <a:r>
              <a:rPr lang="en-US" altLang="zh-TW" sz="2400" dirty="0">
                <a:solidFill>
                  <a:srgbClr val="FF0000"/>
                </a:solidFill>
              </a:rPr>
              <a:t>k2=1</a:t>
            </a:r>
            <a:r>
              <a:rPr lang="en-US" altLang="zh-TW" sz="2400" dirty="0">
                <a:solidFill>
                  <a:schemeClr val="tx1"/>
                </a:solidFill>
              </a:rPr>
              <a:t>; k3=0</a:t>
            </a:r>
          </a:p>
          <a:p>
            <a:pPr marL="514350" indent="-514350">
              <a:buAutoNum type="arabicParenBoth"/>
            </a:pPr>
            <a:r>
              <a:rPr lang="en-US" altLang="zh-TW" sz="2400" dirty="0">
                <a:solidFill>
                  <a:schemeClr val="tx1"/>
                </a:solidFill>
              </a:rPr>
              <a:t> 7,    k1=1;k2=0; k3=0;       (11) 4, k1=1; k2=1; </a:t>
            </a:r>
            <a:r>
              <a:rPr lang="en-US" altLang="zh-TW" sz="2400" dirty="0">
                <a:solidFill>
                  <a:srgbClr val="FF0000"/>
                </a:solidFill>
              </a:rPr>
              <a:t>k3=1</a:t>
            </a:r>
          </a:p>
          <a:p>
            <a:pPr marL="514350" indent="-514350">
              <a:buAutoNum type="arabicParenBoth"/>
            </a:pPr>
            <a:r>
              <a:rPr lang="en-US" altLang="zh-TW" sz="2400" dirty="0">
                <a:solidFill>
                  <a:schemeClr val="tx1"/>
                </a:solidFill>
              </a:rPr>
              <a:t>12.   k1=1; k2=1; k3=0;  </a:t>
            </a:r>
            <a:r>
              <a:rPr lang="en-US" altLang="zh-TW" sz="2400" dirty="0">
                <a:solidFill>
                  <a:srgbClr val="0070C0"/>
                </a:solidFill>
              </a:rPr>
              <a:t>Output</a:t>
            </a:r>
            <a:r>
              <a:rPr lang="en-US" altLang="zh-TW" sz="2400" dirty="0">
                <a:solidFill>
                  <a:schemeClr val="tx1"/>
                </a:solidFill>
              </a:rPr>
              <a:t> : 32, 12, 4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C0B8C3-A67B-4CEC-BC45-4B62C796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88361C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t>2022/5/30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8361C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B35874-C924-4B50-A1B2-97A8243A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88361C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t>FODS22_lec24_ SingLing Lee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88361C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6EAAC1-16D7-4EB9-8EFC-947A90F52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AAA126-AD70-4623-8473-80533B62F290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88361C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8361C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2374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5A6D0F-5FCA-431F-900D-39C24DBC3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k-Heavy Hitters (III)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83F7E01-5207-4400-AD50-5D2C498315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</a:rPr>
                  <a:t>Theorem 6.2 </a:t>
                </a:r>
                <a:r>
                  <a:rPr lang="en-US" altLang="zh-TW" dirty="0"/>
                  <a:t>: At the end of generalized majority </a:t>
                </a:r>
                <a:r>
                  <a:rPr lang="en-US" altLang="zh-TW" sz="2600" dirty="0">
                    <a:solidFill>
                      <a:srgbClr val="505046"/>
                    </a:solidFill>
                  </a:rPr>
                  <a:t>a</a:t>
                </a:r>
                <a:r>
                  <a:rPr lang="en-US" altLang="zh-TW" dirty="0"/>
                  <a:t>lgorithm, for each s ∈[m], its counter on the list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acc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satisﬁes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TW" dirty="0">
                    <a:solidFill>
                      <a:srgbClr val="FF0000"/>
                    </a:solidFill>
                  </a:rPr>
                  <a:t>∈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TW" dirty="0">
                    <a:solidFill>
                      <a:srgbClr val="FF0000"/>
                    </a:solidFill>
                  </a:rPr>
                  <a:t> ,</a:t>
                </a:r>
                <a:r>
                  <a:rPr lang="en-US" altLang="zh-TW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FF0000"/>
                    </a:solidFill>
                  </a:rPr>
                  <a:t>]. </a:t>
                </a:r>
                <a:r>
                  <a:rPr lang="en-US" altLang="zh-TW" dirty="0"/>
                  <a:t>If some </a:t>
                </a:r>
                <a:r>
                  <a:rPr lang="en-US" altLang="zh-TW" i="1" dirty="0"/>
                  <a:t>s</a:t>
                </a:r>
                <a:r>
                  <a:rPr lang="en-US" altLang="zh-TW" dirty="0"/>
                  <a:t> does not occur on the list,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TW" dirty="0"/>
                  <a:t> . </a:t>
                </a:r>
              </a:p>
              <a:p>
                <a:r>
                  <a:rPr lang="en-US" altLang="zh-TW" dirty="0"/>
                  <a:t>***False Positive</a:t>
                </a:r>
              </a:p>
              <a:p>
                <a:r>
                  <a:rPr lang="en-US" altLang="zh-TW" dirty="0"/>
                  <a:t>Claim : No algorithms that solves k-Heavy Hitter using sublinear space + one-pass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83F7E01-5207-4400-AD50-5D2C498315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8" t="-1453" r="-14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28074D-12EF-4448-B573-E01E93CC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88361C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t>2022/5/30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8361C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4D1D08-56BB-4925-BF53-C96251ABD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88361C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t>FODS22_lec24_ SingLing Lee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88361C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4ACB5A-CB58-44A4-B872-A4DDBC9F7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AAA126-AD70-4623-8473-80533B62F290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88361C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8361C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4001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Foundation of Data Science</a:t>
            </a:r>
            <a:endParaRPr lang="zh-TW" altLang="en-US" dirty="0"/>
          </a:p>
        </p:txBody>
      </p:sp>
      <p:sp>
        <p:nvSpPr>
          <p:cNvPr id="13315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2800" dirty="0">
                <a:solidFill>
                  <a:srgbClr val="FFFF00"/>
                </a:solidFill>
              </a:rPr>
              <a:t>Lecture 24 Streaming Algorithm II +</a:t>
            </a:r>
            <a:r>
              <a:rPr lang="zh-TW" altLang="en-US" sz="2800" dirty="0">
                <a:solidFill>
                  <a:srgbClr val="FFFF00"/>
                </a:solidFill>
              </a:rPr>
              <a:t> </a:t>
            </a:r>
            <a:r>
              <a:rPr lang="en-US" altLang="zh-TW" sz="2800" dirty="0">
                <a:solidFill>
                  <a:srgbClr val="FFFF00"/>
                </a:solidFill>
              </a:rPr>
              <a:t>Random Walk IV</a:t>
            </a:r>
          </a:p>
          <a:p>
            <a:pPr marL="457200" indent="-457200">
              <a:buSzPct val="60000"/>
              <a:buFont typeface="Wingdings" panose="05000000000000000000" pitchFamily="2" charset="2"/>
              <a:buChar char="n"/>
            </a:pPr>
            <a:endParaRPr lang="en-US" altLang="zh-TW" sz="2000" dirty="0">
              <a:solidFill>
                <a:srgbClr val="FFFF00"/>
              </a:solidFill>
            </a:endParaRPr>
          </a:p>
          <a:p>
            <a:pPr marL="457200" indent="-457200">
              <a:buSzPct val="60000"/>
              <a:buFont typeface="Wingdings" panose="05000000000000000000" pitchFamily="2" charset="2"/>
              <a:buChar char="n"/>
            </a:pPr>
            <a:r>
              <a:rPr lang="en-US" altLang="zh-TW" sz="2400" dirty="0">
                <a:solidFill>
                  <a:schemeClr val="bg1"/>
                </a:solidFill>
              </a:rPr>
              <a:t>Reservoir Sampling</a:t>
            </a:r>
          </a:p>
          <a:p>
            <a:pPr marL="457200" indent="-457200">
              <a:buSzPct val="60000"/>
              <a:buFont typeface="Wingdings" panose="05000000000000000000" pitchFamily="2" charset="2"/>
              <a:buChar char="n"/>
            </a:pPr>
            <a:r>
              <a:rPr lang="en-US" altLang="zh-TW" sz="2400" dirty="0">
                <a:solidFill>
                  <a:schemeClr val="bg1"/>
                </a:solidFill>
              </a:rPr>
              <a:t>Majority Element</a:t>
            </a:r>
          </a:p>
          <a:p>
            <a:pPr marL="457200" indent="-457200">
              <a:buSzPct val="60000"/>
              <a:buFont typeface="Wingdings" panose="05000000000000000000" pitchFamily="2" charset="2"/>
              <a:buChar char="n"/>
            </a:pPr>
            <a:r>
              <a:rPr lang="en-US" altLang="zh-TW" sz="2400" dirty="0">
                <a:solidFill>
                  <a:schemeClr val="bg1"/>
                </a:solidFill>
              </a:rPr>
              <a:t>k -heavy Element</a:t>
            </a:r>
          </a:p>
          <a:p>
            <a:pPr marL="457200" indent="-457200">
              <a:buSzPct val="60000"/>
              <a:buFont typeface="Wingdings" panose="05000000000000000000" pitchFamily="2" charset="2"/>
              <a:buChar char="n"/>
            </a:pPr>
            <a:r>
              <a:rPr lang="en-US" altLang="zh-TW" sz="2400" dirty="0">
                <a:solidFill>
                  <a:srgbClr val="FFFF00"/>
                </a:solidFill>
              </a:rPr>
              <a:t>Mixing Time for Random Walk</a:t>
            </a:r>
            <a:endParaRPr lang="en-US" altLang="zh-TW" sz="2400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SzPct val="60000"/>
              <a:buFont typeface="Wingdings" panose="05000000000000000000" pitchFamily="2" charset="2"/>
              <a:buChar char="n"/>
            </a:pPr>
            <a:endParaRPr lang="en-US" altLang="zh-TW" sz="2400" dirty="0">
              <a:solidFill>
                <a:schemeClr val="bg1"/>
              </a:solidFill>
            </a:endParaRPr>
          </a:p>
          <a:p>
            <a:pPr marL="457200" indent="-457200">
              <a:buSzPct val="60000"/>
              <a:buFont typeface="Wingdings" panose="05000000000000000000" pitchFamily="2" charset="2"/>
              <a:buChar char="n"/>
            </a:pPr>
            <a:endParaRPr lang="en-US" altLang="zh-TW" sz="2400" dirty="0">
              <a:solidFill>
                <a:schemeClr val="bg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t>2022/5/30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t>FODS22_lec24_ SingLing Lee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4472C4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4437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DE9609-86E7-4D6D-8682-CE20F858A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Recap Adjacency/Laplacian Matrix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4C47B29-8142-4DB8-B3A9-77095433FC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528" y="1955303"/>
                <a:ext cx="8671328" cy="419419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TW" dirty="0"/>
                  <a:t>Undirected graph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altLang="zh-TW" b="0" dirty="0"/>
                  <a:t>, </a:t>
                </a:r>
                <a:endParaRPr lang="en-US" altLang="zh-TW" dirty="0"/>
              </a:p>
              <a:p>
                <a:r>
                  <a:rPr lang="en-US" altLang="zh-TW" dirty="0"/>
                  <a:t>The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(weighted) </a:t>
                </a:r>
                <a:r>
                  <a:rPr lang="en-US" altLang="zh-TW" dirty="0"/>
                  <a:t>adjacency matrix of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: </a:t>
                </a:r>
                <a:r>
                  <a:rPr lang="en-US" altLang="zh-TW" i="1" dirty="0">
                    <a:solidFill>
                      <a:srgbClr val="FF0000"/>
                    </a:solidFill>
                  </a:rPr>
                  <a:t>A</a:t>
                </a:r>
              </a:p>
              <a:p>
                <a:r>
                  <a:rPr lang="en-US" altLang="zh-TW" dirty="0"/>
                  <a:t>Normalized Adjacency Matrixes: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dirty="0">
                  <a:solidFill>
                    <a:srgbClr val="0070C0"/>
                  </a:solidFill>
                </a:endParaRPr>
              </a:p>
              <a:p>
                <a:r>
                  <a:rPr lang="en-US" altLang="zh-TW" dirty="0">
                    <a:solidFill>
                      <a:srgbClr val="0070C0"/>
                    </a:solidFill>
                  </a:rPr>
                  <a:t>Laplacian matrix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TW" dirty="0"/>
                  <a:t> =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>
                    <a:solidFill>
                      <a:srgbClr val="0070C0"/>
                    </a:solidFill>
                  </a:rPr>
                  <a:t>Normalized Laplacian Matrix :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br>
                  <a:rPr lang="en-US" altLang="zh-TW" dirty="0">
                    <a:solidFill>
                      <a:srgbClr val="0070C0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TW" i="1">
                        <a:solidFill>
                          <a:srgbClr val="50504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altLang="zh-TW" dirty="0"/>
              </a:p>
              <a:p>
                <a:pPr lvl="1"/>
                <a:r>
                  <a:rPr lang="en-US" altLang="zh-TW" i="1" dirty="0"/>
                  <a:t>D </a:t>
                </a:r>
                <a:r>
                  <a:rPr lang="en-US" altLang="zh-TW" dirty="0"/>
                  <a:t>is  an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diagonal matrix with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en-US" altLang="zh-TW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TW" dirty="0"/>
                  <a:t> as diagonal elements</a:t>
                </a:r>
              </a:p>
              <a:p>
                <a:pPr lvl="1"/>
                <a:endParaRPr lang="en-US" altLang="zh-TW" dirty="0"/>
              </a:p>
              <a:p>
                <a:endParaRPr lang="en-US" altLang="zh-TW" i="1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4C47B29-8142-4DB8-B3A9-77095433FC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955303"/>
                <a:ext cx="8671328" cy="4194198"/>
              </a:xfrm>
              <a:blipFill>
                <a:blip r:embed="rId2"/>
                <a:stretch>
                  <a:fillRect l="-843" t="-1308" r="-7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E63F1A-68FF-4B73-9998-89153D7B3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2022/5/30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5139B1-B553-462A-9DEB-8E25482D4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FODS22_lec24_ SingLing Lee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4838FB-1701-4F55-8BAE-2E6D5A30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AA126-AD70-4623-8473-80533B62F290}" type="slidenum">
              <a:rPr lang="en-US" altLang="zh-TW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01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F7DE9609-86E7-4D6D-8682-CE20F858AC0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ctr"/>
                <a:r>
                  <a:rPr lang="en-US" altLang="zh-TW" dirty="0"/>
                  <a:t>Recap Eigenvalues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zh-TW" alt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TW" dirty="0">
                    <a:solidFill>
                      <a:schemeClr val="bg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F7DE9609-86E7-4D6D-8682-CE20F858AC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242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4C47B29-8142-4DB8-B3A9-77095433FC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528" y="1955303"/>
                <a:ext cx="8671328" cy="419419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</a:rPr>
                  <a:t>Claim : 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L</a:t>
                </a:r>
                <a:r>
                  <a:rPr lang="en-US" altLang="zh-TW" dirty="0"/>
                  <a:t>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≥…≥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be the eigenvalues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are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eigenvalues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𝑜𝑓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br>
                  <a:rPr lang="en-US" altLang="zh-TW" dirty="0"/>
                </a:b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1=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≥…≥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≥−1</m:t>
                      </m:r>
                    </m:oMath>
                    <m:oMath xmlns:m="http://schemas.openxmlformats.org/officeDocument/2006/math">
                      <m:r>
                        <a:rPr lang="en-US" altLang="zh-TW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zh-TW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en-US" altLang="zh-TW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altLang="zh-TW" dirty="0">
                  <a:solidFill>
                    <a:srgbClr val="0070C0"/>
                  </a:solidFill>
                </a:endParaRPr>
              </a:p>
              <a:p>
                <a:pPr>
                  <a:buSzPct val="70000"/>
                  <a:buFont typeface="Wingdings" panose="05000000000000000000" pitchFamily="2" charset="2"/>
                  <a:buChar char="n"/>
                </a:pPr>
                <a:r>
                  <a:rPr lang="en-US" altLang="zh-TW" dirty="0">
                    <a:solidFill>
                      <a:schemeClr val="tx1"/>
                    </a:solidFill>
                  </a:rPr>
                  <a:t>Since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0070C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solidFill>
                      <a:srgbClr val="0070C0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dirty="0">
                  <a:solidFill>
                    <a:srgbClr val="0070C0"/>
                  </a:solidFill>
                </a:endParaRPr>
              </a:p>
              <a:p>
                <a:pPr>
                  <a:buSzPct val="70000"/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≠ </a:t>
                </a:r>
                <a:r>
                  <a:rPr lang="en-US" altLang="zh-TW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0</a:t>
                </a:r>
                <a:r>
                  <a:rPr lang="en-US" altLang="zh-TW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iff</a:t>
                </a:r>
                <a:r>
                  <a:rPr lang="en-US" altLang="zh-TW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G is connected!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 </a:t>
                </a:r>
              </a:p>
              <a:p>
                <a:pPr>
                  <a:buSzPct val="70000"/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TW" dirty="0" err="1">
                    <a:solidFill>
                      <a:schemeClr val="tx1"/>
                    </a:solidFill>
                  </a:rPr>
                  <a:t>iff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 G is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bipartite</a:t>
                </a:r>
              </a:p>
              <a:p>
                <a:pPr>
                  <a:buSzPct val="70000"/>
                  <a:buFont typeface="Wingdings" panose="05000000000000000000" pitchFamily="2" charset="2"/>
                  <a:buChar char="n"/>
                </a:pPr>
                <a:endParaRPr lang="en-US" altLang="zh-TW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buSzPct val="70000"/>
                  <a:buFont typeface="Wingdings" panose="05000000000000000000" pitchFamily="2" charset="2"/>
                  <a:buChar char="n"/>
                </a:pPr>
                <a:endParaRPr lang="zh-TW" altLang="en-US" dirty="0">
                  <a:solidFill>
                    <a:schemeClr val="tx1"/>
                  </a:solidFill>
                </a:endParaRPr>
              </a:p>
              <a:p>
                <a:endParaRPr lang="en-US" altLang="zh-TW" dirty="0"/>
              </a:p>
              <a:p>
                <a:pPr lvl="1"/>
                <a:endParaRPr lang="en-US" altLang="zh-TW" dirty="0"/>
              </a:p>
              <a:p>
                <a:endParaRPr lang="en-US" altLang="zh-TW" i="1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4C47B29-8142-4DB8-B3A9-77095433FC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955303"/>
                <a:ext cx="8671328" cy="4194198"/>
              </a:xfrm>
              <a:blipFill>
                <a:blip r:embed="rId3"/>
                <a:stretch>
                  <a:fillRect l="-843" t="-2180" b="-8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E63F1A-68FF-4B73-9998-89153D7B3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2022/5/30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5139B1-B553-462A-9DEB-8E25482D4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FODS22_lec24_ SingLing Lee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4838FB-1701-4F55-8BAE-2E6D5A30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AA126-AD70-4623-8473-80533B62F290}" type="slidenum">
              <a:rPr lang="en-US" altLang="zh-TW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6529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236336" y="717501"/>
            <a:ext cx="8671328" cy="1083329"/>
          </a:xfrm>
        </p:spPr>
        <p:txBody>
          <a:bodyPr>
            <a:noAutofit/>
          </a:bodyPr>
          <a:lstStyle/>
          <a:p>
            <a:pPr algn="ctr"/>
            <a:r>
              <a:rPr lang="en-US" altLang="zh-TW" sz="3600" dirty="0"/>
              <a:t>Recap Fundamental Theorem of Markov Chain</a:t>
            </a:r>
            <a:endParaRPr lang="zh-TW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/>
              <p:cNvSpPr>
                <a:spLocks noGrp="1"/>
              </p:cNvSpPr>
              <p:nvPr>
                <p:ph idx="1"/>
              </p:nvPr>
            </p:nvSpPr>
            <p:spPr>
              <a:xfrm>
                <a:off x="581192" y="1946301"/>
                <a:ext cx="8326472" cy="41941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FF0000"/>
                    </a:solidFill>
                  </a:rPr>
                  <a:t>Theorem 5. 1 : 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Any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irreducible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, finite , and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aperiodic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 Markov chain has the following properties : </a:t>
                </a:r>
              </a:p>
              <a:p>
                <a:pPr marL="838350" lvl="1" indent="-514350">
                  <a:buFont typeface="+mj-lt"/>
                  <a:buAutoNum type="arabicParenR"/>
                </a:pPr>
                <a:r>
                  <a:rPr lang="en-US" altLang="zh-TW" dirty="0">
                    <a:solidFill>
                      <a:schemeClr val="tx1"/>
                    </a:solidFill>
                  </a:rPr>
                  <a:t>There is a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unique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 stationary distribution </a:t>
                </a:r>
                <a:r>
                  <a:rPr lang="en-US" altLang="zh-TW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π*</a:t>
                </a:r>
                <a:r>
                  <a:rPr lang="en-US" altLang="zh-TW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such that</a:t>
                </a:r>
              </a:p>
              <a:p>
                <a:pPr marL="324000" lvl="1" indent="0">
                  <a:buNone/>
                </a:pPr>
                <a:r>
                  <a:rPr lang="en-US" altLang="zh-TW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 </a:t>
                </a:r>
                <a:r>
                  <a:rPr lang="en-US" altLang="zh-TW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π*</a:t>
                </a:r>
                <a:r>
                  <a:rPr lang="en-US" altLang="zh-TW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altLang="zh-TW" i="1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</a:t>
                </a:r>
                <a:r>
                  <a:rPr lang="en-US" altLang="zh-TW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&gt; 0 for all states </a:t>
                </a:r>
                <a:r>
                  <a:rPr lang="en-US" altLang="zh-TW" i="1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</a:t>
                </a:r>
                <a:r>
                  <a:rPr lang="en-US" altLang="zh-TW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altLang="zh-TW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  <a:r>
                  <a:rPr lang="el-GR" altLang="zh-TW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π</a:t>
                </a:r>
                <a:r>
                  <a:rPr lang="zh-TW" altLang="en-US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* </a:t>
                </a:r>
                <a:r>
                  <a:rPr lang="en-US" altLang="zh-TW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altLang="zh-TW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l-GR" altLang="zh-TW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π</a:t>
                </a:r>
                <a:r>
                  <a:rPr lang="zh-TW" altLang="en-US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*</a:t>
                </a:r>
                <a:endParaRPr lang="en-US" altLang="zh-TW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81200" lvl="1" indent="-457200">
                  <a:buFont typeface="+mj-lt"/>
                  <a:buAutoNum type="arabicParenR" startAt="2"/>
                </a:pPr>
                <a:r>
                  <a:rPr lang="en-US" altLang="zh-TW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Let </a:t>
                </a:r>
                <a:r>
                  <a:rPr lang="en-US" altLang="zh-TW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N</a:t>
                </a:r>
                <a:r>
                  <a:rPr lang="en-US" altLang="zh-TW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(</a:t>
                </a:r>
                <a:r>
                  <a:rPr lang="en-US" altLang="zh-TW" i="1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</a:t>
                </a:r>
                <a:r>
                  <a:rPr lang="en-US" altLang="zh-TW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, </a:t>
                </a:r>
                <a:r>
                  <a:rPr lang="en-US" altLang="zh-TW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</a:t>
                </a:r>
                <a:r>
                  <a:rPr lang="en-US" altLang="zh-TW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) </a:t>
                </a:r>
                <a:r>
                  <a:rPr lang="en-US" altLang="zh-TW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be the number of times the Markov chain visits state </a:t>
                </a:r>
                <a:r>
                  <a:rPr lang="en-US" altLang="zh-TW" i="1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</a:t>
                </a:r>
                <a:r>
                  <a:rPr lang="en-US" altLang="zh-TW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in </a:t>
                </a:r>
                <a:r>
                  <a:rPr lang="en-US" altLang="zh-TW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</a:t>
                </a:r>
                <a:r>
                  <a:rPr lang="en-US" altLang="zh-TW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steps. Then</a:t>
                </a:r>
              </a:p>
              <a:p>
                <a:pPr marL="324000" lvl="1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TW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zh-TW" i="1" dirty="0">
                                <a:solidFill>
                                  <a:srgbClr val="FF0000"/>
                                </a:solidFill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TW" dirty="0">
                                <a:solidFill>
                                  <a:srgbClr val="FF0000"/>
                                </a:solidFill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TW" i="1" dirty="0">
                                <a:solidFill>
                                  <a:srgbClr val="FF0000"/>
                                </a:solidFill>
                                <a:ea typeface="Cambria Math" panose="02040503050406030204" pitchFamily="18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altLang="zh-TW" dirty="0">
                                <a:solidFill>
                                  <a:srgbClr val="FF0000"/>
                                </a:solidFill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altLang="zh-TW" i="1" dirty="0">
                                <a:solidFill>
                                  <a:srgbClr val="FF0000"/>
                                </a:solidFill>
                                <a:ea typeface="Cambria Math" panose="02040503050406030204" pitchFamily="18" charset="0"/>
                              </a:rPr>
                              <m:t>t</m:t>
                            </m:r>
                            <m:r>
                              <m:rPr>
                                <m:nor/>
                              </m:rPr>
                              <a:rPr lang="en-US" altLang="zh-TW" dirty="0">
                                <a:solidFill>
                                  <a:srgbClr val="FF0000"/>
                                </a:solidFill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TW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altLang="zh-TW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en-US" altLang="zh-TW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TW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π*</a:t>
                </a:r>
                <a:r>
                  <a:rPr lang="en-US" altLang="zh-TW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altLang="zh-TW" i="1" dirty="0" err="1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i</a:t>
                </a:r>
                <a:r>
                  <a:rPr lang="en-US" altLang="zh-TW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內容版面配置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946301"/>
                <a:ext cx="8326472" cy="4194198"/>
              </a:xfrm>
              <a:blipFill>
                <a:blip r:embed="rId2"/>
                <a:stretch>
                  <a:fillRect l="-1464" t="-14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350B197-85E5-4001-8A6B-1E1C9556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2022/5/30</a:t>
            </a:r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2A2A83D-DAB0-469F-B73D-57C47D22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FODS22_lec24_ SingLing Lee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CD4B9C-98DB-4E43-B2FF-3D8B5CF61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AA126-AD70-4623-8473-80533B62F290}" type="slidenum">
              <a:rPr lang="en-US" altLang="zh-TW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691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9F6F8D-818D-4D32-B4A7-A235F4FB9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Topics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A2ABF5-1D1F-4C0D-848C-8FC37C747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Probabilistic counting :</a:t>
            </a:r>
            <a:r>
              <a:rPr lang="zh-TW" altLang="en-US" dirty="0"/>
              <a:t> </a:t>
            </a:r>
            <a:r>
              <a:rPr lang="en-US" altLang="zh-TW" dirty="0"/>
              <a:t>Morris algorithm</a:t>
            </a:r>
          </a:p>
          <a:p>
            <a:r>
              <a:rPr lang="en-US" altLang="zh-TW" dirty="0"/>
              <a:t>Reservoir sampling</a:t>
            </a:r>
          </a:p>
          <a:p>
            <a:r>
              <a:rPr lang="en-US" altLang="zh-TW" dirty="0"/>
              <a:t>Frequency moments</a:t>
            </a:r>
          </a:p>
          <a:p>
            <a:r>
              <a:rPr lang="en-US" altLang="zh-TW" dirty="0"/>
              <a:t># of distinct elements</a:t>
            </a:r>
          </a:p>
          <a:p>
            <a:r>
              <a:rPr lang="en-US" altLang="zh-TW" dirty="0"/>
              <a:t>Sketch</a:t>
            </a:r>
          </a:p>
          <a:p>
            <a:r>
              <a:rPr lang="en-US" altLang="zh-TW" dirty="0"/>
              <a:t>Sampling </a:t>
            </a: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824EBB-8C8C-48BE-AD8D-40D4E114E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2022/5/30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AED15B-6E8A-4DD0-9F67-D86CDA330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FODS22_lec24_ SingLing Lee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2F1535-CC06-4979-BD67-DCA9E342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AA126-AD70-4623-8473-80533B62F290}" type="slidenum">
              <a:rPr lang="en-US" altLang="zh-TW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9907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236336" y="717501"/>
            <a:ext cx="8671328" cy="1083329"/>
          </a:xfrm>
        </p:spPr>
        <p:txBody>
          <a:bodyPr>
            <a:noAutofit/>
          </a:bodyPr>
          <a:lstStyle/>
          <a:p>
            <a:pPr algn="ctr"/>
            <a:r>
              <a:rPr lang="en-US" altLang="zh-TW" sz="3600" dirty="0"/>
              <a:t>Recap Stationary Distribution on Undirected Graph</a:t>
            </a:r>
            <a:endParaRPr lang="zh-TW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</a:rPr>
                  <a:t>Theorem</a:t>
                </a:r>
                <a:r>
                  <a:rPr lang="en-US" altLang="zh-TW" dirty="0"/>
                  <a:t>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5.2 </a:t>
                </a:r>
                <a:r>
                  <a:rPr lang="en-US" altLang="zh-TW" dirty="0"/>
                  <a:t>: If 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(unweighted) undirected graph G is irreducible ( connected ) and aperiodic (not bipartite) , then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TW" b="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zh-TW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dirty="0"/>
                  <a:t>is a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unique </a:t>
                </a:r>
                <a:r>
                  <a:rPr lang="en-US" altLang="zh-TW" dirty="0"/>
                  <a:t>stationary distribution for a random walk on G.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8" t="-14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350B197-85E5-4001-8A6B-1E1C9556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2022/5/30</a:t>
            </a:r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2A2A83D-DAB0-469F-B73D-57C47D22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FODS22_lec24_ SingLing Lee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CD4B9C-98DB-4E43-B2FF-3D8B5CF61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AA126-AD70-4623-8473-80533B62F290}" type="slidenum">
              <a:rPr lang="en-US" altLang="zh-TW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969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Recap Hitting time and Commute Time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581192" y="1946301"/>
                <a:ext cx="8455304" cy="419419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>
                    <a:solidFill>
                      <a:srgbClr val="0070C0"/>
                    </a:solidFill>
                  </a:rPr>
                  <a:t>Hitting time 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</m:oMath>
                </a14:m>
                <a:r>
                  <a:rPr lang="en-US" altLang="zh-TW" dirty="0"/>
                  <a:t>  expected time to get from </a:t>
                </a:r>
                <a:r>
                  <a:rPr lang="en-US" altLang="zh-TW" i="1" dirty="0"/>
                  <a:t>u</a:t>
                </a:r>
                <a:r>
                  <a:rPr lang="en-US" altLang="zh-TW" dirty="0"/>
                  <a:t> to </a:t>
                </a:r>
                <a:r>
                  <a:rPr lang="en-US" altLang="zh-TW" i="1" dirty="0"/>
                  <a:t>v</a:t>
                </a:r>
                <a:r>
                  <a:rPr lang="en-US" altLang="zh-TW" dirty="0"/>
                  <a:t>.  </a:t>
                </a:r>
              </a:p>
              <a:p>
                <a:r>
                  <a:rPr lang="en-US" altLang="zh-TW" dirty="0">
                    <a:solidFill>
                      <a:srgbClr val="0070C0"/>
                    </a:solidFill>
                  </a:rPr>
                  <a:t>Commute Time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TW" dirty="0"/>
                  <a:t>: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</m:oMath>
                </a14:m>
                <a:r>
                  <a:rPr lang="en-US" altLang="zh-TW" dirty="0"/>
                  <a:t> 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TW" dirty="0"/>
                  <a:t> : expect time to get from </a:t>
                </a:r>
                <a:r>
                  <a:rPr lang="en-US" altLang="zh-TW" i="1" dirty="0"/>
                  <a:t>u to </a:t>
                </a:r>
                <a:r>
                  <a:rPr lang="en-US" altLang="zh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back from  </a:t>
                </a:r>
                <a:r>
                  <a:rPr lang="en-US" altLang="zh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 </a:t>
                </a:r>
                <a:r>
                  <a:rPr lang="en-US" altLang="zh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u.</a:t>
                </a:r>
              </a:p>
              <a:p>
                <a:r>
                  <a:rPr lang="en-US" altLang="zh-TW" dirty="0">
                    <a:solidFill>
                      <a:srgbClr val="0070C0"/>
                    </a:solidFill>
                  </a:rPr>
                  <a:t>Cover time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C(G) </a:t>
                </a:r>
                <a:r>
                  <a:rPr lang="en-US" altLang="zh-TW" dirty="0"/>
                  <a:t>: starting at </a:t>
                </a:r>
                <a:r>
                  <a:rPr lang="en-US" altLang="zh-TW" i="1" dirty="0"/>
                  <a:t>u</a:t>
                </a:r>
                <a:r>
                  <a:rPr lang="en-US" altLang="zh-TW" b="1" i="1" dirty="0"/>
                  <a:t> </a:t>
                </a:r>
                <a:r>
                  <a:rPr lang="en-US" altLang="zh-TW" dirty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TW" dirty="0"/>
                  <a:t> the expect time to visit every node starting at </a:t>
                </a:r>
                <a:r>
                  <a:rPr lang="en-US" altLang="zh-TW" i="1" dirty="0"/>
                  <a:t>u</a:t>
                </a:r>
                <a:r>
                  <a:rPr lang="en-US" altLang="zh-TW" dirty="0"/>
                  <a:t> .</a:t>
                </a:r>
              </a:p>
              <a:p>
                <a:pPr marL="0" indent="0" algn="ctr">
                  <a:buNone/>
                </a:pPr>
                <a:br>
                  <a:rPr lang="en-US" altLang="zh-TW" dirty="0"/>
                </a:br>
                <a:r>
                  <a:rPr lang="en-US" altLang="zh-TW" dirty="0">
                    <a:solidFill>
                      <a:srgbClr val="FF0000"/>
                    </a:solidFill>
                  </a:rPr>
                  <a:t>C(G)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func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946301"/>
                <a:ext cx="8455304" cy="4194198"/>
              </a:xfrm>
              <a:blipFill>
                <a:blip r:embed="rId2"/>
                <a:stretch>
                  <a:fillRect l="-1009" t="-1453" r="-4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959B3A-A521-4399-AE3E-1C56FCD58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2022/5/30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84746D-0AAE-46BD-B2F5-5E009CEAD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FODS22_lec24_ SingLing Lee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A65B72-61EB-4B1F-A53A-21A6D8E9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AA126-AD70-4623-8473-80533B62F290}" type="slidenum">
              <a:rPr lang="en-US" altLang="zh-TW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940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0212FA-2B59-479A-9497-F8048372F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Recap Commute Time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3022840-7086-4BCB-83F4-E344693A61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946301"/>
                <a:ext cx="8311288" cy="419419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</a:rPr>
                  <a:t>Theorem 5.3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TW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br>
                  <a:rPr lang="en-US" altLang="zh-TW" dirty="0">
                    <a:solidFill>
                      <a:srgbClr val="0070C0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TW" alt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TW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Effective resistance from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endParaRPr lang="en-US" altLang="zh-TW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altLang="zh-TW" dirty="0">
                    <a:solidFill>
                      <a:srgbClr val="FF0000"/>
                    </a:solidFill>
                  </a:rPr>
                  <a:t>Theorem 5.4 :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𝑡h𝑒𝑛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TW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FF0000"/>
                    </a:solidFill>
                  </a:rPr>
                  <a:t> &lt; 1</a:t>
                </a:r>
              </a:p>
              <a:p>
                <a:r>
                  <a:rPr lang="en-US" altLang="zh-TW" dirty="0">
                    <a:solidFill>
                      <a:srgbClr val="FF0000"/>
                    </a:solidFill>
                  </a:rPr>
                  <a:t>Theorem 5.5 </a:t>
                </a:r>
                <a:r>
                  <a:rPr lang="en-US" altLang="zh-TW" dirty="0"/>
                  <a:t>: Commute time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zh-TW" dirty="0">
                  <a:ea typeface="Cambria Math" panose="02040503050406030204" pitchFamily="18" charset="0"/>
                </a:endParaRPr>
              </a:p>
              <a:p>
                <a:endParaRPr lang="en-US" altLang="zh-TW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3022840-7086-4BCB-83F4-E344693A61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946301"/>
                <a:ext cx="8311288" cy="4194198"/>
              </a:xfrm>
              <a:blipFill>
                <a:blip r:embed="rId2"/>
                <a:stretch>
                  <a:fillRect l="-1026" t="-13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B1FA1C-F057-4135-A2A4-7DE021097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88361C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t>2022/5/30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8361C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D268C9-F0D8-475F-9558-E56AAE228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88361C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t>FODS22_lec24_ SingLing Lee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88361C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124FE7-FBAB-4881-B367-CA23B61B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AAA126-AD70-4623-8473-80533B62F290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88361C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8361C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30889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/>
              <a:t>Recap Cover and Mixing Time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581192" y="1946301"/>
                <a:ext cx="8167272" cy="4194198"/>
              </a:xfrm>
            </p:spPr>
            <p:txBody>
              <a:bodyPr>
                <a:normAutofit/>
              </a:bodyPr>
              <a:lstStyle/>
              <a:p>
                <a:endParaRPr lang="en-US" altLang="zh-TW" dirty="0"/>
              </a:p>
              <a:p>
                <a:r>
                  <a:rPr lang="en-US" altLang="zh-TW" dirty="0">
                    <a:solidFill>
                      <a:srgbClr val="FF0000"/>
                    </a:solidFill>
                  </a:rPr>
                  <a:t>Theorem 5.6 </a:t>
                </a:r>
                <a:r>
                  <a:rPr lang="en-US" altLang="zh-TW" dirty="0"/>
                  <a:t>: The cover time is bounded by : </a:t>
                </a:r>
                <a:br>
                  <a:rPr lang="en-US" altLang="zh-TW" dirty="0"/>
                </a:b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𝑚𝑅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  <m:sSup>
                      <m:sSup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𝑚𝑅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d>
                    <m:func>
                      <m:func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>
                    <a:solidFill>
                      <a:srgbClr val="505046"/>
                    </a:solidFill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a:rPr lang="en-US" altLang="zh-TW" i="1">
                        <a:solidFill>
                          <a:srgbClr val="50504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TW" i="1">
                        <a:solidFill>
                          <a:srgbClr val="50504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solidFill>
                          <a:srgbClr val="50504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50504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50504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br>
                  <a:rPr lang="en-US" altLang="zh-TW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=2.7182</m:t>
                    </m:r>
                  </m:oMath>
                </a14:m>
                <a:endParaRPr lang="zh-TW" altLang="en-US" dirty="0"/>
              </a:p>
              <a:p>
                <a:r>
                  <a:rPr lang="en-US" altLang="zh-TW" dirty="0">
                    <a:solidFill>
                      <a:srgbClr val="0070C0"/>
                    </a:solidFill>
                  </a:rPr>
                  <a:t>Mixing time </a:t>
                </a:r>
                <a:r>
                  <a:rPr lang="en-US" altLang="zh-TW" dirty="0"/>
                  <a:t>: expected time to reach stationary distribution. </a:t>
                </a:r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946301"/>
                <a:ext cx="8167272" cy="4194198"/>
              </a:xfrm>
              <a:blipFill>
                <a:blip r:embed="rId2"/>
                <a:stretch>
                  <a:fillRect l="-10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959B3A-A521-4399-AE3E-1C56FCD58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2022/5/30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84746D-0AAE-46BD-B2F5-5E009CEAD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FODS22_lec24_ SingLing Lee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A65B72-61EB-4B1F-A53A-21A6D8E9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AA126-AD70-4623-8473-80533B62F290}" type="slidenum">
              <a:rPr lang="en-US" altLang="zh-TW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393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Mixing Time (I)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TW" dirty="0">
                    <a:solidFill>
                      <a:srgbClr val="0070C0"/>
                    </a:solidFill>
                  </a:rPr>
                  <a:t>Definition : </a:t>
                </a:r>
                <a:r>
                  <a:rPr lang="en-US" altLang="zh-TW" dirty="0"/>
                  <a:t>The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mixing time </a:t>
                </a:r>
                <a:r>
                  <a:rPr lang="en-US" altLang="zh-TW" dirty="0"/>
                  <a:t>of a graph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TW" dirty="0"/>
                  <a:t> is the smallest time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TW" dirty="0"/>
                  <a:t> , such that for any distribution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1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sSup>
                                    <m:sSupPr>
                                      <m:ctrlPr>
                                        <a:rPr lang="en-US" altLang="zh-TW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altLang="zh-TW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≤1/4</m:t>
                      </m:r>
                    </m:oMath>
                  </m:oMathPara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b="0" dirty="0"/>
              </a:p>
              <a:p>
                <a14:m>
                  <m:oMath xmlns:m="http://schemas.openxmlformats.org/officeDocument/2006/math">
                    <m:r>
                      <a:rPr lang="en-US" altLang="zh-TW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altLang="zh-TW" dirty="0"/>
                  <a:t> is the stationary distribution.</a:t>
                </a:r>
              </a:p>
              <a:p>
                <a:r>
                  <a:rPr lang="en-US" altLang="zh-TW" dirty="0"/>
                  <a:t>Can be proved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sSup>
                                    <m:sSup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func>
                                        <m:funcPr>
                                          <m:ctrlPr>
                                            <a:rPr lang="en-US" altLang="zh-TW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b="0" i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TW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TW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zh-TW" alt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𝜖</m:t>
                                              </m:r>
                                            </m:den>
                                          </m:f>
                                        </m:e>
                                      </m:func>
                                    </m:sup>
                                  </m:s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5" t="-13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2022/5/30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FODS22_lec24_ SingLing Lee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AA126-AD70-4623-8473-80533B62F290}" type="slidenum">
              <a:rPr lang="en-US" altLang="zh-TW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7423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Mixing Time (II)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</a:rPr>
                  <a:t>Theorem 5.12 :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is an undirected graph.</a:t>
                </a:r>
              </a:p>
              <a:p>
                <a:pPr lvl="1"/>
                <a:r>
                  <a:rPr lang="en-US" altLang="zh-TW" dirty="0"/>
                  <a:t>The mixing time is at most</a:t>
                </a:r>
              </a:p>
              <a:p>
                <a:pPr marL="324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unc>
                                    <m:func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b="0" i="0" smtClean="0">
                                              <a:latin typeface="Cambria Math" panose="02040503050406030204" pitchFamily="18" charset="0"/>
                                            </a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altLang="zh-TW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TW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zh-TW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func>
                                </m:e>
                              </m:func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TW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TW" altLang="en-US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TW" dirty="0"/>
                  <a:t> is the stationary distribution.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TW" dirty="0"/>
                  <a:t> is disconnected and the bound becomes infinity.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=−1,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is bipartite and the chain never mix.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5" t="-31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2022/5/30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FODS22_lec24_ SingLing Lee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AA126-AD70-4623-8473-80533B62F290}" type="slidenum">
              <a:rPr lang="en-US" altLang="zh-TW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9807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Mixing Time (III)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>
                    <a:solidFill>
                      <a:srgbClr val="FF0000"/>
                    </a:solidFill>
                  </a:rPr>
                  <a:t>Corollary</a:t>
                </a:r>
                <a:r>
                  <a:rPr lang="en-US" altLang="zh-TW" dirty="0"/>
                  <a:t>: if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</a:t>
                </a:r>
                <a:r>
                  <a:rPr lang="en-US" altLang="zh-TW" i="1" dirty="0">
                    <a:solidFill>
                      <a:srgbClr val="FF0000"/>
                    </a:solidFill>
                  </a:rPr>
                  <a:t>d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-regular</a:t>
                </a:r>
                <a:r>
                  <a:rPr lang="en-US" altLang="zh-TW" dirty="0"/>
                  <a:t>, then the mixing time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TW" alt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>
                    <a:solidFill>
                      <a:srgbClr val="FF0000"/>
                    </a:solidFill>
                  </a:rPr>
                  <a:t>d-regular 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/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zh-TW" b="0" dirty="0">
                  <a:ea typeface="Cambria Math" panose="02040503050406030204" pitchFamily="18" charset="0"/>
                </a:endParaRPr>
              </a:p>
              <a:p>
                <a:r>
                  <a:rPr lang="en-US" altLang="zh-TW" dirty="0"/>
                  <a:t>Stationary Distribution for d-regular :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TW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zh-TW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8" t="-14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2022/5/30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FODS22_lec24_ </a:t>
            </a:r>
            <a:r>
              <a:rPr lang="en-US" dirty="0" err="1"/>
              <a:t>SingLing</a:t>
            </a:r>
            <a:r>
              <a:rPr lang="en-US" dirty="0"/>
              <a:t> Lee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AA126-AD70-4623-8473-80533B62F290}" type="slidenum">
              <a:rPr lang="en-US" altLang="zh-TW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119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Lazy Random Walk (I)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581192" y="1946300"/>
                <a:ext cx="7989752" cy="4579043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dirty="0"/>
                  <a:t>How to avoid </a:t>
                </a:r>
                <a:r>
                  <a:rPr lang="en-US" altLang="zh-TW" sz="2400" dirty="0" err="1"/>
                  <a:t>bipartiteness</a:t>
                </a:r>
                <a:r>
                  <a:rPr lang="en-US" altLang="zh-TW" sz="2400" dirty="0"/>
                  <a:t>?</a:t>
                </a:r>
              </a:p>
              <a:p>
                <a:r>
                  <a:rPr lang="en-US" altLang="zh-TW" sz="2400" dirty="0"/>
                  <a:t>For each vector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sz="2400" dirty="0"/>
                  <a:t>, add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self-loop</a:t>
                </a:r>
              </a:p>
              <a:p>
                <a:r>
                  <a:rPr lang="en-US" altLang="zh-TW" sz="2400" dirty="0"/>
                  <a:t>At each time-step , the walk can either stay with prob. = ½ or move to an adjacent vertex picked uniformly at random</a:t>
                </a:r>
              </a:p>
              <a:p>
                <a:r>
                  <a:rPr lang="en-US" altLang="zh-TW" sz="2400" dirty="0"/>
                  <a:t>Define transition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altLang="zh-TW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zh-TW" sz="2400" dirty="0"/>
                  <a:t>: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TW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and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zh-TW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946300"/>
                <a:ext cx="7989752" cy="4579043"/>
              </a:xfrm>
              <a:blipFill>
                <a:blip r:embed="rId2"/>
                <a:stretch>
                  <a:fillRect l="-763" t="-1065" r="-1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2022/5/30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FODS22_lec24_ SingLing Lee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AA126-AD70-4623-8473-80533B62F290}" type="slidenum">
              <a:rPr lang="en-US" altLang="zh-TW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0885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Lazy Random Walk (II)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581192" y="1946300"/>
                <a:ext cx="7989752" cy="4579043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</a:rPr>
                  <a:t>Theorem 5.13 : </a:t>
                </a:r>
                <a:r>
                  <a:rPr lang="en-US" altLang="zh-TW" dirty="0"/>
                  <a:t>Let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≥…≥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be the eigenvalues of a lazy random walk on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TW" dirty="0"/>
                  <a:t>. Then the mixing time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lim>
                                </m:limLow>
                              </m:fName>
                              <m:e>
                                <m:f>
                                  <m:f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func>
                          </m:e>
                        </m:func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946300"/>
                <a:ext cx="7989752" cy="4579043"/>
              </a:xfrm>
              <a:blipFill>
                <a:blip r:embed="rId2"/>
                <a:stretch>
                  <a:fillRect l="-1068" t="-13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2022/5/30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FODS22_lec24_ SingLing Lee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AA126-AD70-4623-8473-80533B62F290}" type="slidenum">
              <a:rPr lang="en-US" altLang="zh-TW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0635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Lazy Random Walk (III)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581192" y="1946300"/>
                <a:ext cx="7989752" cy="4579043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dirty="0"/>
                  <a:t>mixing time 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b="0" i="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b="0" i="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lim>
                                </m:limLow>
                              </m:fName>
                              <m:e>
                                <m:f>
                                  <m:f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func>
                          </m:e>
                        </m:func>
                      </m:num>
                      <m:den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400" dirty="0"/>
              </a:p>
              <a:p>
                <a:r>
                  <a:rPr lang="en-US" altLang="zh-TW" sz="2400" dirty="0"/>
                  <a:t>Note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4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altLang="zh-TW" sz="2400" dirty="0"/>
              </a:p>
              <a:p>
                <a:pPr lvl="1"/>
                <a:r>
                  <a:rPr lang="en-US" altLang="zh-TW" sz="2000" dirty="0"/>
                  <a:t>By </a:t>
                </a:r>
                <a:r>
                  <a:rPr lang="en-US" altLang="zh-TW" sz="2000" dirty="0" err="1"/>
                  <a:t>Cheeger’s</a:t>
                </a:r>
                <a:r>
                  <a:rPr lang="en-US" altLang="zh-TW" sz="2000" dirty="0"/>
                  <a:t> Inequality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ra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⇒  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</a:rPr>
                      <m:t>Φ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altLang="zh-TW" sz="2000" dirty="0"/>
              </a:p>
              <a:p>
                <a:r>
                  <a:rPr lang="en-US" altLang="zh-TW" sz="2400"/>
                  <a:t>Mixing time: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240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m:rPr>
                                        <m:sty m:val="p"/>
                                      </m:rPr>
                                      <a:rPr lang="en-US" altLang="zh-TW" sz="240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lim>
                                </m:limLow>
                              </m:fName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func>
                          </m:e>
                        </m:func>
                      </m:num>
                      <m:den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</a:rPr>
                          <m:t>Φ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400" dirty="0"/>
              </a:p>
              <a:p>
                <a:r>
                  <a:rPr lang="en-US" altLang="zh-TW" sz="2400" dirty="0"/>
                  <a:t>d-regular graph: mixing time is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TW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sz="24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num>
                      <m:den>
                        <m:r>
                          <m:rPr>
                            <m:sty m:val="p"/>
                          </m:rPr>
                          <a:rPr lang="en-US" altLang="zh-TW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sSup>
                          <m:sSupPr>
                            <m:ctrlPr>
                              <a:rPr lang="en-US" altLang="zh-TW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946300"/>
                <a:ext cx="7989752" cy="4579043"/>
              </a:xfrm>
              <a:blipFill>
                <a:blip r:embed="rId2"/>
                <a:stretch>
                  <a:fillRect l="-7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2022/5/30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FODS22_lec24_ SingLing Lee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AA126-AD70-4623-8473-80533B62F290}" type="slidenum">
              <a:rPr lang="en-US" altLang="zh-TW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70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91BB6B-91B9-4602-9492-02C21F149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3600" dirty="0"/>
              <a:t>Recap Approximate Counting problem</a:t>
            </a:r>
            <a:endParaRPr lang="zh-TW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5F6A6C8-37F9-4CCC-B2BD-3786CE7854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Input: A sequence of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arrives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one by one</a:t>
                </a:r>
              </a:p>
              <a:p>
                <a:r>
                  <a:rPr lang="en-US" altLang="zh-TW" dirty="0"/>
                  <a:t>Output: # of elements using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loglog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dirty="0"/>
                  <a:t>bits.</a:t>
                </a:r>
                <a:br>
                  <a:rPr lang="en-US" altLang="zh-TW" dirty="0"/>
                </a:br>
                <a:r>
                  <a:rPr lang="en-US" altLang="zh-TW" dirty="0"/>
                  <a:t>Instead of log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bits.</a:t>
                </a:r>
              </a:p>
              <a:p>
                <a:pPr lvl="1"/>
                <a:r>
                  <a:rPr lang="en-US" altLang="zh-TW" sz="2800" dirty="0">
                    <a:solidFill>
                      <a:srgbClr val="FF0000"/>
                    </a:solidFill>
                  </a:rPr>
                  <a:t>error: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altLang="zh-TW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TW" alt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altLang="zh-TW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TW" sz="28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5F6A6C8-37F9-4CCC-B2BD-3786CE7854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8" t="-1453" r="-18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EEBC3E-2711-4D68-AA80-C50F4E98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2022/5/30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C56984-AB47-4919-AED7-85633D3D7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FODS22_lec24_ SingLing Lee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EDE99C-4A17-4A21-8F7E-E340DE1E6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AA126-AD70-4623-8473-80533B62F290}" type="slidenum">
              <a:rPr lang="en-US" altLang="zh-TW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1269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Mixing Time for special Graphs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400" dirty="0">
                    <a:solidFill>
                      <a:srgbClr val="FF0000"/>
                    </a:solidFill>
                  </a:rPr>
                  <a:t>Cycle</a:t>
                </a:r>
                <a:r>
                  <a:rPr lang="en-US" altLang="zh-TW" sz="2400" dirty="0"/>
                  <a:t> :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400" dirty="0"/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zh-TW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TW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Grid </a:t>
                </a:r>
                <a:r>
                  <a:rPr lang="en-US" altLang="zh-TW" sz="2400" dirty="0"/>
                  <a:t>: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TW" sz="2400" b="0" dirty="0"/>
              </a:p>
              <a:p>
                <a:r>
                  <a:rPr lang="en-US" altLang="zh-TW" sz="2400" dirty="0">
                    <a:solidFill>
                      <a:srgbClr val="FF0000"/>
                    </a:solidFill>
                  </a:rPr>
                  <a:t>Complete Graph </a:t>
                </a:r>
                <a:r>
                  <a:rPr lang="en-US" altLang="zh-TW" sz="2400" dirty="0"/>
                  <a:t>: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400" dirty="0"/>
              </a:p>
              <a:p>
                <a:r>
                  <a:rPr lang="en-US" altLang="zh-TW" sz="2400" dirty="0">
                    <a:solidFill>
                      <a:srgbClr val="FF0000"/>
                    </a:solidFill>
                  </a:rPr>
                  <a:t>Hypercube </a:t>
                </a:r>
                <a:r>
                  <a:rPr lang="en-US" altLang="zh-TW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400" dirty="0"/>
                  <a:t> regular graph) :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fName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3" t="-11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2022/5/30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FODS22_lec24_ SingLing Lee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AA126-AD70-4623-8473-80533B62F290}" type="slidenum">
              <a:rPr lang="en-US" altLang="zh-TW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480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588E3C-0822-43A2-AFFD-C50F8924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Recap Idea of Morris Algorithm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2BDEF6B-87BC-438A-82C9-8FE1CBABE7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Maintain a “log” counter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zh-TW" i="1" dirty="0"/>
              </a:p>
              <a:p>
                <a:r>
                  <a:rPr lang="en-US" altLang="zh-TW" dirty="0"/>
                  <a:t>Initialize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Each arrival item</a:t>
                </a:r>
              </a:p>
              <a:p>
                <a:pPr lvl="1"/>
                <a:r>
                  <a:rPr lang="en-US" altLang="zh-TW" dirty="0"/>
                  <a:t>Increment with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probability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TW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dirty="0"/>
              </a:p>
              <a:p>
                <a:r>
                  <a:rPr lang="en-US" altLang="zh-TW" dirty="0"/>
                  <a:t>Output: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2BDEF6B-87BC-438A-82C9-8FE1CBABE7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8" t="-14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AA03DE-30EA-492E-891F-F5D224A2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2022/5/30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83C955-E8BF-44EB-BF0D-3D1EFB459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FODS22_lec24_ SingLing Lee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F95B79-9E05-4C60-8F64-CE68B06E3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AA126-AD70-4623-8473-80533B62F290}" type="slidenum">
              <a:rPr lang="en-US" altLang="zh-TW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42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36EEB2-7552-4C50-8139-D5134332F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/>
              <a:t>Recap Probabilistic Counting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51E6FA1-38FA-4CB5-95D8-F6C1B16DA8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946301"/>
                <a:ext cx="8383296" cy="4194198"/>
              </a:xfrm>
            </p:spPr>
            <p:txBody>
              <a:bodyPr>
                <a:noAutofit/>
              </a:bodyPr>
              <a:lstStyle/>
              <a:p>
                <a:r>
                  <a:rPr lang="en-US" altLang="zh-TW" dirty="0">
                    <a:solidFill>
                      <a:srgbClr val="0070C0"/>
                    </a:solidFill>
                  </a:rPr>
                  <a:t>Lemma 6.1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66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b="0" i="1" smtClean="0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</m:e>
                    </m:d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+1;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/>
              </a:p>
              <a:p>
                <a:pPr>
                  <a:buSzPct val="70000"/>
                  <a:buFont typeface="Wingdings" panose="05000000000000000000" pitchFamily="2" charset="2"/>
                  <a:buChar char="n"/>
                </a:pPr>
                <a:r>
                  <a:rPr lang="en-US" altLang="zh-TW" dirty="0">
                    <a:solidFill>
                      <a:srgbClr val="0070C0"/>
                    </a:solidFill>
                  </a:rPr>
                  <a:t>Decrease variance :</a:t>
                </a:r>
              </a:p>
              <a:p>
                <a:pPr lvl="1">
                  <a:buSzPct val="70000"/>
                  <a:buFont typeface="Wingdings" panose="05000000000000000000" pitchFamily="2" charset="2"/>
                  <a:buChar char="n"/>
                </a:pPr>
                <a:r>
                  <a:rPr lang="en-US" altLang="zh-TW" sz="2800" dirty="0"/>
                  <a:t>Maintains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rgbClr val="FF0066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altLang="zh-TW" sz="2800" dirty="0"/>
                  <a:t> counters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dirty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 dirty="0">
                            <a:solidFill>
                              <a:srgbClr val="FF0066"/>
                            </a:solidFill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altLang="zh-TW" sz="2800" i="1" dirty="0">
                            <a:solidFill>
                              <a:srgbClr val="FF0066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altLang="zh-TW" sz="2800" i="1" dirty="0">
                        <a:solidFill>
                          <a:srgbClr val="FF0066"/>
                        </a:solidFill>
                        <a:latin typeface="Cambria Math"/>
                      </a:rPr>
                      <m:t>, …,</m:t>
                    </m:r>
                    <m:sSup>
                      <m:sSupPr>
                        <m:ctrlPr>
                          <a:rPr lang="en-US" altLang="zh-TW" sz="2800" i="1" dirty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 dirty="0">
                            <a:solidFill>
                              <a:srgbClr val="FF0066"/>
                            </a:solidFill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altLang="zh-TW" sz="2800" i="1" dirty="0">
                            <a:solidFill>
                              <a:srgbClr val="FF0066"/>
                            </a:solidFill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TW" sz="2800" dirty="0">
                    <a:solidFill>
                      <a:srgbClr val="FF0066"/>
                    </a:solidFill>
                  </a:rPr>
                  <a:t> </a:t>
                </a:r>
                <a:r>
                  <a:rPr lang="en-US" altLang="zh-TW" sz="2800" dirty="0"/>
                  <a:t>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 i="1" dirty="0">
                        <a:latin typeface="Cambria Math"/>
                      </a:rPr>
                      <m:t>log</m:t>
                    </m:r>
                    <m:r>
                      <a:rPr lang="en-US" altLang="zh-TW" sz="2800" i="1" dirty="0"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altLang="zh-TW" sz="2800" i="1" dirty="0" err="1">
                        <a:latin typeface="Cambria Math"/>
                      </a:rPr>
                      <m:t>log</m:t>
                    </m:r>
                    <m:r>
                      <a:rPr lang="en-US" altLang="zh-TW" sz="2800" i="1" dirty="0">
                        <a:latin typeface="Cambria Math"/>
                      </a:rPr>
                      <m:t>⁡</m:t>
                    </m:r>
                    <m:r>
                      <a:rPr lang="en-US" altLang="zh-TW" sz="2800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TW" sz="2800" dirty="0"/>
                  <a:t> bits for each</a:t>
                </a:r>
              </a:p>
              <a:p>
                <a:pPr lvl="1">
                  <a:buSzPct val="70000"/>
                  <a:buFont typeface="Wingdings" panose="05000000000000000000" pitchFamily="2" charset="2"/>
                  <a:buChar char="n"/>
                </a:pPr>
                <a:r>
                  <a:rPr lang="en-US" altLang="zh-TW" sz="2800" dirty="0"/>
                  <a:t>Output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>
                        <a:solidFill>
                          <a:srgbClr val="0070C0"/>
                        </a:solidFill>
                        <a:latin typeface="Cambria Math"/>
                      </a:rPr>
                      <m:t>Z</m:t>
                    </m:r>
                    <m:r>
                      <a:rPr lang="en-US" altLang="zh-TW" sz="2800">
                        <a:solidFill>
                          <a:srgbClr val="0070C0"/>
                        </a:solidFill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altLang="zh-TW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TW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altLang="zh-TW" sz="2800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altLang="zh-TW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zh-TW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altLang="zh-TW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TW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zh-TW" sz="2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  <m:r>
                          <a:rPr lang="en-US" altLang="zh-TW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−1)</m:t>
                        </m:r>
                      </m:e>
                    </m:nary>
                    <m:r>
                      <a:rPr lang="en-US" altLang="zh-TW" sz="28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TW" sz="28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𝑂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TW" sz="2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sz="28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en-US" altLang="zh-TW" sz="28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altLang="zh-TW" sz="2800" dirty="0">
                  <a:solidFill>
                    <a:srgbClr val="0070C0"/>
                  </a:solidFill>
                  <a:ea typeface="Cambria Math"/>
                </a:endParaRPr>
              </a:p>
              <a:p>
                <a:pPr lvl="1">
                  <a:buSzPct val="70000"/>
                  <a:buFont typeface="Wingdings" panose="05000000000000000000" pitchFamily="2" charset="2"/>
                  <a:buChar char="n"/>
                </a:pPr>
                <a:r>
                  <a:rPr lang="en-US" altLang="zh-TW" sz="2800" dirty="0">
                    <a:solidFill>
                      <a:srgbClr val="0070C0"/>
                    </a:solidFill>
                  </a:rPr>
                  <a:t>Claim: </a:t>
                </a:r>
                <a:r>
                  <a:rPr lang="en-US" altLang="zh-TW" sz="2800" dirty="0"/>
                  <a:t>If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altLang="zh-TW" sz="2800" i="1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altLang="zh-TW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num>
                      <m:den>
                        <m:sSup>
                          <m:sSupPr>
                            <m:ctrlPr>
                              <a:rPr lang="en-US" altLang="zh-TW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altLang="zh-TW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TW" sz="2800" dirty="0"/>
                  <a:t>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800">
                            <a:solidFill>
                              <a:srgbClr val="FF0000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𝑍</m:t>
                                </m:r>
                                <m: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&gt;</m:t>
                            </m:r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𝜖</m:t>
                            </m:r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altLang="zh-TW" sz="2800" i="1">
                        <a:solidFill>
                          <a:srgbClr val="FF0000"/>
                        </a:solidFill>
                        <a:latin typeface="Cambria Math"/>
                      </a:rPr>
                      <m:t>&lt;1/3</m:t>
                    </m:r>
                  </m:oMath>
                </a14:m>
                <a:endParaRPr lang="en-US" altLang="zh-TW" sz="2800" dirty="0"/>
              </a:p>
              <a:p>
                <a:pPr lvl="1">
                  <a:buSzPct val="70000"/>
                  <a:buFont typeface="Wingdings" panose="05000000000000000000" pitchFamily="2" charset="2"/>
                  <a:buChar char="n"/>
                </a:pPr>
                <a:endParaRPr lang="en-US" altLang="zh-TW" sz="2800" dirty="0"/>
              </a:p>
              <a:p>
                <a:pPr lvl="1">
                  <a:buSzPct val="70000"/>
                  <a:buFont typeface="Wingdings" panose="05000000000000000000" pitchFamily="2" charset="2"/>
                  <a:buChar char="n"/>
                </a:pPr>
                <a:endParaRPr lang="en-US" altLang="zh-TW" sz="2800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51E6FA1-38FA-4CB5-95D8-F6C1B16DA8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946301"/>
                <a:ext cx="8383296" cy="4194198"/>
              </a:xfrm>
              <a:blipFill>
                <a:blip r:embed="rId2"/>
                <a:stretch>
                  <a:fillRect l="-1017" t="-13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3C36E0-D0FA-48F0-A805-BF0C94B67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2022/5/30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E4FDCE-A30D-48C5-AD08-D4B64E878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FODS22_lec24_ SingLing Lee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76F060-4943-4DF5-8E26-05B9E6476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AA126-AD70-4623-8473-80533B62F290}" type="slidenum">
              <a:rPr lang="en-US" altLang="zh-TW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64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Recap Morris’s Algorithm: Final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15616" y="1988840"/>
                <a:ext cx="7560840" cy="453650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What if I want the probability of error to be really small, i.e.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𝑍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&gt;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𝜖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≤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?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Same </a:t>
                </a:r>
                <a:r>
                  <a:rPr lang="en-US" dirty="0" err="1"/>
                  <a:t>Chebyshev</a:t>
                </a:r>
                <a:r>
                  <a:rPr lang="en-US" dirty="0"/>
                  <a:t>-based analysis: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</a:rPr>
                      <m:t>𝑡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𝛿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Do these steps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𝑚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/>
                  <a:t> times independently in parallel and output the median answer.</a:t>
                </a:r>
              </a:p>
              <a:p>
                <a:r>
                  <a:rPr lang="en-US" dirty="0"/>
                  <a:t>Total space: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func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⋅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616" y="1988840"/>
                <a:ext cx="7560840" cy="4536504"/>
              </a:xfrm>
              <a:blipFill>
                <a:blip r:embed="rId2"/>
                <a:stretch>
                  <a:fillRect l="-968" t="-2016" r="-24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9F1256-D296-4F7D-B9F8-A3790B51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2022/5/30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E46FD0-5DF2-404E-BF0D-3BE937DF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FODS22_lec24_ SingLing Lee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D85CF9-B088-4D3B-B07A-5DD588131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AA126-AD70-4623-8473-80533B62F290}" type="slidenum">
              <a:rPr lang="en-US" altLang="zh-TW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75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Foundation of Data Science</a:t>
            </a:r>
            <a:endParaRPr lang="zh-TW" altLang="en-US" dirty="0"/>
          </a:p>
        </p:txBody>
      </p:sp>
      <p:sp>
        <p:nvSpPr>
          <p:cNvPr id="13315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2800" dirty="0">
                <a:solidFill>
                  <a:srgbClr val="FFFF00"/>
                </a:solidFill>
              </a:rPr>
              <a:t>Lecture 24 Streaming Algorithm II +</a:t>
            </a:r>
            <a:r>
              <a:rPr lang="zh-TW" altLang="en-US" sz="2800" dirty="0">
                <a:solidFill>
                  <a:srgbClr val="FFFF00"/>
                </a:solidFill>
              </a:rPr>
              <a:t> </a:t>
            </a:r>
            <a:r>
              <a:rPr lang="en-US" altLang="zh-TW" sz="2800" dirty="0">
                <a:solidFill>
                  <a:srgbClr val="FFFF00"/>
                </a:solidFill>
              </a:rPr>
              <a:t>Random Walk IV</a:t>
            </a:r>
          </a:p>
          <a:p>
            <a:pPr marL="457200" indent="-457200">
              <a:buSzPct val="60000"/>
              <a:buFont typeface="Wingdings" panose="05000000000000000000" pitchFamily="2" charset="2"/>
              <a:buChar char="n"/>
            </a:pPr>
            <a:endParaRPr lang="en-US" altLang="zh-TW" sz="2000" dirty="0">
              <a:solidFill>
                <a:srgbClr val="FFFF00"/>
              </a:solidFill>
            </a:endParaRPr>
          </a:p>
          <a:p>
            <a:pPr marL="457200" indent="-457200">
              <a:buSzPct val="60000"/>
              <a:buFont typeface="Wingdings" panose="05000000000000000000" pitchFamily="2" charset="2"/>
              <a:buChar char="n"/>
            </a:pPr>
            <a:r>
              <a:rPr lang="en-US" altLang="zh-TW" sz="2400" dirty="0">
                <a:solidFill>
                  <a:srgbClr val="FFFF00"/>
                </a:solidFill>
              </a:rPr>
              <a:t>Reservoir Sampling</a:t>
            </a:r>
          </a:p>
          <a:p>
            <a:pPr marL="457200" indent="-457200">
              <a:buSzPct val="60000"/>
              <a:buFont typeface="Wingdings" panose="05000000000000000000" pitchFamily="2" charset="2"/>
              <a:buChar char="n"/>
            </a:pPr>
            <a:r>
              <a:rPr lang="en-US" altLang="zh-TW" sz="2400" dirty="0">
                <a:solidFill>
                  <a:schemeClr val="bg1"/>
                </a:solidFill>
              </a:rPr>
              <a:t>Majority Element</a:t>
            </a:r>
          </a:p>
          <a:p>
            <a:pPr marL="457200" indent="-457200">
              <a:buSzPct val="60000"/>
              <a:buFont typeface="Wingdings" panose="05000000000000000000" pitchFamily="2" charset="2"/>
              <a:buChar char="n"/>
            </a:pPr>
            <a:r>
              <a:rPr lang="en-US" altLang="zh-TW" sz="2400" dirty="0">
                <a:solidFill>
                  <a:schemeClr val="bg1"/>
                </a:solidFill>
              </a:rPr>
              <a:t>k -heavy Element</a:t>
            </a:r>
          </a:p>
          <a:p>
            <a:pPr marL="457200" indent="-457200">
              <a:buSzPct val="60000"/>
              <a:buFont typeface="Wingdings" panose="05000000000000000000" pitchFamily="2" charset="2"/>
              <a:buChar char="n"/>
            </a:pPr>
            <a:r>
              <a:rPr lang="en-US" altLang="zh-TW" sz="2400" dirty="0">
                <a:solidFill>
                  <a:schemeClr val="bg1"/>
                </a:solidFill>
              </a:rPr>
              <a:t>Mixing Time for Random Walk</a:t>
            </a:r>
            <a:endParaRPr lang="en-US" altLang="zh-TW" sz="2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SzPct val="60000"/>
              <a:buFont typeface="Wingdings" panose="05000000000000000000" pitchFamily="2" charset="2"/>
              <a:buChar char="n"/>
            </a:pPr>
            <a:endParaRPr lang="en-US" altLang="zh-TW" sz="2400" dirty="0">
              <a:solidFill>
                <a:schemeClr val="bg1"/>
              </a:solidFill>
            </a:endParaRPr>
          </a:p>
          <a:p>
            <a:pPr marL="457200" indent="-457200">
              <a:buSzPct val="60000"/>
              <a:buFont typeface="Wingdings" panose="05000000000000000000" pitchFamily="2" charset="2"/>
              <a:buChar char="n"/>
            </a:pPr>
            <a:endParaRPr lang="en-US" altLang="zh-TW" sz="2400" dirty="0">
              <a:solidFill>
                <a:schemeClr val="bg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t>2022/5/30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t>FODS22_lec24_ SingLing Lee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4472C4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微軟正黑體" panose="020B0604030504040204" pitchFamily="34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  <a:lumOff val="2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684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3DBDB9-D04B-479B-B069-D79100751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Reservoir Sampling of Size One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0BBFE2-1DDC-4CEF-9067-4BE829831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>
                <a:solidFill>
                  <a:srgbClr val="0000EF"/>
                </a:solidFill>
              </a:rPr>
              <a:t>Problem</a:t>
            </a:r>
            <a:r>
              <a:rPr lang="en-US" altLang="zh-TW" dirty="0"/>
              <a:t> : Find uniform sample S from a stream  if we don’t know number of elements </a:t>
            </a:r>
            <a:r>
              <a:rPr lang="en-US" altLang="zh-TW" i="1" dirty="0">
                <a:solidFill>
                  <a:srgbClr val="FF0000"/>
                </a:solidFill>
              </a:rPr>
              <a:t>n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Get a representative sample of a data stream</a:t>
            </a:r>
          </a:p>
          <a:p>
            <a:pPr lvl="1"/>
            <a:r>
              <a:rPr lang="en-US" altLang="zh-TW" dirty="0"/>
              <a:t>Do analysis and estimate statistics of the whole stream.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Question : How to sample a stream ? 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If we have seen 1000 data, memory can only store 100 elements. 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Attempt 1 : every tenth data entry.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Attempt 2 : Generate a random number in [1-10] to skip.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4AF183-940D-4ECD-9C80-E46B3CC5C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2022/5/30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8995DA-4A34-4981-81D3-92ECC73F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FODS22_lec24_ SingLing Lee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DBDA6D-A72F-46D9-97AD-57B854999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AA126-AD70-4623-8473-80533B62F290}" type="slidenum">
              <a:rPr lang="en-US" altLang="zh-TW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227559"/>
      </p:ext>
    </p:extLst>
  </p:cSld>
  <p:clrMapOvr>
    <a:masterClrMapping/>
  </p:clrMapOvr>
</p:sld>
</file>

<file path=ppt/theme/theme1.xml><?xml version="1.0" encoding="utf-8"?>
<a:theme xmlns:a="http://schemas.openxmlformats.org/drawingml/2006/main" name="紅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紅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紅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TM02900720[[fn=要素]]</Template>
  <TotalTime>5929</TotalTime>
  <Words>2438</Words>
  <Application>Microsoft Office PowerPoint</Application>
  <PresentationFormat>如螢幕大小 (4:3)</PresentationFormat>
  <Paragraphs>399</Paragraphs>
  <Slides>40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52" baseType="lpstr">
      <vt:lpstr>微軟正黑體</vt:lpstr>
      <vt:lpstr>新細明體</vt:lpstr>
      <vt:lpstr>Arial</vt:lpstr>
      <vt:lpstr>Calibri</vt:lpstr>
      <vt:lpstr>Cambria Math</vt:lpstr>
      <vt:lpstr>Comic Sans MS</vt:lpstr>
      <vt:lpstr>Georgia</vt:lpstr>
      <vt:lpstr>Gill Sans MT</vt:lpstr>
      <vt:lpstr>Times New Roman</vt:lpstr>
      <vt:lpstr>Wingdings</vt:lpstr>
      <vt:lpstr>Wingdings 2</vt:lpstr>
      <vt:lpstr>紅利</vt:lpstr>
      <vt:lpstr>Foundation of Data Science</vt:lpstr>
      <vt:lpstr>Recap Streaming Algorithms</vt:lpstr>
      <vt:lpstr>Topics </vt:lpstr>
      <vt:lpstr>Recap Approximate Counting problem</vt:lpstr>
      <vt:lpstr>Recap Idea of Morris Algorithm</vt:lpstr>
      <vt:lpstr>Recap Probabilistic Counting</vt:lpstr>
      <vt:lpstr>Recap Morris’s Algorithm: Final</vt:lpstr>
      <vt:lpstr>Foundation of Data Science</vt:lpstr>
      <vt:lpstr>Reservoir Sampling of Size One</vt:lpstr>
      <vt:lpstr>Reservoir Sampling of Size One</vt:lpstr>
      <vt:lpstr>Example for Reservoir Sampling of Size One (I)</vt:lpstr>
      <vt:lpstr>Example for Reservoir Sampling of Size One (II)</vt:lpstr>
      <vt:lpstr>Reservoir Sampling of Size k (I)</vt:lpstr>
      <vt:lpstr>Reservoir Sampling of Size k (II)</vt:lpstr>
      <vt:lpstr>Reservoir Sampling of Size k (III)</vt:lpstr>
      <vt:lpstr>Weighted sampling for One Sample</vt:lpstr>
      <vt:lpstr>Foundation of Data Science</vt:lpstr>
      <vt:lpstr>Majority Element (I)</vt:lpstr>
      <vt:lpstr>Majority Element (II)</vt:lpstr>
      <vt:lpstr>Majority Element (III)</vt:lpstr>
      <vt:lpstr>Majority Element (IV)</vt:lpstr>
      <vt:lpstr>Foundation of Data Science</vt:lpstr>
      <vt:lpstr>k-Heavy Hitters (I)</vt:lpstr>
      <vt:lpstr>k-Heavy Hitters (II)</vt:lpstr>
      <vt:lpstr>k-Heavy Hitters (III)</vt:lpstr>
      <vt:lpstr>Foundation of Data Science</vt:lpstr>
      <vt:lpstr>Recap Adjacency/Laplacian Matrix</vt:lpstr>
      <vt:lpstr>Recap Eigenvalues of A_N and L_N</vt:lpstr>
      <vt:lpstr>Recap Fundamental Theorem of Markov Chain</vt:lpstr>
      <vt:lpstr>Recap Stationary Distribution on Undirected Graph</vt:lpstr>
      <vt:lpstr>Recap Hitting time and Commute Time</vt:lpstr>
      <vt:lpstr>Recap Commute Time</vt:lpstr>
      <vt:lpstr>Recap Cover and Mixing Time</vt:lpstr>
      <vt:lpstr>Mixing Time (I)</vt:lpstr>
      <vt:lpstr>Mixing Time (II)</vt:lpstr>
      <vt:lpstr>Mixing Time (III)</vt:lpstr>
      <vt:lpstr>Lazy Random Walk (I)</vt:lpstr>
      <vt:lpstr>Lazy Random Walk (II)</vt:lpstr>
      <vt:lpstr>Lazy Random Walk (III)</vt:lpstr>
      <vt:lpstr>Mixing Time for special Graphs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singling</dc:creator>
  <cp:lastModifiedBy>singling</cp:lastModifiedBy>
  <cp:revision>552</cp:revision>
  <dcterms:modified xsi:type="dcterms:W3CDTF">2022-05-30T10:00:03Z</dcterms:modified>
</cp:coreProperties>
</file>