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heme/themeOverride1.xml" ContentType="application/vnd.openxmlformats-officedocument.themeOverride+xml"/>
  <Override PartName="/ppt/charts/chart9.xml" ContentType="application/vnd.openxmlformats-officedocument.drawingml.chart+xml"/>
  <Override PartName="/ppt/charts/style3.xml" ContentType="application/vnd.ms-office.chartstyle+xml"/>
  <Override PartName="/ppt/charts/colors3.xml" ContentType="application/vnd.ms-office.chartcolorstyle+xml"/>
  <Override PartName="/ppt/charts/chart10.xml" ContentType="application/vnd.openxmlformats-officedocument.drawingml.chart+xml"/>
  <Override PartName="/ppt/charts/style4.xml" ContentType="application/vnd.ms-office.chartstyle+xml"/>
  <Override PartName="/ppt/charts/colors4.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style5.xml" ContentType="application/vnd.ms-office.chartstyle+xml"/>
  <Override PartName="/ppt/charts/colors5.xml" ContentType="application/vnd.ms-office.chartcolorstyle+xml"/>
  <Override PartName="/ppt/charts/chart1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 id="2147483661" r:id="rId2"/>
  </p:sldMasterIdLst>
  <p:notesMasterIdLst>
    <p:notesMasterId r:id="rId34"/>
  </p:notesMasterIdLst>
  <p:handoutMasterIdLst>
    <p:handoutMasterId r:id="rId35"/>
  </p:handoutMasterIdLst>
  <p:sldIdLst>
    <p:sldId id="286" r:id="rId3"/>
    <p:sldId id="256" r:id="rId4"/>
    <p:sldId id="283" r:id="rId5"/>
    <p:sldId id="285" r:id="rId6"/>
    <p:sldId id="287" r:id="rId7"/>
    <p:sldId id="282" r:id="rId8"/>
    <p:sldId id="293" r:id="rId9"/>
    <p:sldId id="297" r:id="rId10"/>
    <p:sldId id="284" r:id="rId11"/>
    <p:sldId id="257" r:id="rId12"/>
    <p:sldId id="268" r:id="rId13"/>
    <p:sldId id="269" r:id="rId14"/>
    <p:sldId id="270" r:id="rId15"/>
    <p:sldId id="296" r:id="rId16"/>
    <p:sldId id="258" r:id="rId17"/>
    <p:sldId id="260" r:id="rId18"/>
    <p:sldId id="288" r:id="rId19"/>
    <p:sldId id="259" r:id="rId20"/>
    <p:sldId id="273" r:id="rId21"/>
    <p:sldId id="274" r:id="rId22"/>
    <p:sldId id="275" r:id="rId23"/>
    <p:sldId id="290" r:id="rId24"/>
    <p:sldId id="295" r:id="rId25"/>
    <p:sldId id="276" r:id="rId26"/>
    <p:sldId id="277" r:id="rId27"/>
    <p:sldId id="280" r:id="rId28"/>
    <p:sldId id="289" r:id="rId29"/>
    <p:sldId id="294" r:id="rId30"/>
    <p:sldId id="298" r:id="rId31"/>
    <p:sldId id="271" r:id="rId32"/>
    <p:sldId id="29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19" d="100"/>
          <a:sy n="119" d="100"/>
        </p:scale>
        <p:origin x="188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9.xlsx"/><Relationship Id="rId2" Type="http://schemas.microsoft.com/office/2011/relationships/chartColorStyle" Target="colors4.xml"/><Relationship Id="rId1" Type="http://schemas.microsoft.com/office/2011/relationships/chartStyle" Target="style4.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___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___11.xlsx"/><Relationship Id="rId2" Type="http://schemas.microsoft.com/office/2011/relationships/chartColorStyle" Target="colors5.xml"/><Relationship Id="rId1" Type="http://schemas.microsoft.com/office/2011/relationships/chartStyle" Target="style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___12.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___7.xlsx"/><Relationship Id="rId1" Type="http://schemas.openxmlformats.org/officeDocument/2006/relationships/themeOverride" Target="../theme/themeOverride1.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dirty="0"/>
              <a:t>Presidential</a:t>
            </a:r>
            <a:r>
              <a:rPr lang="en-US" altLang="zh-TW" baseline="0" dirty="0"/>
              <a:t> Elections</a:t>
            </a:r>
            <a:endParaRPr lang="en-US" altLang="zh-TW"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工作表1!$A$2</c:f>
              <c:strCache>
                <c:ptCount val="1"/>
                <c:pt idx="0">
                  <c:v>KMT</c:v>
                </c:pt>
              </c:strCache>
            </c:strRef>
          </c:tx>
          <c:spPr>
            <a:ln w="28575" cap="rnd">
              <a:solidFill>
                <a:schemeClr val="accent1"/>
              </a:solidFill>
              <a:round/>
            </a:ln>
            <a:effectLst/>
          </c:spPr>
          <c:marker>
            <c:symbol val="none"/>
          </c:marker>
          <c:cat>
            <c:strRef>
              <c:f>工作表1!$B$1:$G$1</c:f>
              <c:strCache>
                <c:ptCount val="6"/>
                <c:pt idx="0">
                  <c:v>1996</c:v>
                </c:pt>
                <c:pt idx="1">
                  <c:v>2000</c:v>
                </c:pt>
                <c:pt idx="2">
                  <c:v>2004</c:v>
                </c:pt>
                <c:pt idx="3">
                  <c:v>2008</c:v>
                </c:pt>
                <c:pt idx="4">
                  <c:v>2012</c:v>
                </c:pt>
                <c:pt idx="5">
                  <c:v>2016</c:v>
                </c:pt>
              </c:strCache>
            </c:strRef>
          </c:cat>
          <c:val>
            <c:numRef>
              <c:f>工作表1!$B$2:$G$2</c:f>
              <c:numCache>
                <c:formatCode>General</c:formatCode>
                <c:ptCount val="6"/>
                <c:pt idx="0">
                  <c:v>54</c:v>
                </c:pt>
                <c:pt idx="1">
                  <c:v>23</c:v>
                </c:pt>
                <c:pt idx="2">
                  <c:v>50.1</c:v>
                </c:pt>
                <c:pt idx="3">
                  <c:v>58</c:v>
                </c:pt>
                <c:pt idx="4">
                  <c:v>45</c:v>
                </c:pt>
                <c:pt idx="5">
                  <c:v>31</c:v>
                </c:pt>
              </c:numCache>
            </c:numRef>
          </c:val>
          <c:smooth val="0"/>
          <c:extLst>
            <c:ext xmlns:c16="http://schemas.microsoft.com/office/drawing/2014/chart" uri="{C3380CC4-5D6E-409C-BE32-E72D297353CC}">
              <c16:uniqueId val="{00000000-50B3-8A43-98C9-B44B1D7883AC}"/>
            </c:ext>
          </c:extLst>
        </c:ser>
        <c:ser>
          <c:idx val="1"/>
          <c:order val="1"/>
          <c:tx>
            <c:strRef>
              <c:f>工作表1!$A$3</c:f>
              <c:strCache>
                <c:ptCount val="1"/>
                <c:pt idx="0">
                  <c:v>DPP</c:v>
                </c:pt>
              </c:strCache>
            </c:strRef>
          </c:tx>
          <c:spPr>
            <a:ln w="28575" cap="rnd">
              <a:solidFill>
                <a:schemeClr val="accent3">
                  <a:lumMod val="50000"/>
                </a:schemeClr>
              </a:solidFill>
              <a:round/>
            </a:ln>
            <a:effectLst/>
          </c:spPr>
          <c:marker>
            <c:symbol val="none"/>
          </c:marker>
          <c:cat>
            <c:strRef>
              <c:f>工作表1!$B$1:$G$1</c:f>
              <c:strCache>
                <c:ptCount val="6"/>
                <c:pt idx="0">
                  <c:v>1996</c:v>
                </c:pt>
                <c:pt idx="1">
                  <c:v>2000</c:v>
                </c:pt>
                <c:pt idx="2">
                  <c:v>2004</c:v>
                </c:pt>
                <c:pt idx="3">
                  <c:v>2008</c:v>
                </c:pt>
                <c:pt idx="4">
                  <c:v>2012</c:v>
                </c:pt>
                <c:pt idx="5">
                  <c:v>2016</c:v>
                </c:pt>
              </c:strCache>
            </c:strRef>
          </c:cat>
          <c:val>
            <c:numRef>
              <c:f>工作表1!$B$3:$G$3</c:f>
              <c:numCache>
                <c:formatCode>General</c:formatCode>
                <c:ptCount val="6"/>
                <c:pt idx="0">
                  <c:v>21</c:v>
                </c:pt>
                <c:pt idx="1">
                  <c:v>39</c:v>
                </c:pt>
                <c:pt idx="2">
                  <c:v>49.8</c:v>
                </c:pt>
                <c:pt idx="3">
                  <c:v>41</c:v>
                </c:pt>
                <c:pt idx="4">
                  <c:v>51</c:v>
                </c:pt>
                <c:pt idx="5">
                  <c:v>56</c:v>
                </c:pt>
              </c:numCache>
            </c:numRef>
          </c:val>
          <c:smooth val="0"/>
          <c:extLst>
            <c:ext xmlns:c16="http://schemas.microsoft.com/office/drawing/2014/chart" uri="{C3380CC4-5D6E-409C-BE32-E72D297353CC}">
              <c16:uniqueId val="{00000001-50B3-8A43-98C9-B44B1D7883AC}"/>
            </c:ext>
          </c:extLst>
        </c:ser>
        <c:ser>
          <c:idx val="2"/>
          <c:order val="2"/>
          <c:tx>
            <c:strRef>
              <c:f>工作表1!$A$4</c:f>
              <c:strCache>
                <c:ptCount val="1"/>
                <c:pt idx="0">
                  <c:v>Others</c:v>
                </c:pt>
              </c:strCache>
            </c:strRef>
          </c:tx>
          <c:spPr>
            <a:ln w="28575" cap="rnd">
              <a:solidFill>
                <a:schemeClr val="accent6">
                  <a:lumMod val="75000"/>
                </a:schemeClr>
              </a:solidFill>
              <a:round/>
            </a:ln>
            <a:effectLst/>
          </c:spPr>
          <c:marker>
            <c:symbol val="none"/>
          </c:marker>
          <c:cat>
            <c:strRef>
              <c:f>工作表1!$B$1:$G$1</c:f>
              <c:strCache>
                <c:ptCount val="6"/>
                <c:pt idx="0">
                  <c:v>1996</c:v>
                </c:pt>
                <c:pt idx="1">
                  <c:v>2000</c:v>
                </c:pt>
                <c:pt idx="2">
                  <c:v>2004</c:v>
                </c:pt>
                <c:pt idx="3">
                  <c:v>2008</c:v>
                </c:pt>
                <c:pt idx="4">
                  <c:v>2012</c:v>
                </c:pt>
                <c:pt idx="5">
                  <c:v>2016</c:v>
                </c:pt>
              </c:strCache>
            </c:strRef>
          </c:cat>
          <c:val>
            <c:numRef>
              <c:f>工作表1!$B$4:$G$4</c:f>
              <c:numCache>
                <c:formatCode>General</c:formatCode>
                <c:ptCount val="6"/>
                <c:pt idx="0">
                  <c:v>23</c:v>
                </c:pt>
                <c:pt idx="1">
                  <c:v>36</c:v>
                </c:pt>
                <c:pt idx="2">
                  <c:v>0</c:v>
                </c:pt>
                <c:pt idx="3">
                  <c:v>0</c:v>
                </c:pt>
                <c:pt idx="4">
                  <c:v>2</c:v>
                </c:pt>
                <c:pt idx="5">
                  <c:v>12</c:v>
                </c:pt>
              </c:numCache>
            </c:numRef>
          </c:val>
          <c:smooth val="0"/>
          <c:extLst>
            <c:ext xmlns:c16="http://schemas.microsoft.com/office/drawing/2014/chart" uri="{C3380CC4-5D6E-409C-BE32-E72D297353CC}">
              <c16:uniqueId val="{00000002-50B3-8A43-98C9-B44B1D7883AC}"/>
            </c:ext>
          </c:extLst>
        </c:ser>
        <c:ser>
          <c:idx val="3"/>
          <c:order val="3"/>
          <c:tx>
            <c:strRef>
              <c:f>工作表1!$A$5</c:f>
              <c:strCache>
                <c:ptCount val="1"/>
                <c:pt idx="0">
                  <c:v>Turnout</c:v>
                </c:pt>
              </c:strCache>
            </c:strRef>
          </c:tx>
          <c:spPr>
            <a:ln w="28575" cap="rnd">
              <a:solidFill>
                <a:schemeClr val="accent4"/>
              </a:solidFill>
              <a:round/>
            </a:ln>
            <a:effectLst/>
          </c:spPr>
          <c:marker>
            <c:symbol val="none"/>
          </c:marker>
          <c:cat>
            <c:strRef>
              <c:f>工作表1!$B$1:$G$1</c:f>
              <c:strCache>
                <c:ptCount val="6"/>
                <c:pt idx="0">
                  <c:v>1996</c:v>
                </c:pt>
                <c:pt idx="1">
                  <c:v>2000</c:v>
                </c:pt>
                <c:pt idx="2">
                  <c:v>2004</c:v>
                </c:pt>
                <c:pt idx="3">
                  <c:v>2008</c:v>
                </c:pt>
                <c:pt idx="4">
                  <c:v>2012</c:v>
                </c:pt>
                <c:pt idx="5">
                  <c:v>2016</c:v>
                </c:pt>
              </c:strCache>
            </c:strRef>
          </c:cat>
          <c:val>
            <c:numRef>
              <c:f>工作表1!$B$5:$G$5</c:f>
              <c:numCache>
                <c:formatCode>General</c:formatCode>
                <c:ptCount val="6"/>
                <c:pt idx="0">
                  <c:v>76</c:v>
                </c:pt>
                <c:pt idx="1">
                  <c:v>82</c:v>
                </c:pt>
                <c:pt idx="2">
                  <c:v>80</c:v>
                </c:pt>
                <c:pt idx="3">
                  <c:v>76</c:v>
                </c:pt>
                <c:pt idx="4">
                  <c:v>74</c:v>
                </c:pt>
                <c:pt idx="5">
                  <c:v>66</c:v>
                </c:pt>
              </c:numCache>
            </c:numRef>
          </c:val>
          <c:smooth val="0"/>
          <c:extLst>
            <c:ext xmlns:c16="http://schemas.microsoft.com/office/drawing/2014/chart" uri="{C3380CC4-5D6E-409C-BE32-E72D297353CC}">
              <c16:uniqueId val="{00000003-50B3-8A43-98C9-B44B1D7883AC}"/>
            </c:ext>
          </c:extLst>
        </c:ser>
        <c:dLbls>
          <c:showLegendKey val="0"/>
          <c:showVal val="0"/>
          <c:showCatName val="0"/>
          <c:showSerName val="0"/>
          <c:showPercent val="0"/>
          <c:showBubbleSize val="0"/>
        </c:dLbls>
        <c:smooth val="0"/>
        <c:axId val="2145865432"/>
        <c:axId val="-2143881544"/>
      </c:lineChart>
      <c:catAx>
        <c:axId val="2145865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43881544"/>
        <c:crosses val="autoZero"/>
        <c:auto val="1"/>
        <c:lblAlgn val="ctr"/>
        <c:lblOffset val="100"/>
        <c:noMultiLvlLbl val="0"/>
      </c:catAx>
      <c:valAx>
        <c:axId val="-2143881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45865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KMT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工作表1!$A$2:$A$6</c:f>
              <c:strCache>
                <c:ptCount val="5"/>
                <c:pt idx="0">
                  <c:v>20-29</c:v>
                </c:pt>
                <c:pt idx="1">
                  <c:v>30-39</c:v>
                </c:pt>
                <c:pt idx="2">
                  <c:v>40-49</c:v>
                </c:pt>
                <c:pt idx="3">
                  <c:v>50-59</c:v>
                </c:pt>
                <c:pt idx="4">
                  <c:v>60+</c:v>
                </c:pt>
              </c:strCache>
            </c:strRef>
          </c:cat>
          <c:val>
            <c:numRef>
              <c:f>工作表1!$B$2:$B$6</c:f>
              <c:numCache>
                <c:formatCode>General</c:formatCode>
                <c:ptCount val="5"/>
                <c:pt idx="0">
                  <c:v>15.1</c:v>
                </c:pt>
                <c:pt idx="1">
                  <c:v>13.9</c:v>
                </c:pt>
                <c:pt idx="2">
                  <c:v>16.3</c:v>
                </c:pt>
                <c:pt idx="3">
                  <c:v>26</c:v>
                </c:pt>
                <c:pt idx="4">
                  <c:v>23.7</c:v>
                </c:pt>
              </c:numCache>
            </c:numRef>
          </c:val>
          <c:extLst>
            <c:ext xmlns:c16="http://schemas.microsoft.com/office/drawing/2014/chart" uri="{C3380CC4-5D6E-409C-BE32-E72D297353CC}">
              <c16:uniqueId val="{00000000-DF14-1448-9FB1-541C177F1E53}"/>
            </c:ext>
          </c:extLst>
        </c:ser>
        <c:ser>
          <c:idx val="1"/>
          <c:order val="1"/>
          <c:tx>
            <c:strRef>
              <c:f>工作表1!$C$1</c:f>
              <c:strCache>
                <c:ptCount val="1"/>
                <c:pt idx="0">
                  <c:v>DPP</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工作表1!$A$2:$A$6</c:f>
              <c:strCache>
                <c:ptCount val="5"/>
                <c:pt idx="0">
                  <c:v>20-29</c:v>
                </c:pt>
                <c:pt idx="1">
                  <c:v>30-39</c:v>
                </c:pt>
                <c:pt idx="2">
                  <c:v>40-49</c:v>
                </c:pt>
                <c:pt idx="3">
                  <c:v>50-59</c:v>
                </c:pt>
                <c:pt idx="4">
                  <c:v>60+</c:v>
                </c:pt>
              </c:strCache>
            </c:strRef>
          </c:cat>
          <c:val>
            <c:numRef>
              <c:f>工作表1!$C$2:$C$6</c:f>
              <c:numCache>
                <c:formatCode>General</c:formatCode>
                <c:ptCount val="5"/>
                <c:pt idx="0">
                  <c:v>29.1</c:v>
                </c:pt>
                <c:pt idx="1">
                  <c:v>34.299999999999997</c:v>
                </c:pt>
                <c:pt idx="2">
                  <c:v>30.5</c:v>
                </c:pt>
                <c:pt idx="3">
                  <c:v>27</c:v>
                </c:pt>
                <c:pt idx="4">
                  <c:v>29.5</c:v>
                </c:pt>
              </c:numCache>
            </c:numRef>
          </c:val>
          <c:extLst>
            <c:ext xmlns:c16="http://schemas.microsoft.com/office/drawing/2014/chart" uri="{C3380CC4-5D6E-409C-BE32-E72D297353CC}">
              <c16:uniqueId val="{00000001-DF14-1448-9FB1-541C177F1E53}"/>
            </c:ext>
          </c:extLst>
        </c:ser>
        <c:ser>
          <c:idx val="2"/>
          <c:order val="2"/>
          <c:tx>
            <c:strRef>
              <c:f>工作表1!$D$1</c:f>
              <c:strCache>
                <c:ptCount val="1"/>
                <c:pt idx="0">
                  <c:v>NPP</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工作表1!$A$2:$A$6</c:f>
              <c:strCache>
                <c:ptCount val="5"/>
                <c:pt idx="0">
                  <c:v>20-29</c:v>
                </c:pt>
                <c:pt idx="1">
                  <c:v>30-39</c:v>
                </c:pt>
                <c:pt idx="2">
                  <c:v>40-49</c:v>
                </c:pt>
                <c:pt idx="3">
                  <c:v>50-59</c:v>
                </c:pt>
                <c:pt idx="4">
                  <c:v>60+</c:v>
                </c:pt>
              </c:strCache>
            </c:strRef>
          </c:cat>
          <c:val>
            <c:numRef>
              <c:f>工作表1!$D$2:$D$6</c:f>
              <c:numCache>
                <c:formatCode>General</c:formatCode>
                <c:ptCount val="5"/>
                <c:pt idx="0">
                  <c:v>5.2</c:v>
                </c:pt>
                <c:pt idx="1">
                  <c:v>1</c:v>
                </c:pt>
                <c:pt idx="2">
                  <c:v>0</c:v>
                </c:pt>
                <c:pt idx="3">
                  <c:v>1</c:v>
                </c:pt>
                <c:pt idx="4">
                  <c:v>0.4</c:v>
                </c:pt>
              </c:numCache>
            </c:numRef>
          </c:val>
          <c:extLst>
            <c:ext xmlns:c16="http://schemas.microsoft.com/office/drawing/2014/chart" uri="{C3380CC4-5D6E-409C-BE32-E72D297353CC}">
              <c16:uniqueId val="{00000002-DF14-1448-9FB1-541C177F1E53}"/>
            </c:ext>
          </c:extLst>
        </c:ser>
        <c:ser>
          <c:idx val="3"/>
          <c:order val="3"/>
          <c:tx>
            <c:strRef>
              <c:f>工作表1!$E$1</c:f>
              <c:strCache>
                <c:ptCount val="1"/>
                <c:pt idx="0">
                  <c:v>TPP</c:v>
                </c:pt>
              </c:strCache>
            </c:strRef>
          </c:tx>
          <c:spPr>
            <a:solidFill>
              <a:schemeClr val="accent1">
                <a:lumMod val="60000"/>
              </a:schemeClr>
            </a:solidFill>
            <a:ln>
              <a:noFill/>
            </a:ln>
            <a:effectLst/>
          </c:spPr>
          <c:invertIfNegative val="0"/>
          <c:dPt>
            <c:idx val="0"/>
            <c:invertIfNegative val="0"/>
            <c:bubble3D val="0"/>
            <c:spPr>
              <a:solidFill>
                <a:schemeClr val="bg1">
                  <a:lumMod val="65000"/>
                </a:schemeClr>
              </a:solidFill>
              <a:ln>
                <a:noFill/>
              </a:ln>
              <a:effectLst/>
            </c:spPr>
            <c:extLst>
              <c:ext xmlns:c16="http://schemas.microsoft.com/office/drawing/2014/chart" uri="{C3380CC4-5D6E-409C-BE32-E72D297353CC}">
                <c16:uniqueId val="{00000001-C50E-C247-B355-F35DEE71E972}"/>
              </c:ext>
            </c:extLst>
          </c:dPt>
          <c:dPt>
            <c:idx val="1"/>
            <c:invertIfNegative val="0"/>
            <c:bubble3D val="0"/>
            <c:spPr>
              <a:solidFill>
                <a:schemeClr val="bg1">
                  <a:lumMod val="65000"/>
                </a:schemeClr>
              </a:solidFill>
              <a:ln>
                <a:noFill/>
              </a:ln>
              <a:effectLst/>
            </c:spPr>
            <c:extLst>
              <c:ext xmlns:c16="http://schemas.microsoft.com/office/drawing/2014/chart" uri="{C3380CC4-5D6E-409C-BE32-E72D297353CC}">
                <c16:uniqueId val="{00000002-C50E-C247-B355-F35DEE71E972}"/>
              </c:ext>
            </c:extLst>
          </c:dPt>
          <c:dPt>
            <c:idx val="2"/>
            <c:invertIfNegative val="0"/>
            <c:bubble3D val="0"/>
            <c:spPr>
              <a:solidFill>
                <a:schemeClr val="bg1">
                  <a:lumMod val="65000"/>
                </a:schemeClr>
              </a:solidFill>
              <a:ln>
                <a:noFill/>
              </a:ln>
              <a:effectLst/>
            </c:spPr>
            <c:extLst>
              <c:ext xmlns:c16="http://schemas.microsoft.com/office/drawing/2014/chart" uri="{C3380CC4-5D6E-409C-BE32-E72D297353CC}">
                <c16:uniqueId val="{00000003-C50E-C247-B355-F35DEE71E972}"/>
              </c:ext>
            </c:extLst>
          </c:dPt>
          <c:dPt>
            <c:idx val="3"/>
            <c:invertIfNegative val="0"/>
            <c:bubble3D val="0"/>
            <c:spPr>
              <a:solidFill>
                <a:schemeClr val="bg1">
                  <a:lumMod val="65000"/>
                </a:schemeClr>
              </a:solidFill>
              <a:ln>
                <a:noFill/>
              </a:ln>
              <a:effectLst/>
            </c:spPr>
            <c:extLst>
              <c:ext xmlns:c16="http://schemas.microsoft.com/office/drawing/2014/chart" uri="{C3380CC4-5D6E-409C-BE32-E72D297353CC}">
                <c16:uniqueId val="{00000004-C50E-C247-B355-F35DEE71E972}"/>
              </c:ext>
            </c:extLst>
          </c:dPt>
          <c:dPt>
            <c:idx val="4"/>
            <c:invertIfNegative val="0"/>
            <c:bubble3D val="0"/>
            <c:spPr>
              <a:solidFill>
                <a:schemeClr val="bg1">
                  <a:lumMod val="65000"/>
                </a:schemeClr>
              </a:solidFill>
              <a:ln>
                <a:noFill/>
              </a:ln>
              <a:effectLst/>
            </c:spPr>
            <c:extLst>
              <c:ext xmlns:c16="http://schemas.microsoft.com/office/drawing/2014/chart" uri="{C3380CC4-5D6E-409C-BE32-E72D297353CC}">
                <c16:uniqueId val="{00000005-C50E-C247-B355-F35DEE71E972}"/>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工作表1!$A$2:$A$6</c:f>
              <c:strCache>
                <c:ptCount val="5"/>
                <c:pt idx="0">
                  <c:v>20-29</c:v>
                </c:pt>
                <c:pt idx="1">
                  <c:v>30-39</c:v>
                </c:pt>
                <c:pt idx="2">
                  <c:v>40-49</c:v>
                </c:pt>
                <c:pt idx="3">
                  <c:v>50-59</c:v>
                </c:pt>
                <c:pt idx="4">
                  <c:v>60+</c:v>
                </c:pt>
              </c:strCache>
            </c:strRef>
          </c:cat>
          <c:val>
            <c:numRef>
              <c:f>工作表1!$E$2:$E$6</c:f>
              <c:numCache>
                <c:formatCode>General</c:formatCode>
                <c:ptCount val="5"/>
                <c:pt idx="0">
                  <c:v>5.2</c:v>
                </c:pt>
                <c:pt idx="1">
                  <c:v>8.5</c:v>
                </c:pt>
                <c:pt idx="2">
                  <c:v>3</c:v>
                </c:pt>
                <c:pt idx="3">
                  <c:v>3.5</c:v>
                </c:pt>
                <c:pt idx="4">
                  <c:v>1.8</c:v>
                </c:pt>
              </c:numCache>
            </c:numRef>
          </c:val>
          <c:extLst>
            <c:ext xmlns:c16="http://schemas.microsoft.com/office/drawing/2014/chart" uri="{C3380CC4-5D6E-409C-BE32-E72D297353CC}">
              <c16:uniqueId val="{00000000-C50E-C247-B355-F35DEE71E972}"/>
            </c:ext>
          </c:extLst>
        </c:ser>
        <c:dLbls>
          <c:dLblPos val="outEnd"/>
          <c:showLegendKey val="0"/>
          <c:showVal val="1"/>
          <c:showCatName val="0"/>
          <c:showSerName val="0"/>
          <c:showPercent val="0"/>
          <c:showBubbleSize val="0"/>
        </c:dLbls>
        <c:gapWidth val="100"/>
        <c:overlap val="-24"/>
        <c:axId val="-2121194872"/>
        <c:axId val="-2121191128"/>
      </c:barChart>
      <c:catAx>
        <c:axId val="-2121194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TW"/>
          </a:p>
        </c:txPr>
        <c:crossAx val="-2121191128"/>
        <c:crosses val="autoZero"/>
        <c:auto val="1"/>
        <c:lblAlgn val="ctr"/>
        <c:lblOffset val="100"/>
        <c:noMultiLvlLbl val="0"/>
      </c:catAx>
      <c:valAx>
        <c:axId val="-2121191128"/>
        <c:scaling>
          <c:orientation val="minMax"/>
        </c:scaling>
        <c:delete val="0"/>
        <c:axPos val="l"/>
        <c:majorGridlines>
          <c:spPr>
            <a:ln w="9525" cap="flat" cmpd="sng" algn="ctr">
              <a:no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TW"/>
          </a:p>
        </c:txPr>
        <c:crossAx val="-2121194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prstDash val="solid"/>
    </a:ln>
    <a:effectLst/>
  </c:spPr>
  <c:txPr>
    <a:bodyPr/>
    <a:lstStyle/>
    <a:p>
      <a:pPr>
        <a:defRPr/>
      </a:pPr>
      <a:endParaRPr lang="zh-TW"/>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Unification</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20-29</c:v>
                </c:pt>
                <c:pt idx="1">
                  <c:v>30-39</c:v>
                </c:pt>
                <c:pt idx="2">
                  <c:v>40-49</c:v>
                </c:pt>
                <c:pt idx="3">
                  <c:v>50-59</c:v>
                </c:pt>
                <c:pt idx="4">
                  <c:v>60+</c:v>
                </c:pt>
              </c:strCache>
            </c:strRef>
          </c:cat>
          <c:val>
            <c:numRef>
              <c:f>Sheet1!$B$2:$B$6</c:f>
              <c:numCache>
                <c:formatCode>General</c:formatCode>
                <c:ptCount val="5"/>
                <c:pt idx="0">
                  <c:v>5.2</c:v>
                </c:pt>
                <c:pt idx="1">
                  <c:v>9</c:v>
                </c:pt>
                <c:pt idx="2">
                  <c:v>14.3</c:v>
                </c:pt>
                <c:pt idx="3">
                  <c:v>10.6</c:v>
                </c:pt>
                <c:pt idx="4">
                  <c:v>11.5</c:v>
                </c:pt>
              </c:numCache>
            </c:numRef>
          </c:val>
          <c:extLst>
            <c:ext xmlns:c16="http://schemas.microsoft.com/office/drawing/2014/chart" uri="{C3380CC4-5D6E-409C-BE32-E72D297353CC}">
              <c16:uniqueId val="{00000000-6DDB-7C4C-87A2-F09B70B11435}"/>
            </c:ext>
          </c:extLst>
        </c:ser>
        <c:ser>
          <c:idx val="1"/>
          <c:order val="1"/>
          <c:tx>
            <c:strRef>
              <c:f>Sheet1!$C$1</c:f>
              <c:strCache>
                <c:ptCount val="1"/>
                <c:pt idx="0">
                  <c:v>Status quo</c:v>
                </c:pt>
              </c:strCache>
            </c:strRef>
          </c:tx>
          <c:spPr>
            <a:solidFill>
              <a:schemeClr val="accent4">
                <a:lumMod val="40000"/>
                <a:lumOff val="6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20-29</c:v>
                </c:pt>
                <c:pt idx="1">
                  <c:v>30-39</c:v>
                </c:pt>
                <c:pt idx="2">
                  <c:v>40-49</c:v>
                </c:pt>
                <c:pt idx="3">
                  <c:v>50-59</c:v>
                </c:pt>
                <c:pt idx="4">
                  <c:v>60+</c:v>
                </c:pt>
              </c:strCache>
            </c:strRef>
          </c:cat>
          <c:val>
            <c:numRef>
              <c:f>Sheet1!$C$2:$C$6</c:f>
              <c:numCache>
                <c:formatCode>General</c:formatCode>
                <c:ptCount val="5"/>
                <c:pt idx="0">
                  <c:v>55.2</c:v>
                </c:pt>
                <c:pt idx="1">
                  <c:v>54.2</c:v>
                </c:pt>
                <c:pt idx="2">
                  <c:v>56.4</c:v>
                </c:pt>
                <c:pt idx="3">
                  <c:v>63.3</c:v>
                </c:pt>
                <c:pt idx="4">
                  <c:v>54</c:v>
                </c:pt>
              </c:numCache>
            </c:numRef>
          </c:val>
          <c:extLst>
            <c:ext xmlns:c16="http://schemas.microsoft.com/office/drawing/2014/chart" uri="{C3380CC4-5D6E-409C-BE32-E72D297353CC}">
              <c16:uniqueId val="{00000001-6DDB-7C4C-87A2-F09B70B11435}"/>
            </c:ext>
          </c:extLst>
        </c:ser>
        <c:ser>
          <c:idx val="2"/>
          <c:order val="2"/>
          <c:tx>
            <c:strRef>
              <c:f>Sheet1!$D$1</c:f>
              <c:strCache>
                <c:ptCount val="1"/>
                <c:pt idx="0">
                  <c:v>Independence</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20-29</c:v>
                </c:pt>
                <c:pt idx="1">
                  <c:v>30-39</c:v>
                </c:pt>
                <c:pt idx="2">
                  <c:v>40-49</c:v>
                </c:pt>
                <c:pt idx="3">
                  <c:v>50-59</c:v>
                </c:pt>
                <c:pt idx="4">
                  <c:v>60+</c:v>
                </c:pt>
              </c:strCache>
            </c:strRef>
          </c:cat>
          <c:val>
            <c:numRef>
              <c:f>Sheet1!$D$2:$D$6</c:f>
              <c:numCache>
                <c:formatCode>General</c:formatCode>
                <c:ptCount val="5"/>
                <c:pt idx="0">
                  <c:v>37.799999999999997</c:v>
                </c:pt>
                <c:pt idx="1">
                  <c:v>32.9</c:v>
                </c:pt>
                <c:pt idx="2">
                  <c:v>26.5</c:v>
                </c:pt>
                <c:pt idx="3">
                  <c:v>24.1</c:v>
                </c:pt>
                <c:pt idx="4">
                  <c:v>21.9</c:v>
                </c:pt>
              </c:numCache>
            </c:numRef>
          </c:val>
          <c:extLst>
            <c:ext xmlns:c16="http://schemas.microsoft.com/office/drawing/2014/chart" uri="{C3380CC4-5D6E-409C-BE32-E72D297353CC}">
              <c16:uniqueId val="{00000002-6DDB-7C4C-87A2-F09B70B11435}"/>
            </c:ext>
          </c:extLst>
        </c:ser>
        <c:dLbls>
          <c:showLegendKey val="0"/>
          <c:showVal val="0"/>
          <c:showCatName val="0"/>
          <c:showSerName val="0"/>
          <c:showPercent val="0"/>
          <c:showBubbleSize val="0"/>
        </c:dLbls>
        <c:gapWidth val="150"/>
        <c:axId val="-2142234552"/>
        <c:axId val="-2142231496"/>
      </c:barChart>
      <c:catAx>
        <c:axId val="-2142234552"/>
        <c:scaling>
          <c:orientation val="minMax"/>
        </c:scaling>
        <c:delete val="0"/>
        <c:axPos val="b"/>
        <c:numFmt formatCode="General" sourceLinked="0"/>
        <c:majorTickMark val="out"/>
        <c:minorTickMark val="none"/>
        <c:tickLblPos val="nextTo"/>
        <c:crossAx val="-2142231496"/>
        <c:crosses val="autoZero"/>
        <c:auto val="1"/>
        <c:lblAlgn val="ctr"/>
        <c:lblOffset val="100"/>
        <c:noMultiLvlLbl val="0"/>
      </c:catAx>
      <c:valAx>
        <c:axId val="-2142231496"/>
        <c:scaling>
          <c:orientation val="minMax"/>
        </c:scaling>
        <c:delete val="0"/>
        <c:axPos val="l"/>
        <c:majorGridlines>
          <c:spPr>
            <a:ln>
              <a:noFill/>
            </a:ln>
          </c:spPr>
        </c:majorGridlines>
        <c:numFmt formatCode="General" sourceLinked="1"/>
        <c:majorTickMark val="out"/>
        <c:minorTickMark val="none"/>
        <c:tickLblPos val="nextTo"/>
        <c:crossAx val="-2142234552"/>
        <c:crosses val="autoZero"/>
        <c:crossBetween val="between"/>
      </c:valAx>
    </c:plotArea>
    <c:legend>
      <c:legendPos val="r"/>
      <c:overlay val="0"/>
    </c:legend>
    <c:plotVisOnly val="1"/>
    <c:dispBlanksAs val="gap"/>
    <c:showDLblsOverMax val="0"/>
  </c:chart>
  <c:txPr>
    <a:bodyPr/>
    <a:lstStyle/>
    <a:p>
      <a:pPr>
        <a:defRPr sz="1800"/>
      </a:pPr>
      <a:endParaRPr lang="zh-TW"/>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Approve</c:v>
                </c:pt>
              </c:strCache>
            </c:strRef>
          </c:tx>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20-29</c:v>
                </c:pt>
                <c:pt idx="1">
                  <c:v>30-39</c:v>
                </c:pt>
                <c:pt idx="2">
                  <c:v>40-49</c:v>
                </c:pt>
                <c:pt idx="3">
                  <c:v>50-59</c:v>
                </c:pt>
                <c:pt idx="4">
                  <c:v>60+</c:v>
                </c:pt>
              </c:strCache>
            </c:strRef>
          </c:cat>
          <c:val>
            <c:numRef>
              <c:f>Sheet1!$B$2:$B$6</c:f>
              <c:numCache>
                <c:formatCode>General</c:formatCode>
                <c:ptCount val="5"/>
                <c:pt idx="0">
                  <c:v>58.55</c:v>
                </c:pt>
                <c:pt idx="1">
                  <c:v>46.29</c:v>
                </c:pt>
                <c:pt idx="2">
                  <c:v>42.28</c:v>
                </c:pt>
                <c:pt idx="3">
                  <c:v>38.65</c:v>
                </c:pt>
                <c:pt idx="4">
                  <c:v>42.24</c:v>
                </c:pt>
              </c:numCache>
            </c:numRef>
          </c:val>
          <c:extLst>
            <c:ext xmlns:c16="http://schemas.microsoft.com/office/drawing/2014/chart" uri="{C3380CC4-5D6E-409C-BE32-E72D297353CC}">
              <c16:uniqueId val="{00000000-6DDB-7C4C-87A2-F09B70B11435}"/>
            </c:ext>
          </c:extLst>
        </c:ser>
        <c:ser>
          <c:idx val="1"/>
          <c:order val="1"/>
          <c:tx>
            <c:strRef>
              <c:f>Sheet1!$C$1</c:f>
              <c:strCache>
                <c:ptCount val="1"/>
                <c:pt idx="0">
                  <c:v>Disapprove</c:v>
                </c:pt>
              </c:strCache>
            </c:strRef>
          </c:tx>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20-29</c:v>
                </c:pt>
                <c:pt idx="1">
                  <c:v>30-39</c:v>
                </c:pt>
                <c:pt idx="2">
                  <c:v>40-49</c:v>
                </c:pt>
                <c:pt idx="3">
                  <c:v>50-59</c:v>
                </c:pt>
                <c:pt idx="4">
                  <c:v>60+</c:v>
                </c:pt>
              </c:strCache>
            </c:strRef>
          </c:cat>
          <c:val>
            <c:numRef>
              <c:f>Sheet1!$C$2:$C$6</c:f>
              <c:numCache>
                <c:formatCode>General</c:formatCode>
                <c:ptCount val="5"/>
                <c:pt idx="0">
                  <c:v>25.66</c:v>
                </c:pt>
                <c:pt idx="1">
                  <c:v>44.57</c:v>
                </c:pt>
                <c:pt idx="2">
                  <c:v>46.69</c:v>
                </c:pt>
                <c:pt idx="3">
                  <c:v>52.99</c:v>
                </c:pt>
                <c:pt idx="4">
                  <c:v>43.97</c:v>
                </c:pt>
              </c:numCache>
            </c:numRef>
          </c:val>
          <c:extLst>
            <c:ext xmlns:c16="http://schemas.microsoft.com/office/drawing/2014/chart" uri="{C3380CC4-5D6E-409C-BE32-E72D297353CC}">
              <c16:uniqueId val="{00000001-6DDB-7C4C-87A2-F09B70B11435}"/>
            </c:ext>
          </c:extLst>
        </c:ser>
        <c:dLbls>
          <c:showLegendKey val="0"/>
          <c:showVal val="0"/>
          <c:showCatName val="0"/>
          <c:showSerName val="0"/>
          <c:showPercent val="0"/>
          <c:showBubbleSize val="0"/>
        </c:dLbls>
        <c:gapWidth val="150"/>
        <c:axId val="2113292008"/>
        <c:axId val="-2141915080"/>
      </c:barChart>
      <c:catAx>
        <c:axId val="2113292008"/>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2141915080"/>
        <c:crosses val="autoZero"/>
        <c:auto val="1"/>
        <c:lblAlgn val="ctr"/>
        <c:lblOffset val="100"/>
        <c:noMultiLvlLbl val="0"/>
      </c:catAx>
      <c:valAx>
        <c:axId val="-2141915080"/>
        <c:scaling>
          <c:orientation val="minMax"/>
        </c:scaling>
        <c:delete val="0"/>
        <c:axPos val="l"/>
        <c:majorGridlines>
          <c:spPr>
            <a:ln w="9525" cap="flat" cmpd="sng" algn="ctr">
              <a:no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crossAx val="2113292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zh-TW"/>
        </a:p>
      </c:txPr>
    </c:legend>
    <c:plotVisOnly val="1"/>
    <c:dispBlanksAs val="gap"/>
    <c:showDLblsOverMax val="0"/>
  </c:chart>
  <c:spPr>
    <a:noFill/>
    <a:ln w="9525" cap="flat" cmpd="sng" algn="ctr">
      <a:noFill/>
      <a:prstDash val="solid"/>
    </a:ln>
    <a:effectLst/>
  </c:spPr>
  <c:txPr>
    <a:bodyPr/>
    <a:lstStyle/>
    <a:p>
      <a:pPr>
        <a:defRPr sz="1800"/>
      </a:pPr>
      <a:endParaRPr lang="zh-TW"/>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16"/>
    </mc:Choice>
    <mc:Fallback>
      <c:style val="16"/>
    </mc:Fallback>
  </mc:AlternateContent>
  <c:chart>
    <c:autoTitleDeleted val="0"/>
    <c:plotArea>
      <c:layout/>
      <c:barChart>
        <c:barDir val="col"/>
        <c:grouping val="clustered"/>
        <c:varyColors val="0"/>
        <c:ser>
          <c:idx val="0"/>
          <c:order val="0"/>
          <c:tx>
            <c:strRef>
              <c:f>Sheet1!$A$2</c:f>
              <c:strCache>
                <c:ptCount val="1"/>
                <c:pt idx="0">
                  <c:v>Better</c:v>
                </c:pt>
              </c:strCache>
            </c:strRef>
          </c:tx>
          <c:invertIfNegative val="0"/>
          <c:dLbls>
            <c:spPr>
              <a:noFill/>
              <a:ln>
                <a:noFill/>
              </a:ln>
              <a:effectLst/>
            </c:spPr>
            <c:txPr>
              <a:bodyPr rot="0" vert="horz"/>
              <a:lstStyle/>
              <a:p>
                <a:pPr>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Mar-19</c:v>
                </c:pt>
                <c:pt idx="1">
                  <c:v>Jun-19</c:v>
                </c:pt>
                <c:pt idx="2">
                  <c:v>Sep-19</c:v>
                </c:pt>
              </c:strCache>
            </c:strRef>
          </c:cat>
          <c:val>
            <c:numRef>
              <c:f>Sheet1!$B$2:$D$2</c:f>
              <c:numCache>
                <c:formatCode>General</c:formatCode>
                <c:ptCount val="3"/>
                <c:pt idx="0">
                  <c:v>10</c:v>
                </c:pt>
                <c:pt idx="1">
                  <c:v>13.7</c:v>
                </c:pt>
                <c:pt idx="2">
                  <c:v>10.8</c:v>
                </c:pt>
              </c:numCache>
            </c:numRef>
          </c:val>
          <c:extLst>
            <c:ext xmlns:c16="http://schemas.microsoft.com/office/drawing/2014/chart" uri="{C3380CC4-5D6E-409C-BE32-E72D297353CC}">
              <c16:uniqueId val="{00000000-6DDB-7C4C-87A2-F09B70B11435}"/>
            </c:ext>
          </c:extLst>
        </c:ser>
        <c:ser>
          <c:idx val="1"/>
          <c:order val="1"/>
          <c:tx>
            <c:strRef>
              <c:f>Sheet1!$A$3</c:f>
              <c:strCache>
                <c:ptCount val="1"/>
                <c:pt idx="0">
                  <c:v>Same</c:v>
                </c:pt>
              </c:strCache>
            </c:strRef>
          </c:tx>
          <c:invertIfNegative val="0"/>
          <c:dLbls>
            <c:spPr>
              <a:noFill/>
              <a:ln>
                <a:noFill/>
              </a:ln>
              <a:effectLst/>
            </c:spPr>
            <c:txPr>
              <a:bodyPr rot="0" vert="horz"/>
              <a:lstStyle/>
              <a:p>
                <a:pPr>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Mar-19</c:v>
                </c:pt>
                <c:pt idx="1">
                  <c:v>Jun-19</c:v>
                </c:pt>
                <c:pt idx="2">
                  <c:v>Sep-19</c:v>
                </c:pt>
              </c:strCache>
            </c:strRef>
          </c:cat>
          <c:val>
            <c:numRef>
              <c:f>Sheet1!$B$3:$D$3</c:f>
              <c:numCache>
                <c:formatCode>General</c:formatCode>
                <c:ptCount val="3"/>
                <c:pt idx="0">
                  <c:v>52.8</c:v>
                </c:pt>
                <c:pt idx="1">
                  <c:v>53.1</c:v>
                </c:pt>
                <c:pt idx="2">
                  <c:v>48.7</c:v>
                </c:pt>
              </c:numCache>
            </c:numRef>
          </c:val>
          <c:extLst>
            <c:ext xmlns:c16="http://schemas.microsoft.com/office/drawing/2014/chart" uri="{C3380CC4-5D6E-409C-BE32-E72D297353CC}">
              <c16:uniqueId val="{00000001-6DDB-7C4C-87A2-F09B70B11435}"/>
            </c:ext>
          </c:extLst>
        </c:ser>
        <c:ser>
          <c:idx val="2"/>
          <c:order val="2"/>
          <c:tx>
            <c:strRef>
              <c:f>Sheet1!$A$4</c:f>
              <c:strCache>
                <c:ptCount val="1"/>
                <c:pt idx="0">
                  <c:v>Worse</c:v>
                </c:pt>
              </c:strCache>
            </c:strRef>
          </c:tx>
          <c:invertIfNegative val="0"/>
          <c:cat>
            <c:strRef>
              <c:f>Sheet1!$B$1:$D$1</c:f>
              <c:strCache>
                <c:ptCount val="3"/>
                <c:pt idx="0">
                  <c:v>Mar-19</c:v>
                </c:pt>
                <c:pt idx="1">
                  <c:v>Jun-19</c:v>
                </c:pt>
                <c:pt idx="2">
                  <c:v>Sep-19</c:v>
                </c:pt>
              </c:strCache>
            </c:strRef>
          </c:cat>
          <c:val>
            <c:numRef>
              <c:f>Sheet1!$B$4:$D$4</c:f>
              <c:numCache>
                <c:formatCode>General</c:formatCode>
                <c:ptCount val="3"/>
                <c:pt idx="0">
                  <c:v>34.4</c:v>
                </c:pt>
                <c:pt idx="1">
                  <c:v>30.3</c:v>
                </c:pt>
                <c:pt idx="2">
                  <c:v>38</c:v>
                </c:pt>
              </c:numCache>
            </c:numRef>
          </c:val>
          <c:extLst>
            <c:ext xmlns:c16="http://schemas.microsoft.com/office/drawing/2014/chart" uri="{C3380CC4-5D6E-409C-BE32-E72D297353CC}">
              <c16:uniqueId val="{00000000-BC77-6544-A41D-FB96CD7C1310}"/>
            </c:ext>
          </c:extLst>
        </c:ser>
        <c:dLbls>
          <c:showLegendKey val="0"/>
          <c:showVal val="0"/>
          <c:showCatName val="0"/>
          <c:showSerName val="0"/>
          <c:showPercent val="0"/>
          <c:showBubbleSize val="0"/>
        </c:dLbls>
        <c:gapWidth val="150"/>
        <c:axId val="2146393848"/>
        <c:axId val="-2120641688"/>
      </c:barChart>
      <c:catAx>
        <c:axId val="2146393848"/>
        <c:scaling>
          <c:orientation val="minMax"/>
        </c:scaling>
        <c:delete val="0"/>
        <c:axPos val="b"/>
        <c:numFmt formatCode="General" sourceLinked="0"/>
        <c:majorTickMark val="out"/>
        <c:minorTickMark val="none"/>
        <c:tickLblPos val="nextTo"/>
        <c:txPr>
          <a:bodyPr rot="-60000000" vert="horz"/>
          <a:lstStyle/>
          <a:p>
            <a:pPr>
              <a:defRPr/>
            </a:pPr>
            <a:endParaRPr lang="zh-TW"/>
          </a:p>
        </c:txPr>
        <c:crossAx val="-2120641688"/>
        <c:crosses val="autoZero"/>
        <c:auto val="1"/>
        <c:lblAlgn val="ctr"/>
        <c:lblOffset val="100"/>
        <c:noMultiLvlLbl val="0"/>
      </c:catAx>
      <c:valAx>
        <c:axId val="-2120641688"/>
        <c:scaling>
          <c:orientation val="minMax"/>
        </c:scaling>
        <c:delete val="0"/>
        <c:axPos val="l"/>
        <c:majorGridlines/>
        <c:numFmt formatCode="General" sourceLinked="1"/>
        <c:majorTickMark val="out"/>
        <c:minorTickMark val="none"/>
        <c:tickLblPos val="nextTo"/>
        <c:txPr>
          <a:bodyPr rot="-60000000" vert="horz"/>
          <a:lstStyle/>
          <a:p>
            <a:pPr>
              <a:defRPr/>
            </a:pPr>
            <a:endParaRPr lang="zh-TW"/>
          </a:p>
        </c:txPr>
        <c:crossAx val="2146393848"/>
        <c:crosses val="autoZero"/>
        <c:crossBetween val="between"/>
      </c:valAx>
    </c:plotArea>
    <c:legend>
      <c:legendPos val="r"/>
      <c:overlay val="0"/>
      <c:txPr>
        <a:bodyPr rot="0" vert="horz"/>
        <a:lstStyle/>
        <a:p>
          <a:pPr>
            <a:defRPr/>
          </a:pPr>
          <a:endParaRPr lang="zh-TW"/>
        </a:p>
      </c:txPr>
    </c:legend>
    <c:plotVisOnly val="1"/>
    <c:dispBlanksAs val="gap"/>
    <c:showDLblsOverMax val="0"/>
  </c:chart>
  <c:txPr>
    <a:bodyPr/>
    <a:lstStyle/>
    <a:p>
      <a:pPr>
        <a:defRPr sz="1800"/>
      </a:pPr>
      <a:endParaRPr lang="zh-TW"/>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dirty="0"/>
              <a:t>Legislative Elections</a:t>
            </a:r>
            <a:endParaRPr lang="zh-TW"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工作表1!$A$2</c:f>
              <c:strCache>
                <c:ptCount val="1"/>
                <c:pt idx="0">
                  <c:v>KMT</c:v>
                </c:pt>
              </c:strCache>
            </c:strRef>
          </c:tx>
          <c:spPr>
            <a:ln w="28575" cap="rnd">
              <a:solidFill>
                <a:schemeClr val="accent1"/>
              </a:solidFill>
              <a:round/>
            </a:ln>
            <a:effectLst/>
          </c:spPr>
          <c:marker>
            <c:symbol val="none"/>
          </c:marker>
          <c:cat>
            <c:strRef>
              <c:f>工作表1!$B$1:$G$1</c:f>
              <c:strCache>
                <c:ptCount val="6"/>
                <c:pt idx="0">
                  <c:v>1998</c:v>
                </c:pt>
                <c:pt idx="1">
                  <c:v>2001</c:v>
                </c:pt>
                <c:pt idx="2">
                  <c:v>2004</c:v>
                </c:pt>
                <c:pt idx="3">
                  <c:v>2008</c:v>
                </c:pt>
                <c:pt idx="4">
                  <c:v>2012</c:v>
                </c:pt>
                <c:pt idx="5">
                  <c:v>2016</c:v>
                </c:pt>
              </c:strCache>
            </c:strRef>
          </c:cat>
          <c:val>
            <c:numRef>
              <c:f>工作表1!$B$2:$G$2</c:f>
              <c:numCache>
                <c:formatCode>General</c:formatCode>
                <c:ptCount val="6"/>
                <c:pt idx="0">
                  <c:v>46</c:v>
                </c:pt>
                <c:pt idx="1">
                  <c:v>28</c:v>
                </c:pt>
                <c:pt idx="2">
                  <c:v>32</c:v>
                </c:pt>
                <c:pt idx="3">
                  <c:v>53</c:v>
                </c:pt>
                <c:pt idx="4">
                  <c:v>48</c:v>
                </c:pt>
                <c:pt idx="5">
                  <c:v>38</c:v>
                </c:pt>
              </c:numCache>
            </c:numRef>
          </c:val>
          <c:smooth val="0"/>
          <c:extLst>
            <c:ext xmlns:c16="http://schemas.microsoft.com/office/drawing/2014/chart" uri="{C3380CC4-5D6E-409C-BE32-E72D297353CC}">
              <c16:uniqueId val="{00000000-CEA4-FB4C-8819-E9139BA52D78}"/>
            </c:ext>
          </c:extLst>
        </c:ser>
        <c:ser>
          <c:idx val="1"/>
          <c:order val="1"/>
          <c:tx>
            <c:strRef>
              <c:f>工作表1!$A$3</c:f>
              <c:strCache>
                <c:ptCount val="1"/>
                <c:pt idx="0">
                  <c:v>DPP</c:v>
                </c:pt>
              </c:strCache>
            </c:strRef>
          </c:tx>
          <c:spPr>
            <a:ln w="28575" cap="rnd">
              <a:solidFill>
                <a:schemeClr val="accent3">
                  <a:lumMod val="50000"/>
                </a:schemeClr>
              </a:solidFill>
              <a:round/>
            </a:ln>
            <a:effectLst/>
          </c:spPr>
          <c:marker>
            <c:symbol val="none"/>
          </c:marker>
          <c:cat>
            <c:strRef>
              <c:f>工作表1!$B$1:$G$1</c:f>
              <c:strCache>
                <c:ptCount val="6"/>
                <c:pt idx="0">
                  <c:v>1998</c:v>
                </c:pt>
                <c:pt idx="1">
                  <c:v>2001</c:v>
                </c:pt>
                <c:pt idx="2">
                  <c:v>2004</c:v>
                </c:pt>
                <c:pt idx="3">
                  <c:v>2008</c:v>
                </c:pt>
                <c:pt idx="4">
                  <c:v>2012</c:v>
                </c:pt>
                <c:pt idx="5">
                  <c:v>2016</c:v>
                </c:pt>
              </c:strCache>
            </c:strRef>
          </c:cat>
          <c:val>
            <c:numRef>
              <c:f>工作表1!$B$3:$G$3</c:f>
              <c:numCache>
                <c:formatCode>General</c:formatCode>
                <c:ptCount val="6"/>
                <c:pt idx="0">
                  <c:v>29</c:v>
                </c:pt>
                <c:pt idx="1">
                  <c:v>33</c:v>
                </c:pt>
                <c:pt idx="2">
                  <c:v>35</c:v>
                </c:pt>
                <c:pt idx="3">
                  <c:v>38</c:v>
                </c:pt>
                <c:pt idx="4">
                  <c:v>44</c:v>
                </c:pt>
                <c:pt idx="5">
                  <c:v>45</c:v>
                </c:pt>
              </c:numCache>
            </c:numRef>
          </c:val>
          <c:smooth val="0"/>
          <c:extLst>
            <c:ext xmlns:c16="http://schemas.microsoft.com/office/drawing/2014/chart" uri="{C3380CC4-5D6E-409C-BE32-E72D297353CC}">
              <c16:uniqueId val="{00000001-CEA4-FB4C-8819-E9139BA52D78}"/>
            </c:ext>
          </c:extLst>
        </c:ser>
        <c:ser>
          <c:idx val="2"/>
          <c:order val="2"/>
          <c:tx>
            <c:strRef>
              <c:f>工作表1!$A$4</c:f>
              <c:strCache>
                <c:ptCount val="1"/>
                <c:pt idx="0">
                  <c:v>Others</c:v>
                </c:pt>
              </c:strCache>
            </c:strRef>
          </c:tx>
          <c:spPr>
            <a:ln w="28575" cap="rnd">
              <a:solidFill>
                <a:schemeClr val="accent6">
                  <a:lumMod val="75000"/>
                </a:schemeClr>
              </a:solidFill>
              <a:round/>
            </a:ln>
            <a:effectLst/>
          </c:spPr>
          <c:marker>
            <c:symbol val="none"/>
          </c:marker>
          <c:cat>
            <c:strRef>
              <c:f>工作表1!$B$1:$G$1</c:f>
              <c:strCache>
                <c:ptCount val="6"/>
                <c:pt idx="0">
                  <c:v>1998</c:v>
                </c:pt>
                <c:pt idx="1">
                  <c:v>2001</c:v>
                </c:pt>
                <c:pt idx="2">
                  <c:v>2004</c:v>
                </c:pt>
                <c:pt idx="3">
                  <c:v>2008</c:v>
                </c:pt>
                <c:pt idx="4">
                  <c:v>2012</c:v>
                </c:pt>
                <c:pt idx="5">
                  <c:v>2016</c:v>
                </c:pt>
              </c:strCache>
            </c:strRef>
          </c:cat>
          <c:val>
            <c:numRef>
              <c:f>工作表1!$B$4:$G$4</c:f>
              <c:numCache>
                <c:formatCode>General</c:formatCode>
                <c:ptCount val="6"/>
                <c:pt idx="0">
                  <c:v>21</c:v>
                </c:pt>
                <c:pt idx="1">
                  <c:v>27</c:v>
                </c:pt>
                <c:pt idx="2">
                  <c:v>23</c:v>
                </c:pt>
                <c:pt idx="3">
                  <c:v>0</c:v>
                </c:pt>
                <c:pt idx="4">
                  <c:v>2</c:v>
                </c:pt>
                <c:pt idx="5">
                  <c:v>3</c:v>
                </c:pt>
              </c:numCache>
            </c:numRef>
          </c:val>
          <c:smooth val="0"/>
          <c:extLst>
            <c:ext xmlns:c16="http://schemas.microsoft.com/office/drawing/2014/chart" uri="{C3380CC4-5D6E-409C-BE32-E72D297353CC}">
              <c16:uniqueId val="{00000002-CEA4-FB4C-8819-E9139BA52D78}"/>
            </c:ext>
          </c:extLst>
        </c:ser>
        <c:ser>
          <c:idx val="3"/>
          <c:order val="3"/>
          <c:tx>
            <c:strRef>
              <c:f>工作表1!$A$5</c:f>
              <c:strCache>
                <c:ptCount val="1"/>
                <c:pt idx="0">
                  <c:v>Turnout</c:v>
                </c:pt>
              </c:strCache>
            </c:strRef>
          </c:tx>
          <c:spPr>
            <a:ln w="28575" cap="rnd">
              <a:solidFill>
                <a:schemeClr val="accent4"/>
              </a:solidFill>
              <a:round/>
            </a:ln>
            <a:effectLst/>
          </c:spPr>
          <c:marker>
            <c:symbol val="none"/>
          </c:marker>
          <c:cat>
            <c:strRef>
              <c:f>工作表1!$B$1:$G$1</c:f>
              <c:strCache>
                <c:ptCount val="6"/>
                <c:pt idx="0">
                  <c:v>1998</c:v>
                </c:pt>
                <c:pt idx="1">
                  <c:v>2001</c:v>
                </c:pt>
                <c:pt idx="2">
                  <c:v>2004</c:v>
                </c:pt>
                <c:pt idx="3">
                  <c:v>2008</c:v>
                </c:pt>
                <c:pt idx="4">
                  <c:v>2012</c:v>
                </c:pt>
                <c:pt idx="5">
                  <c:v>2016</c:v>
                </c:pt>
              </c:strCache>
            </c:strRef>
          </c:cat>
          <c:val>
            <c:numRef>
              <c:f>工作表1!$B$5:$G$5</c:f>
              <c:numCache>
                <c:formatCode>General</c:formatCode>
                <c:ptCount val="6"/>
                <c:pt idx="0">
                  <c:v>68</c:v>
                </c:pt>
                <c:pt idx="1">
                  <c:v>66</c:v>
                </c:pt>
                <c:pt idx="2">
                  <c:v>59</c:v>
                </c:pt>
                <c:pt idx="3">
                  <c:v>58</c:v>
                </c:pt>
                <c:pt idx="4">
                  <c:v>74</c:v>
                </c:pt>
                <c:pt idx="5">
                  <c:v>66</c:v>
                </c:pt>
              </c:numCache>
            </c:numRef>
          </c:val>
          <c:smooth val="0"/>
          <c:extLst>
            <c:ext xmlns:c16="http://schemas.microsoft.com/office/drawing/2014/chart" uri="{C3380CC4-5D6E-409C-BE32-E72D297353CC}">
              <c16:uniqueId val="{00000003-CEA4-FB4C-8819-E9139BA52D78}"/>
            </c:ext>
          </c:extLst>
        </c:ser>
        <c:dLbls>
          <c:showLegendKey val="0"/>
          <c:showVal val="0"/>
          <c:showCatName val="0"/>
          <c:showSerName val="0"/>
          <c:showPercent val="0"/>
          <c:showBubbleSize val="0"/>
        </c:dLbls>
        <c:smooth val="0"/>
        <c:axId val="-2122238184"/>
        <c:axId val="-2122234648"/>
      </c:lineChart>
      <c:catAx>
        <c:axId val="-2122238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22234648"/>
        <c:crosses val="autoZero"/>
        <c:auto val="1"/>
        <c:lblAlgn val="ctr"/>
        <c:lblOffset val="100"/>
        <c:noMultiLvlLbl val="0"/>
      </c:catAx>
      <c:valAx>
        <c:axId val="-2122234648"/>
        <c:scaling>
          <c:orientation val="minMax"/>
          <c:max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25400">
            <a:solidFill>
              <a:schemeClr val="bg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22238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工作表1!$B$1</c:f>
              <c:strCache>
                <c:ptCount val="1"/>
                <c:pt idx="0">
                  <c:v>Districts</c:v>
                </c:pt>
              </c:strCache>
            </c:strRef>
          </c:tx>
          <c:invertIfNegative val="0"/>
          <c:dLbls>
            <c:dLbl>
              <c:idx val="3"/>
              <c:delete val="1"/>
              <c:extLst>
                <c:ext xmlns:c15="http://schemas.microsoft.com/office/drawing/2012/chart" uri="{CE6537A1-D6FC-4f65-9D91-7224C49458BB}"/>
                <c:ext xmlns:c16="http://schemas.microsoft.com/office/drawing/2014/chart" uri="{C3380CC4-5D6E-409C-BE32-E72D297353CC}">
                  <c16:uniqueId val="{00000000-80E1-DB48-BF6D-315DC3799CA6}"/>
                </c:ext>
              </c:extLst>
            </c:dLbl>
            <c:spPr>
              <a:noFill/>
              <a:ln>
                <a:noFill/>
              </a:ln>
              <a:effectLst/>
            </c:spPr>
            <c:txPr>
              <a:bodyPr rot="0" vert="horz"/>
              <a:lstStyle/>
              <a:p>
                <a:pPr>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工作表1!$A$2:$A$6</c:f>
              <c:strCache>
                <c:ptCount val="5"/>
                <c:pt idx="0">
                  <c:v>DPP</c:v>
                </c:pt>
                <c:pt idx="1">
                  <c:v>KMT</c:v>
                </c:pt>
                <c:pt idx="2">
                  <c:v>NPP</c:v>
                </c:pt>
                <c:pt idx="3">
                  <c:v>PFP</c:v>
                </c:pt>
                <c:pt idx="4">
                  <c:v>Independent</c:v>
                </c:pt>
              </c:strCache>
            </c:strRef>
          </c:cat>
          <c:val>
            <c:numRef>
              <c:f>工作表1!$B$2:$B$6</c:f>
              <c:numCache>
                <c:formatCode>General</c:formatCode>
                <c:ptCount val="5"/>
                <c:pt idx="0">
                  <c:v>49</c:v>
                </c:pt>
                <c:pt idx="1">
                  <c:v>20</c:v>
                </c:pt>
                <c:pt idx="2">
                  <c:v>3</c:v>
                </c:pt>
                <c:pt idx="3">
                  <c:v>0</c:v>
                </c:pt>
                <c:pt idx="4">
                  <c:v>1</c:v>
                </c:pt>
              </c:numCache>
            </c:numRef>
          </c:val>
          <c:extLst>
            <c:ext xmlns:c16="http://schemas.microsoft.com/office/drawing/2014/chart" uri="{C3380CC4-5D6E-409C-BE32-E72D297353CC}">
              <c16:uniqueId val="{00000000-D522-0A4E-905B-3C47E47318E5}"/>
            </c:ext>
          </c:extLst>
        </c:ser>
        <c:ser>
          <c:idx val="1"/>
          <c:order val="1"/>
          <c:tx>
            <c:strRef>
              <c:f>工作表1!$C$1</c:f>
              <c:strCache>
                <c:ptCount val="1"/>
                <c:pt idx="0">
                  <c:v>List</c:v>
                </c:pt>
              </c:strCache>
            </c:strRef>
          </c:tx>
          <c:invertIfNegative val="0"/>
          <c:dLbls>
            <c:spPr>
              <a:noFill/>
              <a:ln>
                <a:noFill/>
              </a:ln>
              <a:effectLst/>
            </c:spPr>
            <c:txPr>
              <a:bodyPr rot="0" vert="horz"/>
              <a:lstStyle/>
              <a:p>
                <a:pPr>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工作表1!$A$2:$A$6</c:f>
              <c:strCache>
                <c:ptCount val="5"/>
                <c:pt idx="0">
                  <c:v>DPP</c:v>
                </c:pt>
                <c:pt idx="1">
                  <c:v>KMT</c:v>
                </c:pt>
                <c:pt idx="2">
                  <c:v>NPP</c:v>
                </c:pt>
                <c:pt idx="3">
                  <c:v>PFP</c:v>
                </c:pt>
                <c:pt idx="4">
                  <c:v>Independent</c:v>
                </c:pt>
              </c:strCache>
            </c:strRef>
          </c:cat>
          <c:val>
            <c:numRef>
              <c:f>工作表1!$C$2:$C$6</c:f>
              <c:numCache>
                <c:formatCode>General</c:formatCode>
                <c:ptCount val="5"/>
                <c:pt idx="0">
                  <c:v>18</c:v>
                </c:pt>
                <c:pt idx="1">
                  <c:v>11</c:v>
                </c:pt>
                <c:pt idx="2">
                  <c:v>2</c:v>
                </c:pt>
                <c:pt idx="3">
                  <c:v>3</c:v>
                </c:pt>
                <c:pt idx="4">
                  <c:v>0</c:v>
                </c:pt>
              </c:numCache>
            </c:numRef>
          </c:val>
          <c:extLst>
            <c:ext xmlns:c16="http://schemas.microsoft.com/office/drawing/2014/chart" uri="{C3380CC4-5D6E-409C-BE32-E72D297353CC}">
              <c16:uniqueId val="{00000003-D522-0A4E-905B-3C47E47318E5}"/>
            </c:ext>
          </c:extLst>
        </c:ser>
        <c:ser>
          <c:idx val="2"/>
          <c:order val="2"/>
          <c:tx>
            <c:strRef>
              <c:f>工作表1!$D$1</c:f>
              <c:strCache>
                <c:ptCount val="1"/>
                <c:pt idx="0">
                  <c:v>Aboriginal</c:v>
                </c:pt>
              </c:strCache>
            </c:strRef>
          </c:tx>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1-80E1-DB48-BF6D-315DC3799CA6}"/>
                </c:ext>
              </c:extLst>
            </c:dLbl>
            <c:dLbl>
              <c:idx val="3"/>
              <c:delete val="1"/>
              <c:extLst>
                <c:ext xmlns:c15="http://schemas.microsoft.com/office/drawing/2012/chart" uri="{CE6537A1-D6FC-4f65-9D91-7224C49458BB}"/>
                <c:ext xmlns:c16="http://schemas.microsoft.com/office/drawing/2014/chart" uri="{C3380CC4-5D6E-409C-BE32-E72D297353CC}">
                  <c16:uniqueId val="{00000002-80E1-DB48-BF6D-315DC3799CA6}"/>
                </c:ext>
              </c:extLst>
            </c:dLbl>
            <c:spPr>
              <a:noFill/>
              <a:ln>
                <a:noFill/>
              </a:ln>
              <a:effectLst/>
            </c:spPr>
            <c:txPr>
              <a:bodyPr rot="0" vert="horz"/>
              <a:lstStyle/>
              <a:p>
                <a:pPr>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工作表1!$A$2:$A$6</c:f>
              <c:strCache>
                <c:ptCount val="5"/>
                <c:pt idx="0">
                  <c:v>DPP</c:v>
                </c:pt>
                <c:pt idx="1">
                  <c:v>KMT</c:v>
                </c:pt>
                <c:pt idx="2">
                  <c:v>NPP</c:v>
                </c:pt>
                <c:pt idx="3">
                  <c:v>PFP</c:v>
                </c:pt>
                <c:pt idx="4">
                  <c:v>Independent</c:v>
                </c:pt>
              </c:strCache>
            </c:strRef>
          </c:cat>
          <c:val>
            <c:numRef>
              <c:f>工作表1!$D$2:$D$6</c:f>
              <c:numCache>
                <c:formatCode>General</c:formatCode>
                <c:ptCount val="5"/>
                <c:pt idx="0">
                  <c:v>1</c:v>
                </c:pt>
                <c:pt idx="1">
                  <c:v>4</c:v>
                </c:pt>
                <c:pt idx="2">
                  <c:v>0</c:v>
                </c:pt>
                <c:pt idx="3">
                  <c:v>0</c:v>
                </c:pt>
                <c:pt idx="4">
                  <c:v>1</c:v>
                </c:pt>
              </c:numCache>
            </c:numRef>
          </c:val>
          <c:extLst>
            <c:ext xmlns:c16="http://schemas.microsoft.com/office/drawing/2014/chart" uri="{C3380CC4-5D6E-409C-BE32-E72D297353CC}">
              <c16:uniqueId val="{00000004-D522-0A4E-905B-3C47E47318E5}"/>
            </c:ext>
          </c:extLst>
        </c:ser>
        <c:dLbls>
          <c:showLegendKey val="0"/>
          <c:showVal val="0"/>
          <c:showCatName val="0"/>
          <c:showSerName val="0"/>
          <c:showPercent val="0"/>
          <c:showBubbleSize val="0"/>
        </c:dLbls>
        <c:gapWidth val="182"/>
        <c:overlap val="100"/>
        <c:axId val="-2121042456"/>
        <c:axId val="-2121038824"/>
      </c:barChart>
      <c:catAx>
        <c:axId val="-2121042456"/>
        <c:scaling>
          <c:orientation val="minMax"/>
        </c:scaling>
        <c:delete val="0"/>
        <c:axPos val="l"/>
        <c:numFmt formatCode="General" sourceLinked="1"/>
        <c:majorTickMark val="none"/>
        <c:minorTickMark val="none"/>
        <c:tickLblPos val="nextTo"/>
        <c:txPr>
          <a:bodyPr rot="-60000000" vert="horz"/>
          <a:lstStyle/>
          <a:p>
            <a:pPr>
              <a:defRPr/>
            </a:pPr>
            <a:endParaRPr lang="zh-TW"/>
          </a:p>
        </c:txPr>
        <c:crossAx val="-2121038824"/>
        <c:crosses val="autoZero"/>
        <c:auto val="1"/>
        <c:lblAlgn val="ctr"/>
        <c:lblOffset val="100"/>
        <c:noMultiLvlLbl val="0"/>
      </c:catAx>
      <c:valAx>
        <c:axId val="-2121038824"/>
        <c:scaling>
          <c:orientation val="minMax"/>
        </c:scaling>
        <c:delete val="0"/>
        <c:axPos val="b"/>
        <c:majorGridlines/>
        <c:numFmt formatCode="General" sourceLinked="1"/>
        <c:majorTickMark val="none"/>
        <c:minorTickMark val="none"/>
        <c:tickLblPos val="nextTo"/>
        <c:txPr>
          <a:bodyPr rot="-60000000" vert="horz"/>
          <a:lstStyle/>
          <a:p>
            <a:pPr>
              <a:defRPr/>
            </a:pPr>
            <a:endParaRPr lang="zh-TW"/>
          </a:p>
        </c:txPr>
        <c:crossAx val="-2121042456"/>
        <c:crosses val="autoZero"/>
        <c:crossBetween val="between"/>
      </c:valAx>
    </c:plotArea>
    <c:legend>
      <c:legendPos val="b"/>
      <c:overlay val="0"/>
      <c:txPr>
        <a:bodyPr rot="0" vert="horz"/>
        <a:lstStyle/>
        <a:p>
          <a:pPr>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zh-TW"/>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數列 1</c:v>
                </c:pt>
              </c:strCache>
            </c:strRef>
          </c:tx>
          <c:spPr>
            <a:solidFill>
              <a:schemeClr val="bg1"/>
            </a:solidFill>
            <a:ln w="9525" cap="flat" cmpd="sng" algn="ctr">
              <a:solidFill>
                <a:schemeClr val="accent6">
                  <a:shade val="95000"/>
                </a:schemeClr>
              </a:solidFill>
              <a:round/>
            </a:ln>
            <a:effectLst>
              <a:outerShdw blurRad="40000" dist="20000" dir="5400000" rotWithShape="0">
                <a:srgbClr val="000000">
                  <a:alpha val="38000"/>
                </a:srgbClr>
              </a:outerShdw>
            </a:effectLst>
          </c:spPr>
          <c:invertIfNegative val="0"/>
          <c:dPt>
            <c:idx val="0"/>
            <c:invertIfNegative val="0"/>
            <c:bubble3D val="0"/>
            <c:spPr>
              <a:solidFill>
                <a:schemeClr val="tx2">
                  <a:lumMod val="20000"/>
                  <a:lumOff val="80000"/>
                </a:schemeClr>
              </a:solidFill>
              <a:ln w="9525" cap="flat" cmpd="sng" algn="ctr">
                <a:solidFill>
                  <a:schemeClr val="accent6">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6-49EA-E043-B6E3-0449EB56F356}"/>
              </c:ext>
            </c:extLst>
          </c:dPt>
          <c:dPt>
            <c:idx val="1"/>
            <c:invertIfNegative val="0"/>
            <c:bubble3D val="0"/>
            <c:spPr>
              <a:solidFill>
                <a:schemeClr val="accent3"/>
              </a:solidFill>
              <a:ln w="9525" cap="flat" cmpd="sng" algn="ctr">
                <a:solidFill>
                  <a:schemeClr val="accent6">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3-5481-2044-9AA0-BB2754523320}"/>
              </c:ext>
            </c:extLst>
          </c:dPt>
          <c:dPt>
            <c:idx val="2"/>
            <c:invertIfNegative val="0"/>
            <c:bubble3D val="0"/>
            <c:extLst>
              <c:ext xmlns:c16="http://schemas.microsoft.com/office/drawing/2014/chart" uri="{C3380CC4-5D6E-409C-BE32-E72D297353CC}">
                <c16:uniqueId val="{00000005-5481-2044-9AA0-BB2754523320}"/>
              </c:ext>
            </c:extLst>
          </c:dPt>
          <c:dPt>
            <c:idx val="3"/>
            <c:invertIfNegative val="0"/>
            <c:bubble3D val="0"/>
            <c:spPr>
              <a:solidFill>
                <a:schemeClr val="accent6">
                  <a:lumMod val="40000"/>
                  <a:lumOff val="60000"/>
                </a:schemeClr>
              </a:solidFill>
              <a:ln w="9525" cap="flat" cmpd="sng" algn="ctr">
                <a:solidFill>
                  <a:schemeClr val="accent6">
                    <a:shade val="95000"/>
                  </a:schemeClr>
                </a:solidFill>
                <a:round/>
              </a:ln>
              <a:effectLst>
                <a:outerShdw blurRad="40000" dist="20000" dir="5400000" rotWithShape="0">
                  <a:srgbClr val="000000">
                    <a:alpha val="38000"/>
                  </a:srgbClr>
                </a:outerShdw>
              </a:effectLst>
            </c:spPr>
            <c:extLst>
              <c:ext xmlns:c16="http://schemas.microsoft.com/office/drawing/2014/chart" uri="{C3380CC4-5D6E-409C-BE32-E72D297353CC}">
                <c16:uniqueId val="{00000004-5481-2044-9AA0-BB2754523320}"/>
              </c:ext>
            </c:extLst>
          </c:dPt>
          <c:dLbls>
            <c:spPr>
              <a:noFill/>
              <a:ln>
                <a:noFill/>
              </a:ln>
              <a:effectLst/>
            </c:spPr>
            <c:txPr>
              <a:bodyPr/>
              <a:lstStyle/>
              <a:p>
                <a:pPr>
                  <a:defRPr sz="1400"/>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工作表1!$A$2:$A$4</c:f>
              <c:strCache>
                <c:ptCount val="3"/>
                <c:pt idx="0">
                  <c:v>KMT</c:v>
                </c:pt>
                <c:pt idx="1">
                  <c:v>DPP</c:v>
                </c:pt>
                <c:pt idx="2">
                  <c:v>TPP</c:v>
                </c:pt>
              </c:strCache>
            </c:strRef>
          </c:cat>
          <c:val>
            <c:numRef>
              <c:f>工作表1!$B$2:$B$5</c:f>
              <c:numCache>
                <c:formatCode>General</c:formatCode>
                <c:ptCount val="4"/>
                <c:pt idx="0">
                  <c:v>19.5</c:v>
                </c:pt>
                <c:pt idx="1">
                  <c:v>29.7</c:v>
                </c:pt>
                <c:pt idx="2">
                  <c:v>4.0999999999999996</c:v>
                </c:pt>
                <c:pt idx="3">
                  <c:v>45.1</c:v>
                </c:pt>
              </c:numCache>
            </c:numRef>
          </c:val>
          <c:extLst>
            <c:ext xmlns:c16="http://schemas.microsoft.com/office/drawing/2014/chart" uri="{C3380CC4-5D6E-409C-BE32-E72D297353CC}">
              <c16:uniqueId val="{00000000-5481-2044-9AA0-BB2754523320}"/>
            </c:ext>
          </c:extLst>
        </c:ser>
        <c:dLbls>
          <c:showLegendKey val="0"/>
          <c:showVal val="1"/>
          <c:showCatName val="0"/>
          <c:showSerName val="0"/>
          <c:showPercent val="0"/>
          <c:showBubbleSize val="0"/>
        </c:dLbls>
        <c:gapWidth val="75"/>
        <c:axId val="-2143473768"/>
        <c:axId val="-2143462184"/>
      </c:barChart>
      <c:catAx>
        <c:axId val="-2143473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50000"/>
                    <a:lumOff val="50000"/>
                  </a:schemeClr>
                </a:solidFill>
                <a:latin typeface="+mn-lt"/>
                <a:ea typeface="+mn-ea"/>
                <a:cs typeface="+mn-cs"/>
              </a:defRPr>
            </a:pPr>
            <a:endParaRPr lang="zh-TW"/>
          </a:p>
        </c:txPr>
        <c:crossAx val="-2143462184"/>
        <c:crosses val="autoZero"/>
        <c:auto val="1"/>
        <c:lblAlgn val="ctr"/>
        <c:lblOffset val="100"/>
        <c:noMultiLvlLbl val="0"/>
      </c:catAx>
      <c:valAx>
        <c:axId val="-2143462184"/>
        <c:scaling>
          <c:orientation val="minMax"/>
        </c:scaling>
        <c:delete val="0"/>
        <c:axPos val="l"/>
        <c:numFmt formatCode="General" sourceLinked="1"/>
        <c:majorTickMark val="none"/>
        <c:minorTickMark val="none"/>
        <c:tickLblPos val="nextTo"/>
        <c:spPr>
          <a:noFill/>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TW"/>
          </a:p>
        </c:txPr>
        <c:crossAx val="-2143473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T_CIDENTITY</c:v>
                </c:pt>
              </c:strCache>
            </c:strRef>
          </c:tx>
          <c:spPr>
            <a:solidFill>
              <a:srgbClr val="92D050"/>
            </a:solidFill>
            <a:ln w="9525" cap="flat" cmpd="sng" algn="ctr">
              <a:solidFill>
                <a:schemeClr val="bg2">
                  <a:lumMod val="10000"/>
                </a:schemeClr>
              </a:solidFill>
              <a:round/>
            </a:ln>
            <a:effectLst/>
          </c:spPr>
          <c:invertIfNegative val="0"/>
          <c:dPt>
            <c:idx val="0"/>
            <c:invertIfNegative val="0"/>
            <c:bubble3D val="0"/>
            <c:extLst>
              <c:ext xmlns:c16="http://schemas.microsoft.com/office/drawing/2014/chart" uri="{C3380CC4-5D6E-409C-BE32-E72D297353CC}">
                <c16:uniqueId val="{00000003-0966-5E43-AA28-479750F36D9B}"/>
              </c:ext>
            </c:extLst>
          </c:dPt>
          <c:dPt>
            <c:idx val="1"/>
            <c:invertIfNegative val="0"/>
            <c:bubble3D val="0"/>
            <c:spPr>
              <a:solidFill>
                <a:schemeClr val="accent4">
                  <a:lumMod val="60000"/>
                  <a:lumOff val="40000"/>
                </a:schemeClr>
              </a:solidFill>
              <a:ln w="9525" cap="flat" cmpd="sng" algn="ctr">
                <a:solidFill>
                  <a:schemeClr val="bg2">
                    <a:lumMod val="10000"/>
                  </a:schemeClr>
                </a:solidFill>
                <a:round/>
              </a:ln>
              <a:effectLst/>
            </c:spPr>
            <c:extLst>
              <c:ext xmlns:c16="http://schemas.microsoft.com/office/drawing/2014/chart" uri="{C3380CC4-5D6E-409C-BE32-E72D297353CC}">
                <c16:uniqueId val="{00000005-0966-5E43-AA28-479750F36D9B}"/>
              </c:ext>
            </c:extLst>
          </c:dPt>
          <c:dPt>
            <c:idx val="2"/>
            <c:invertIfNegative val="0"/>
            <c:bubble3D val="0"/>
            <c:spPr>
              <a:solidFill>
                <a:schemeClr val="tx2">
                  <a:lumMod val="60000"/>
                  <a:lumOff val="40000"/>
                </a:schemeClr>
              </a:solidFill>
              <a:ln w="9525" cap="flat" cmpd="sng" algn="ctr">
                <a:solidFill>
                  <a:schemeClr val="bg2">
                    <a:lumMod val="10000"/>
                  </a:schemeClr>
                </a:solidFill>
                <a:round/>
              </a:ln>
              <a:effectLst/>
            </c:spPr>
            <c:extLst>
              <c:ext xmlns:c16="http://schemas.microsoft.com/office/drawing/2014/chart" uri="{C3380CC4-5D6E-409C-BE32-E72D297353CC}">
                <c16:uniqueId val="{00000004-0966-5E43-AA28-479750F36D9B}"/>
              </c:ext>
            </c:extLst>
          </c:dPt>
          <c:dPt>
            <c:idx val="3"/>
            <c:invertIfNegative val="0"/>
            <c:bubble3D val="0"/>
            <c:spPr>
              <a:solidFill>
                <a:schemeClr val="tx1">
                  <a:lumMod val="50000"/>
                  <a:lumOff val="50000"/>
                </a:schemeClr>
              </a:solidFill>
              <a:ln w="9525" cap="flat" cmpd="sng" algn="ctr">
                <a:solidFill>
                  <a:schemeClr val="bg2">
                    <a:lumMod val="10000"/>
                  </a:schemeClr>
                </a:solidFill>
                <a:round/>
              </a:ln>
              <a:effectLst/>
            </c:spPr>
            <c:extLst>
              <c:ext xmlns:c16="http://schemas.microsoft.com/office/drawing/2014/chart" uri="{C3380CC4-5D6E-409C-BE32-E72D297353CC}">
                <c16:uniqueId val="{00000006-0966-5E43-AA28-479750F36D9B}"/>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工作表1!$A$2:$A$5</c:f>
              <c:strCache>
                <c:ptCount val="4"/>
                <c:pt idx="0">
                  <c:v>Taiwanese</c:v>
                </c:pt>
                <c:pt idx="1">
                  <c:v>Both</c:v>
                </c:pt>
                <c:pt idx="2">
                  <c:v>Chinese</c:v>
                </c:pt>
                <c:pt idx="3">
                  <c:v>Non response</c:v>
                </c:pt>
              </c:strCache>
            </c:strRef>
          </c:cat>
          <c:val>
            <c:numRef>
              <c:f>工作表1!$B$2:$B$5</c:f>
              <c:numCache>
                <c:formatCode>General</c:formatCode>
                <c:ptCount val="4"/>
                <c:pt idx="0">
                  <c:v>56.03</c:v>
                </c:pt>
                <c:pt idx="1">
                  <c:v>36.35</c:v>
                </c:pt>
                <c:pt idx="2">
                  <c:v>4.08</c:v>
                </c:pt>
                <c:pt idx="3">
                  <c:v>3.54</c:v>
                </c:pt>
              </c:numCache>
            </c:numRef>
          </c:val>
          <c:extLst>
            <c:ext xmlns:c16="http://schemas.microsoft.com/office/drawing/2014/chart" uri="{C3380CC4-5D6E-409C-BE32-E72D297353CC}">
              <c16:uniqueId val="{00000000-0966-5E43-AA28-479750F36D9B}"/>
            </c:ext>
          </c:extLst>
        </c:ser>
        <c:dLbls>
          <c:dLblPos val="inEnd"/>
          <c:showLegendKey val="0"/>
          <c:showVal val="1"/>
          <c:showCatName val="0"/>
          <c:showSerName val="0"/>
          <c:showPercent val="0"/>
          <c:showBubbleSize val="0"/>
        </c:dLbls>
        <c:gapWidth val="100"/>
        <c:overlap val="-24"/>
        <c:axId val="-2121958824"/>
        <c:axId val="-2121901416"/>
      </c:barChart>
      <c:catAx>
        <c:axId val="-2121958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zh-TW"/>
          </a:p>
        </c:txPr>
        <c:crossAx val="-2121901416"/>
        <c:crosses val="autoZero"/>
        <c:auto val="1"/>
        <c:lblAlgn val="ctr"/>
        <c:lblOffset val="100"/>
        <c:noMultiLvlLbl val="0"/>
      </c:catAx>
      <c:valAx>
        <c:axId val="-2121901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TW"/>
          </a:p>
        </c:txPr>
        <c:crossAx val="-2121958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數列 1</c:v>
                </c:pt>
              </c:strCache>
            </c:strRef>
          </c:tx>
          <c:spPr>
            <a:solidFill>
              <a:schemeClr val="accent5">
                <a:lumMod val="75000"/>
              </a:schemeClr>
            </a:solidFill>
            <a:ln w="9525" cap="flat" cmpd="sng" algn="ctr">
              <a:solidFill>
                <a:schemeClr val="tx2">
                  <a:lumMod val="50000"/>
                </a:schemeClr>
              </a:solidFill>
              <a:round/>
            </a:ln>
            <a:effectLst/>
          </c:spPr>
          <c:invertIfNegative val="0"/>
          <c:dPt>
            <c:idx val="0"/>
            <c:invertIfNegative val="0"/>
            <c:bubble3D val="0"/>
            <c:extLst>
              <c:ext xmlns:c16="http://schemas.microsoft.com/office/drawing/2014/chart" uri="{C3380CC4-5D6E-409C-BE32-E72D297353CC}">
                <c16:uniqueId val="{00000005-86CF-5449-B38A-1B99C907B91F}"/>
              </c:ext>
            </c:extLst>
          </c:dPt>
          <c:dPt>
            <c:idx val="2"/>
            <c:invertIfNegative val="0"/>
            <c:bubble3D val="0"/>
            <c:extLst>
              <c:ext xmlns:c16="http://schemas.microsoft.com/office/drawing/2014/chart" uri="{C3380CC4-5D6E-409C-BE32-E72D297353CC}">
                <c16:uniqueId val="{00000006-86CF-5449-B38A-1B99C907B91F}"/>
              </c:ext>
            </c:extLst>
          </c:dPt>
          <c:dPt>
            <c:idx val="3"/>
            <c:invertIfNegative val="0"/>
            <c:bubble3D val="0"/>
            <c:extLst>
              <c:ext xmlns:c16="http://schemas.microsoft.com/office/drawing/2014/chart" uri="{C3380CC4-5D6E-409C-BE32-E72D297353CC}">
                <c16:uniqueId val="{00000007-86CF-5449-B38A-1B99C907B91F}"/>
              </c:ext>
            </c:extLst>
          </c:dPt>
          <c:dPt>
            <c:idx val="4"/>
            <c:invertIfNegative val="0"/>
            <c:bubble3D val="0"/>
            <c:extLst>
              <c:ext xmlns:c16="http://schemas.microsoft.com/office/drawing/2014/chart" uri="{C3380CC4-5D6E-409C-BE32-E72D297353CC}">
                <c16:uniqueId val="{00000008-86CF-5449-B38A-1B99C907B91F}"/>
              </c:ext>
            </c:extLst>
          </c:dPt>
          <c:dPt>
            <c:idx val="5"/>
            <c:invertIfNegative val="0"/>
            <c:bubble3D val="0"/>
            <c:extLst>
              <c:ext xmlns:c16="http://schemas.microsoft.com/office/drawing/2014/chart" uri="{C3380CC4-5D6E-409C-BE32-E72D297353CC}">
                <c16:uniqueId val="{00000009-86CF-5449-B38A-1B99C907B91F}"/>
              </c:ext>
            </c:extLst>
          </c:dPt>
          <c:dPt>
            <c:idx val="6"/>
            <c:invertIfNegative val="0"/>
            <c:bubble3D val="0"/>
            <c:extLst>
              <c:ext xmlns:c16="http://schemas.microsoft.com/office/drawing/2014/chart" uri="{C3380CC4-5D6E-409C-BE32-E72D297353CC}">
                <c16:uniqueId val="{00000003-86CF-5449-B38A-1B99C907B91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工作表1!$A$2:$A$8</c:f>
              <c:strCache>
                <c:ptCount val="7"/>
                <c:pt idx="0">
                  <c:v>Immediate Unification</c:v>
                </c:pt>
                <c:pt idx="1">
                  <c:v>Unification later</c:v>
                </c:pt>
                <c:pt idx="2">
                  <c:v>Status Quo,deside later</c:v>
                </c:pt>
                <c:pt idx="3">
                  <c:v>Status Quo indefinitely</c:v>
                </c:pt>
                <c:pt idx="4">
                  <c:v>Independence later</c:v>
                </c:pt>
                <c:pt idx="5">
                  <c:v>Immediate Independence</c:v>
                </c:pt>
                <c:pt idx="6">
                  <c:v>Non response</c:v>
                </c:pt>
              </c:strCache>
            </c:strRef>
          </c:cat>
          <c:val>
            <c:numRef>
              <c:f>工作表1!$B$2:$B$8</c:f>
              <c:numCache>
                <c:formatCode>General</c:formatCode>
                <c:ptCount val="7"/>
                <c:pt idx="0">
                  <c:v>1.4</c:v>
                </c:pt>
                <c:pt idx="1">
                  <c:v>8.9</c:v>
                </c:pt>
                <c:pt idx="2">
                  <c:v>31</c:v>
                </c:pt>
                <c:pt idx="3">
                  <c:v>25.8</c:v>
                </c:pt>
                <c:pt idx="4">
                  <c:v>21.7</c:v>
                </c:pt>
                <c:pt idx="5">
                  <c:v>6</c:v>
                </c:pt>
                <c:pt idx="6">
                  <c:v>5.3</c:v>
                </c:pt>
              </c:numCache>
            </c:numRef>
          </c:val>
          <c:extLst>
            <c:ext xmlns:c16="http://schemas.microsoft.com/office/drawing/2014/chart" uri="{C3380CC4-5D6E-409C-BE32-E72D297353CC}">
              <c16:uniqueId val="{00000000-86CF-5449-B38A-1B99C907B91F}"/>
            </c:ext>
          </c:extLst>
        </c:ser>
        <c:dLbls>
          <c:dLblPos val="outEnd"/>
          <c:showLegendKey val="0"/>
          <c:showVal val="1"/>
          <c:showCatName val="0"/>
          <c:showSerName val="0"/>
          <c:showPercent val="0"/>
          <c:showBubbleSize val="0"/>
        </c:dLbls>
        <c:gapWidth val="99"/>
        <c:overlap val="-24"/>
        <c:axId val="-2121081416"/>
        <c:axId val="-2121123736"/>
      </c:barChart>
      <c:catAx>
        <c:axId val="-212108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TW"/>
          </a:p>
        </c:txPr>
        <c:crossAx val="-2121123736"/>
        <c:crosses val="autoZero"/>
        <c:auto val="1"/>
        <c:lblAlgn val="ctr"/>
        <c:lblOffset val="100"/>
        <c:noMultiLvlLbl val="0"/>
      </c:catAx>
      <c:valAx>
        <c:axId val="-2121123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TW"/>
          </a:p>
        </c:txPr>
        <c:crossAx val="-212108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vert="horz"/>
          <a:lstStyle/>
          <a:p>
            <a:pPr>
              <a:defRPr/>
            </a:pPr>
            <a:r>
              <a:rPr lang="en-US" dirty="0"/>
              <a:t>Data: Taiwan’s Election and Democratization Study (TEDS), MAC</a:t>
            </a:r>
            <a:r>
              <a:rPr lang="en-US" baseline="0" dirty="0"/>
              <a:t> (Oct. 2019), </a:t>
            </a:r>
            <a:r>
              <a:rPr lang="en-US" dirty="0"/>
              <a:t>ESC-Harvard Survey (Nov. 2019)</a:t>
            </a:r>
            <a:endParaRPr lang="zh-TW" dirty="0"/>
          </a:p>
        </c:rich>
      </c:tx>
      <c:overlay val="0"/>
    </c:title>
    <c:autoTitleDeleted val="0"/>
    <c:plotArea>
      <c:layout/>
      <c:lineChart>
        <c:grouping val="standard"/>
        <c:varyColors val="0"/>
        <c:ser>
          <c:idx val="0"/>
          <c:order val="0"/>
          <c:tx>
            <c:strRef>
              <c:f>工作表1!$A$2</c:f>
              <c:strCache>
                <c:ptCount val="1"/>
                <c:pt idx="0">
                  <c:v>Independence</c:v>
                </c:pt>
              </c:strCache>
            </c:strRef>
          </c:tx>
          <c:marker>
            <c:symbol val="none"/>
          </c:marker>
          <c:cat>
            <c:strRef>
              <c:f>工作表1!$B$1:$K$1</c:f>
              <c:strCache>
                <c:ptCount val="10"/>
                <c:pt idx="0">
                  <c:v>Dec-17</c:v>
                </c:pt>
                <c:pt idx="1">
                  <c:v>Mar-18</c:v>
                </c:pt>
                <c:pt idx="2">
                  <c:v>Jun-18</c:v>
                </c:pt>
                <c:pt idx="3">
                  <c:v>Sep-18</c:v>
                </c:pt>
                <c:pt idx="4">
                  <c:v>Dec-18</c:v>
                </c:pt>
                <c:pt idx="5">
                  <c:v>Mar-19</c:v>
                </c:pt>
                <c:pt idx="6">
                  <c:v>Jun-19</c:v>
                </c:pt>
                <c:pt idx="7">
                  <c:v>Sep-19</c:v>
                </c:pt>
                <c:pt idx="8">
                  <c:v>Oct-19</c:v>
                </c:pt>
                <c:pt idx="9">
                  <c:v>Nov-19</c:v>
                </c:pt>
              </c:strCache>
            </c:strRef>
          </c:cat>
          <c:val>
            <c:numRef>
              <c:f>工作表1!$B$2:$K$2</c:f>
              <c:numCache>
                <c:formatCode>General</c:formatCode>
                <c:ptCount val="10"/>
                <c:pt idx="0">
                  <c:v>19.899999999999999</c:v>
                </c:pt>
                <c:pt idx="1">
                  <c:v>21</c:v>
                </c:pt>
                <c:pt idx="2">
                  <c:v>19.2</c:v>
                </c:pt>
                <c:pt idx="3">
                  <c:v>19.2</c:v>
                </c:pt>
                <c:pt idx="4">
                  <c:v>19.399999999999999</c:v>
                </c:pt>
                <c:pt idx="5">
                  <c:v>23.9</c:v>
                </c:pt>
                <c:pt idx="6">
                  <c:v>28.2</c:v>
                </c:pt>
                <c:pt idx="7">
                  <c:v>26.5</c:v>
                </c:pt>
                <c:pt idx="8">
                  <c:v>27.7</c:v>
                </c:pt>
                <c:pt idx="9">
                  <c:v>28</c:v>
                </c:pt>
              </c:numCache>
            </c:numRef>
          </c:val>
          <c:smooth val="0"/>
          <c:extLst>
            <c:ext xmlns:c16="http://schemas.microsoft.com/office/drawing/2014/chart" uri="{C3380CC4-5D6E-409C-BE32-E72D297353CC}">
              <c16:uniqueId val="{00000000-EECD-534B-99C8-058709A41BEA}"/>
            </c:ext>
          </c:extLst>
        </c:ser>
        <c:ser>
          <c:idx val="1"/>
          <c:order val="1"/>
          <c:tx>
            <c:strRef>
              <c:f>工作表1!$A$3</c:f>
              <c:strCache>
                <c:ptCount val="1"/>
                <c:pt idx="0">
                  <c:v>Status Quo</c:v>
                </c:pt>
              </c:strCache>
            </c:strRef>
          </c:tx>
          <c:marker>
            <c:symbol val="none"/>
          </c:marker>
          <c:cat>
            <c:strRef>
              <c:f>工作表1!$B$1:$K$1</c:f>
              <c:strCache>
                <c:ptCount val="10"/>
                <c:pt idx="0">
                  <c:v>Dec-17</c:v>
                </c:pt>
                <c:pt idx="1">
                  <c:v>Mar-18</c:v>
                </c:pt>
                <c:pt idx="2">
                  <c:v>Jun-18</c:v>
                </c:pt>
                <c:pt idx="3">
                  <c:v>Sep-18</c:v>
                </c:pt>
                <c:pt idx="4">
                  <c:v>Dec-18</c:v>
                </c:pt>
                <c:pt idx="5">
                  <c:v>Mar-19</c:v>
                </c:pt>
                <c:pt idx="6">
                  <c:v>Jun-19</c:v>
                </c:pt>
                <c:pt idx="7">
                  <c:v>Sep-19</c:v>
                </c:pt>
                <c:pt idx="8">
                  <c:v>Oct-19</c:v>
                </c:pt>
                <c:pt idx="9">
                  <c:v>Nov-19</c:v>
                </c:pt>
              </c:strCache>
            </c:strRef>
          </c:cat>
          <c:val>
            <c:numRef>
              <c:f>工作表1!$B$3:$K$3</c:f>
              <c:numCache>
                <c:formatCode>General</c:formatCode>
                <c:ptCount val="10"/>
                <c:pt idx="0">
                  <c:v>59.8</c:v>
                </c:pt>
                <c:pt idx="1">
                  <c:v>58.5</c:v>
                </c:pt>
                <c:pt idx="2">
                  <c:v>57.8</c:v>
                </c:pt>
                <c:pt idx="3">
                  <c:v>58.6</c:v>
                </c:pt>
                <c:pt idx="4">
                  <c:v>61.6</c:v>
                </c:pt>
                <c:pt idx="5">
                  <c:v>59.9</c:v>
                </c:pt>
                <c:pt idx="6">
                  <c:v>59.2</c:v>
                </c:pt>
                <c:pt idx="7">
                  <c:v>60.4</c:v>
                </c:pt>
                <c:pt idx="8">
                  <c:v>56.8</c:v>
                </c:pt>
                <c:pt idx="9">
                  <c:v>55.3</c:v>
                </c:pt>
              </c:numCache>
            </c:numRef>
          </c:val>
          <c:smooth val="0"/>
          <c:extLst>
            <c:ext xmlns:c16="http://schemas.microsoft.com/office/drawing/2014/chart" uri="{C3380CC4-5D6E-409C-BE32-E72D297353CC}">
              <c16:uniqueId val="{00000001-EECD-534B-99C8-058709A41BEA}"/>
            </c:ext>
          </c:extLst>
        </c:ser>
        <c:ser>
          <c:idx val="2"/>
          <c:order val="2"/>
          <c:tx>
            <c:strRef>
              <c:f>工作表1!$A$4</c:f>
              <c:strCache>
                <c:ptCount val="1"/>
                <c:pt idx="0">
                  <c:v>Unification</c:v>
                </c:pt>
              </c:strCache>
            </c:strRef>
          </c:tx>
          <c:marker>
            <c:symbol val="none"/>
          </c:marker>
          <c:cat>
            <c:strRef>
              <c:f>工作表1!$B$1:$K$1</c:f>
              <c:strCache>
                <c:ptCount val="10"/>
                <c:pt idx="0">
                  <c:v>Dec-17</c:v>
                </c:pt>
                <c:pt idx="1">
                  <c:v>Mar-18</c:v>
                </c:pt>
                <c:pt idx="2">
                  <c:v>Jun-18</c:v>
                </c:pt>
                <c:pt idx="3">
                  <c:v>Sep-18</c:v>
                </c:pt>
                <c:pt idx="4">
                  <c:v>Dec-18</c:v>
                </c:pt>
                <c:pt idx="5">
                  <c:v>Mar-19</c:v>
                </c:pt>
                <c:pt idx="6">
                  <c:v>Jun-19</c:v>
                </c:pt>
                <c:pt idx="7">
                  <c:v>Sep-19</c:v>
                </c:pt>
                <c:pt idx="8">
                  <c:v>Oct-19</c:v>
                </c:pt>
                <c:pt idx="9">
                  <c:v>Nov-19</c:v>
                </c:pt>
              </c:strCache>
            </c:strRef>
          </c:cat>
          <c:val>
            <c:numRef>
              <c:f>工作表1!$B$4:$K$4</c:f>
              <c:numCache>
                <c:formatCode>General</c:formatCode>
                <c:ptCount val="10"/>
                <c:pt idx="0">
                  <c:v>14.8</c:v>
                </c:pt>
                <c:pt idx="1">
                  <c:v>16.2</c:v>
                </c:pt>
                <c:pt idx="2">
                  <c:v>16.5</c:v>
                </c:pt>
                <c:pt idx="3">
                  <c:v>17</c:v>
                </c:pt>
                <c:pt idx="4">
                  <c:v>13.7</c:v>
                </c:pt>
                <c:pt idx="5">
                  <c:v>11.3</c:v>
                </c:pt>
                <c:pt idx="6">
                  <c:v>7.5</c:v>
                </c:pt>
                <c:pt idx="7">
                  <c:v>8.1</c:v>
                </c:pt>
                <c:pt idx="8">
                  <c:v>10.3</c:v>
                </c:pt>
                <c:pt idx="9">
                  <c:v>9.3000000000000007</c:v>
                </c:pt>
              </c:numCache>
            </c:numRef>
          </c:val>
          <c:smooth val="0"/>
          <c:extLst>
            <c:ext xmlns:c16="http://schemas.microsoft.com/office/drawing/2014/chart" uri="{C3380CC4-5D6E-409C-BE32-E72D297353CC}">
              <c16:uniqueId val="{00000000-1D0B-7844-ADBE-B4842B87830D}"/>
            </c:ext>
          </c:extLst>
        </c:ser>
        <c:dLbls>
          <c:showLegendKey val="0"/>
          <c:showVal val="0"/>
          <c:showCatName val="0"/>
          <c:showSerName val="0"/>
          <c:showPercent val="0"/>
          <c:showBubbleSize val="0"/>
        </c:dLbls>
        <c:smooth val="0"/>
        <c:axId val="-2143428216"/>
        <c:axId val="-2143425208"/>
      </c:lineChart>
      <c:catAx>
        <c:axId val="-2143428216"/>
        <c:scaling>
          <c:orientation val="minMax"/>
        </c:scaling>
        <c:delete val="0"/>
        <c:axPos val="b"/>
        <c:numFmt formatCode="General" sourceLinked="1"/>
        <c:majorTickMark val="none"/>
        <c:minorTickMark val="none"/>
        <c:tickLblPos val="nextTo"/>
        <c:txPr>
          <a:bodyPr rot="-60000000" vert="horz"/>
          <a:lstStyle/>
          <a:p>
            <a:pPr>
              <a:defRPr/>
            </a:pPr>
            <a:endParaRPr lang="zh-TW"/>
          </a:p>
        </c:txPr>
        <c:crossAx val="-2143425208"/>
        <c:crosses val="autoZero"/>
        <c:auto val="1"/>
        <c:lblAlgn val="ctr"/>
        <c:lblOffset val="100"/>
        <c:noMultiLvlLbl val="0"/>
      </c:catAx>
      <c:valAx>
        <c:axId val="-2143425208"/>
        <c:scaling>
          <c:orientation val="minMax"/>
        </c:scaling>
        <c:delete val="0"/>
        <c:axPos val="l"/>
        <c:majorGridlines/>
        <c:numFmt formatCode="General" sourceLinked="1"/>
        <c:majorTickMark val="none"/>
        <c:minorTickMark val="none"/>
        <c:tickLblPos val="nextTo"/>
        <c:txPr>
          <a:bodyPr rot="-60000000" vert="horz"/>
          <a:lstStyle/>
          <a:p>
            <a:pPr>
              <a:defRPr/>
            </a:pPr>
            <a:endParaRPr lang="zh-TW"/>
          </a:p>
        </c:txPr>
        <c:crossAx val="-2143428216"/>
        <c:crosses val="autoZero"/>
        <c:crossBetween val="between"/>
      </c:valAx>
    </c:plotArea>
    <c:legend>
      <c:legendPos val="b"/>
      <c:overlay val="0"/>
      <c:txPr>
        <a:bodyPr rot="0" vert="horz"/>
        <a:lstStyle/>
        <a:p>
          <a:pPr>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zh-TW"/>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12"/>
    </mc:Choice>
    <mc:Fallback>
      <c:style val="12"/>
    </mc:Fallback>
  </mc:AlternateContent>
  <c:clrMapOvr bg1="lt1" tx1="dk1" bg2="lt2" tx2="dk2" accent1="accent1" accent2="accent2" accent3="accent3" accent4="accent4" accent5="accent5" accent6="accent6" hlink="hlink" folHlink="folHlink"/>
  <c:chart>
    <c:title>
      <c:tx>
        <c:rich>
          <a:bodyPr rot="0" vert="horz"/>
          <a:lstStyle/>
          <a:p>
            <a:pPr>
              <a:defRPr/>
            </a:pPr>
            <a:r>
              <a:rPr lang="en-US"/>
              <a:t>Data: Taiwan’s Election and Democratization Study (TEDS), ESC-Harvard Survey (Nov. 2019)</a:t>
            </a:r>
            <a:endParaRPr lang="zh-TW"/>
          </a:p>
        </c:rich>
      </c:tx>
      <c:overlay val="0"/>
    </c:title>
    <c:autoTitleDeleted val="0"/>
    <c:plotArea>
      <c:layout/>
      <c:lineChart>
        <c:grouping val="standard"/>
        <c:varyColors val="0"/>
        <c:ser>
          <c:idx val="0"/>
          <c:order val="0"/>
          <c:tx>
            <c:strRef>
              <c:f>工作表1!$A$2</c:f>
              <c:strCache>
                <c:ptCount val="1"/>
                <c:pt idx="0">
                  <c:v>Approve</c:v>
                </c:pt>
              </c:strCache>
            </c:strRef>
          </c:tx>
          <c:marker>
            <c:symbol val="none"/>
          </c:marker>
          <c:cat>
            <c:strRef>
              <c:f>工作表1!$B$1:$P$1</c:f>
              <c:strCache>
                <c:ptCount val="15"/>
                <c:pt idx="0">
                  <c:v>Jun-16</c:v>
                </c:pt>
                <c:pt idx="1">
                  <c:v>Sep-16</c:v>
                </c:pt>
                <c:pt idx="2">
                  <c:v>Dec-16</c:v>
                </c:pt>
                <c:pt idx="3">
                  <c:v>Mar-17</c:v>
                </c:pt>
                <c:pt idx="4">
                  <c:v>Jun-17</c:v>
                </c:pt>
                <c:pt idx="5">
                  <c:v>Sep-17</c:v>
                </c:pt>
                <c:pt idx="6">
                  <c:v>Dec-17</c:v>
                </c:pt>
                <c:pt idx="7">
                  <c:v>Mar-18</c:v>
                </c:pt>
                <c:pt idx="8">
                  <c:v>Jun-18</c:v>
                </c:pt>
                <c:pt idx="9">
                  <c:v>Sep-18</c:v>
                </c:pt>
                <c:pt idx="10">
                  <c:v>Dec-18</c:v>
                </c:pt>
                <c:pt idx="11">
                  <c:v>Mar-19</c:v>
                </c:pt>
                <c:pt idx="12">
                  <c:v>Jun-19</c:v>
                </c:pt>
                <c:pt idx="13">
                  <c:v>Sep-19</c:v>
                </c:pt>
                <c:pt idx="14">
                  <c:v>Nov-19</c:v>
                </c:pt>
              </c:strCache>
            </c:strRef>
          </c:cat>
          <c:val>
            <c:numRef>
              <c:f>工作表1!$B$2:$P$2</c:f>
              <c:numCache>
                <c:formatCode>General</c:formatCode>
                <c:ptCount val="15"/>
                <c:pt idx="0">
                  <c:v>52.7</c:v>
                </c:pt>
                <c:pt idx="1">
                  <c:v>38.799999999999997</c:v>
                </c:pt>
                <c:pt idx="2">
                  <c:v>35.1</c:v>
                </c:pt>
                <c:pt idx="3">
                  <c:v>33.6</c:v>
                </c:pt>
                <c:pt idx="4">
                  <c:v>27.3</c:v>
                </c:pt>
                <c:pt idx="5">
                  <c:v>34</c:v>
                </c:pt>
                <c:pt idx="6">
                  <c:v>28.4</c:v>
                </c:pt>
                <c:pt idx="7">
                  <c:v>27.3</c:v>
                </c:pt>
                <c:pt idx="8">
                  <c:v>24.7</c:v>
                </c:pt>
                <c:pt idx="9">
                  <c:v>24.6</c:v>
                </c:pt>
                <c:pt idx="10">
                  <c:v>21.9</c:v>
                </c:pt>
                <c:pt idx="11">
                  <c:v>30.3</c:v>
                </c:pt>
                <c:pt idx="12">
                  <c:v>44.6</c:v>
                </c:pt>
                <c:pt idx="13">
                  <c:v>42.3</c:v>
                </c:pt>
                <c:pt idx="14">
                  <c:v>43.86</c:v>
                </c:pt>
              </c:numCache>
            </c:numRef>
          </c:val>
          <c:smooth val="0"/>
          <c:extLst>
            <c:ext xmlns:c16="http://schemas.microsoft.com/office/drawing/2014/chart" uri="{C3380CC4-5D6E-409C-BE32-E72D297353CC}">
              <c16:uniqueId val="{00000000-EECD-534B-99C8-058709A41BEA}"/>
            </c:ext>
          </c:extLst>
        </c:ser>
        <c:ser>
          <c:idx val="1"/>
          <c:order val="1"/>
          <c:tx>
            <c:strRef>
              <c:f>工作表1!$A$3</c:f>
              <c:strCache>
                <c:ptCount val="1"/>
                <c:pt idx="0">
                  <c:v>Disapprove</c:v>
                </c:pt>
              </c:strCache>
            </c:strRef>
          </c:tx>
          <c:marker>
            <c:symbol val="none"/>
          </c:marker>
          <c:cat>
            <c:strRef>
              <c:f>工作表1!$B$1:$P$1</c:f>
              <c:strCache>
                <c:ptCount val="15"/>
                <c:pt idx="0">
                  <c:v>Jun-16</c:v>
                </c:pt>
                <c:pt idx="1">
                  <c:v>Sep-16</c:v>
                </c:pt>
                <c:pt idx="2">
                  <c:v>Dec-16</c:v>
                </c:pt>
                <c:pt idx="3">
                  <c:v>Mar-17</c:v>
                </c:pt>
                <c:pt idx="4">
                  <c:v>Jun-17</c:v>
                </c:pt>
                <c:pt idx="5">
                  <c:v>Sep-17</c:v>
                </c:pt>
                <c:pt idx="6">
                  <c:v>Dec-17</c:v>
                </c:pt>
                <c:pt idx="7">
                  <c:v>Mar-18</c:v>
                </c:pt>
                <c:pt idx="8">
                  <c:v>Jun-18</c:v>
                </c:pt>
                <c:pt idx="9">
                  <c:v>Sep-18</c:v>
                </c:pt>
                <c:pt idx="10">
                  <c:v>Dec-18</c:v>
                </c:pt>
                <c:pt idx="11">
                  <c:v>Mar-19</c:v>
                </c:pt>
                <c:pt idx="12">
                  <c:v>Jun-19</c:v>
                </c:pt>
                <c:pt idx="13">
                  <c:v>Sep-19</c:v>
                </c:pt>
                <c:pt idx="14">
                  <c:v>Nov-19</c:v>
                </c:pt>
              </c:strCache>
            </c:strRef>
          </c:cat>
          <c:val>
            <c:numRef>
              <c:f>工作表1!$B$3:$P$3</c:f>
              <c:numCache>
                <c:formatCode>General</c:formatCode>
                <c:ptCount val="15"/>
                <c:pt idx="0">
                  <c:v>16.3</c:v>
                </c:pt>
                <c:pt idx="1">
                  <c:v>39.6</c:v>
                </c:pt>
                <c:pt idx="2">
                  <c:v>48.5</c:v>
                </c:pt>
                <c:pt idx="3">
                  <c:v>49.4</c:v>
                </c:pt>
                <c:pt idx="4">
                  <c:v>57.2</c:v>
                </c:pt>
                <c:pt idx="5">
                  <c:v>48.9</c:v>
                </c:pt>
                <c:pt idx="6">
                  <c:v>52.8</c:v>
                </c:pt>
                <c:pt idx="7">
                  <c:v>55.7</c:v>
                </c:pt>
                <c:pt idx="8">
                  <c:v>62.5</c:v>
                </c:pt>
                <c:pt idx="9">
                  <c:v>58.4</c:v>
                </c:pt>
                <c:pt idx="10">
                  <c:v>63</c:v>
                </c:pt>
                <c:pt idx="11">
                  <c:v>53.3</c:v>
                </c:pt>
                <c:pt idx="12">
                  <c:v>44.5</c:v>
                </c:pt>
                <c:pt idx="13">
                  <c:v>45.8</c:v>
                </c:pt>
                <c:pt idx="14">
                  <c:v>44.35</c:v>
                </c:pt>
              </c:numCache>
            </c:numRef>
          </c:val>
          <c:smooth val="0"/>
          <c:extLst>
            <c:ext xmlns:c16="http://schemas.microsoft.com/office/drawing/2014/chart" uri="{C3380CC4-5D6E-409C-BE32-E72D297353CC}">
              <c16:uniqueId val="{00000001-EECD-534B-99C8-058709A41BEA}"/>
            </c:ext>
          </c:extLst>
        </c:ser>
        <c:dLbls>
          <c:showLegendKey val="0"/>
          <c:showVal val="0"/>
          <c:showCatName val="0"/>
          <c:showSerName val="0"/>
          <c:showPercent val="0"/>
          <c:showBubbleSize val="0"/>
        </c:dLbls>
        <c:smooth val="0"/>
        <c:axId val="-2121095160"/>
        <c:axId val="2139472376"/>
      </c:lineChart>
      <c:catAx>
        <c:axId val="-2121095160"/>
        <c:scaling>
          <c:orientation val="minMax"/>
        </c:scaling>
        <c:delete val="0"/>
        <c:axPos val="b"/>
        <c:numFmt formatCode="General" sourceLinked="1"/>
        <c:majorTickMark val="none"/>
        <c:minorTickMark val="none"/>
        <c:tickLblPos val="nextTo"/>
        <c:txPr>
          <a:bodyPr rot="-60000000" vert="horz"/>
          <a:lstStyle/>
          <a:p>
            <a:pPr>
              <a:defRPr/>
            </a:pPr>
            <a:endParaRPr lang="zh-TW"/>
          </a:p>
        </c:txPr>
        <c:crossAx val="2139472376"/>
        <c:crosses val="autoZero"/>
        <c:auto val="1"/>
        <c:lblAlgn val="ctr"/>
        <c:lblOffset val="100"/>
        <c:noMultiLvlLbl val="0"/>
      </c:catAx>
      <c:valAx>
        <c:axId val="2139472376"/>
        <c:scaling>
          <c:orientation val="minMax"/>
        </c:scaling>
        <c:delete val="0"/>
        <c:axPos val="l"/>
        <c:majorGridlines/>
        <c:numFmt formatCode="General" sourceLinked="1"/>
        <c:majorTickMark val="none"/>
        <c:minorTickMark val="none"/>
        <c:tickLblPos val="nextTo"/>
        <c:txPr>
          <a:bodyPr rot="-60000000" vert="horz"/>
          <a:lstStyle/>
          <a:p>
            <a:pPr>
              <a:defRPr/>
            </a:pPr>
            <a:endParaRPr lang="zh-TW"/>
          </a:p>
        </c:txPr>
        <c:crossAx val="-2121095160"/>
        <c:crosses val="autoZero"/>
        <c:crossBetween val="between"/>
      </c:valAx>
    </c:plotArea>
    <c:legend>
      <c:legendPos val="b"/>
      <c:overlay val="0"/>
      <c:txPr>
        <a:bodyPr rot="0" vert="horz"/>
        <a:lstStyle/>
        <a:p>
          <a:pPr>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zh-TW"/>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工作表1!$B$1</c:f>
              <c:strCache>
                <c:ptCount val="1"/>
                <c:pt idx="0">
                  <c:v>數列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ln>
                      <a:noFill/>
                    </a:ln>
                    <a:solidFill>
                      <a:schemeClr val="tx1">
                        <a:lumMod val="50000"/>
                        <a:lumOff val="50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工作表1!$A$2:$A$7</c:f>
              <c:strCache>
                <c:ptCount val="6"/>
                <c:pt idx="0">
                  <c:v>20-29</c:v>
                </c:pt>
                <c:pt idx="1">
                  <c:v>30-39</c:v>
                </c:pt>
                <c:pt idx="2">
                  <c:v>40-49</c:v>
                </c:pt>
                <c:pt idx="3">
                  <c:v>50-59</c:v>
                </c:pt>
                <c:pt idx="4">
                  <c:v>60+</c:v>
                </c:pt>
                <c:pt idx="5">
                  <c:v>Non Response</c:v>
                </c:pt>
              </c:strCache>
            </c:strRef>
          </c:cat>
          <c:val>
            <c:numRef>
              <c:f>工作表1!$B$2:$B$7</c:f>
              <c:numCache>
                <c:formatCode>General</c:formatCode>
                <c:ptCount val="6"/>
                <c:pt idx="0">
                  <c:v>16</c:v>
                </c:pt>
                <c:pt idx="1">
                  <c:v>18.7</c:v>
                </c:pt>
                <c:pt idx="2">
                  <c:v>18.899999999999999</c:v>
                </c:pt>
                <c:pt idx="3">
                  <c:v>18.600000000000001</c:v>
                </c:pt>
                <c:pt idx="4">
                  <c:v>25.9</c:v>
                </c:pt>
                <c:pt idx="5">
                  <c:v>1.9</c:v>
                </c:pt>
              </c:numCache>
            </c:numRef>
          </c:val>
          <c:extLst>
            <c:ext xmlns:c16="http://schemas.microsoft.com/office/drawing/2014/chart" uri="{C3380CC4-5D6E-409C-BE32-E72D297353CC}">
              <c16:uniqueId val="{00000000-C8C8-B14B-87C8-DF6AD25B7637}"/>
            </c:ext>
          </c:extLst>
        </c:ser>
        <c:dLbls>
          <c:dLblPos val="inEnd"/>
          <c:showLegendKey val="0"/>
          <c:showVal val="1"/>
          <c:showCatName val="0"/>
          <c:showSerName val="0"/>
          <c:showPercent val="0"/>
          <c:showBubbleSize val="0"/>
        </c:dLbls>
        <c:gapWidth val="100"/>
        <c:overlap val="-24"/>
        <c:axId val="2113889144"/>
        <c:axId val="-2141481624"/>
      </c:barChart>
      <c:catAx>
        <c:axId val="2113889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zh-TW"/>
          </a:p>
        </c:txPr>
        <c:crossAx val="-2141481624"/>
        <c:crosses val="autoZero"/>
        <c:auto val="1"/>
        <c:lblAlgn val="ctr"/>
        <c:lblOffset val="100"/>
        <c:noMultiLvlLbl val="0"/>
      </c:catAx>
      <c:valAx>
        <c:axId val="-2141481624"/>
        <c:scaling>
          <c:orientation val="minMax"/>
        </c:scaling>
        <c:delete val="0"/>
        <c:axPos val="l"/>
        <c:majorGridlines>
          <c:spPr>
            <a:ln w="9525" cap="flat" cmpd="sng" algn="ctr">
              <a:no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TW"/>
          </a:p>
        </c:txPr>
        <c:crossAx val="2113889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prstDash val="solid"/>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5">
  <a:schemeClr val="accent5"/>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18">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3">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54DB44-758F-134D-B4A7-ABF32A3F556C}" type="datetimeFigureOut">
              <a:rPr lang="en-US" smtClean="0"/>
              <a:t>12/27/19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C131C-F9EF-9646-AACD-B75C78D23B46}" type="slidenum">
              <a:rPr lang="en-US" smtClean="0"/>
              <a:t>‹#›</a:t>
            </a:fld>
            <a:endParaRPr lang="en-US"/>
          </a:p>
        </p:txBody>
      </p:sp>
    </p:spTree>
    <p:extLst>
      <p:ext uri="{BB962C8B-B14F-4D97-AF65-F5344CB8AC3E}">
        <p14:creationId xmlns:p14="http://schemas.microsoft.com/office/powerpoint/2010/main" val="19809432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7929F-6F18-F14C-B53B-B96CFD812EDE}" type="datetimeFigureOut">
              <a:rPr lang="en-US" smtClean="0"/>
              <a:t>12/27/19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4B8F5E-CA73-304A-AE95-F9F064A1C98A}" type="slidenum">
              <a:rPr lang="en-US" smtClean="0"/>
              <a:t>‹#›</a:t>
            </a:fld>
            <a:endParaRPr lang="en-US"/>
          </a:p>
        </p:txBody>
      </p:sp>
    </p:spTree>
    <p:extLst>
      <p:ext uri="{BB962C8B-B14F-4D97-AF65-F5344CB8AC3E}">
        <p14:creationId xmlns:p14="http://schemas.microsoft.com/office/powerpoint/2010/main" val="329635706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B8F5E-CA73-304A-AE95-F9F064A1C98A}" type="slidenum">
              <a:rPr lang="en-US" smtClean="0"/>
              <a:t>4</a:t>
            </a:fld>
            <a:endParaRPr lang="en-US"/>
          </a:p>
        </p:txBody>
      </p:sp>
    </p:spTree>
    <p:extLst>
      <p:ext uri="{BB962C8B-B14F-4D97-AF65-F5344CB8AC3E}">
        <p14:creationId xmlns:p14="http://schemas.microsoft.com/office/powerpoint/2010/main" val="2046653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2305E7-C835-8640-8D64-542556385D55}" type="datetime1">
              <a:rPr lang="en-US" smtClean="0"/>
              <a:t>12/27/19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A5680-6096-C64A-AF8E-ED46E1855E22}" type="slidenum">
              <a:rPr lang="en-US" smtClean="0"/>
              <a:t>‹#›</a:t>
            </a:fld>
            <a:endParaRPr lang="en-US"/>
          </a:p>
        </p:txBody>
      </p:sp>
    </p:spTree>
    <p:extLst>
      <p:ext uri="{BB962C8B-B14F-4D97-AF65-F5344CB8AC3E}">
        <p14:creationId xmlns:p14="http://schemas.microsoft.com/office/powerpoint/2010/main" val="1853214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3523BE-627E-DE4B-A248-A8F6C33C9811}" type="datetime1">
              <a:rPr lang="en-US" smtClean="0"/>
              <a:t>12/27/19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A5680-6096-C64A-AF8E-ED46E1855E22}" type="slidenum">
              <a:rPr lang="en-US" smtClean="0"/>
              <a:t>‹#›</a:t>
            </a:fld>
            <a:endParaRPr lang="en-US"/>
          </a:p>
        </p:txBody>
      </p:sp>
    </p:spTree>
    <p:extLst>
      <p:ext uri="{BB962C8B-B14F-4D97-AF65-F5344CB8AC3E}">
        <p14:creationId xmlns:p14="http://schemas.microsoft.com/office/powerpoint/2010/main" val="52640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E06162-78FF-0E42-B6D0-2A5A4A955F31}" type="datetime1">
              <a:rPr lang="en-US" smtClean="0"/>
              <a:t>12/27/19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A5680-6096-C64A-AF8E-ED46E1855E22}" type="slidenum">
              <a:rPr lang="en-US" smtClean="0"/>
              <a:t>‹#›</a:t>
            </a:fld>
            <a:endParaRPr lang="en-US"/>
          </a:p>
        </p:txBody>
      </p:sp>
    </p:spTree>
    <p:extLst>
      <p:ext uri="{BB962C8B-B14F-4D97-AF65-F5344CB8AC3E}">
        <p14:creationId xmlns:p14="http://schemas.microsoft.com/office/powerpoint/2010/main" val="3298289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2D7804-B21C-E540-9661-E4CD3E43D0EB}" type="datetime1">
              <a:rPr lang="en-US" smtClean="0"/>
              <a:t>12/27/19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9A5680-6096-C64A-AF8E-ED46E1855E22}" type="slidenum">
              <a:rPr lang="en-US" smtClean="0"/>
              <a:t>‹#›</a:t>
            </a:fld>
            <a:endParaRPr lang="en-US"/>
          </a:p>
        </p:txBody>
      </p:sp>
    </p:spTree>
    <p:extLst>
      <p:ext uri="{BB962C8B-B14F-4D97-AF65-F5344CB8AC3E}">
        <p14:creationId xmlns:p14="http://schemas.microsoft.com/office/powerpoint/2010/main" val="3877389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1639FC-2947-2E4E-8611-A82DF714D277}" type="datetime1">
              <a:rPr lang="en-US" smtClean="0"/>
              <a:t>12/27/19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0B3B-CD03-1647-86FA-3DDF9AF20625}" type="slidenum">
              <a:rPr lang="en-US" smtClean="0"/>
              <a:t>‹#›</a:t>
            </a:fld>
            <a:endParaRPr lang="en-US"/>
          </a:p>
        </p:txBody>
      </p:sp>
    </p:spTree>
    <p:extLst>
      <p:ext uri="{BB962C8B-B14F-4D97-AF65-F5344CB8AC3E}">
        <p14:creationId xmlns:p14="http://schemas.microsoft.com/office/powerpoint/2010/main" val="2289765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95059-3885-5C4F-BE50-81BF3F31CCF2}" type="datetime1">
              <a:rPr lang="en-US" smtClean="0"/>
              <a:t>12/27/19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0B3B-CD03-1647-86FA-3DDF9AF20625}" type="slidenum">
              <a:rPr lang="en-US" smtClean="0"/>
              <a:t>‹#›</a:t>
            </a:fld>
            <a:endParaRPr lang="en-US"/>
          </a:p>
        </p:txBody>
      </p:sp>
    </p:spTree>
    <p:extLst>
      <p:ext uri="{BB962C8B-B14F-4D97-AF65-F5344CB8AC3E}">
        <p14:creationId xmlns:p14="http://schemas.microsoft.com/office/powerpoint/2010/main" val="1356757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7E794-E2DA-B245-A281-77804E80CE81}" type="datetime1">
              <a:rPr lang="en-US" smtClean="0"/>
              <a:t>12/27/19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0B3B-CD03-1647-86FA-3DDF9AF20625}" type="slidenum">
              <a:rPr lang="en-US" smtClean="0"/>
              <a:t>‹#›</a:t>
            </a:fld>
            <a:endParaRPr lang="en-US"/>
          </a:p>
        </p:txBody>
      </p:sp>
    </p:spTree>
    <p:extLst>
      <p:ext uri="{BB962C8B-B14F-4D97-AF65-F5344CB8AC3E}">
        <p14:creationId xmlns:p14="http://schemas.microsoft.com/office/powerpoint/2010/main" val="89195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7809A4-7BC4-154A-8E1A-7E1C6B14027A}" type="datetime1">
              <a:rPr lang="en-US" smtClean="0"/>
              <a:t>12/27/19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D0B3B-CD03-1647-86FA-3DDF9AF20625}" type="slidenum">
              <a:rPr lang="en-US" smtClean="0"/>
              <a:t>‹#›</a:t>
            </a:fld>
            <a:endParaRPr lang="en-US"/>
          </a:p>
        </p:txBody>
      </p:sp>
    </p:spTree>
    <p:extLst>
      <p:ext uri="{BB962C8B-B14F-4D97-AF65-F5344CB8AC3E}">
        <p14:creationId xmlns:p14="http://schemas.microsoft.com/office/powerpoint/2010/main" val="3982423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6905C-E256-6042-A80F-47C6B44E3A9E}" type="datetime1">
              <a:rPr lang="en-US" smtClean="0"/>
              <a:t>12/27/19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D0B3B-CD03-1647-86FA-3DDF9AF20625}" type="slidenum">
              <a:rPr lang="en-US" smtClean="0"/>
              <a:t>‹#›</a:t>
            </a:fld>
            <a:endParaRPr lang="en-US"/>
          </a:p>
        </p:txBody>
      </p:sp>
    </p:spTree>
    <p:extLst>
      <p:ext uri="{BB962C8B-B14F-4D97-AF65-F5344CB8AC3E}">
        <p14:creationId xmlns:p14="http://schemas.microsoft.com/office/powerpoint/2010/main" val="3817164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7EAF92-27D5-1F4E-A0CA-B206D1FB3CA2}" type="datetime1">
              <a:rPr lang="en-US" smtClean="0"/>
              <a:t>12/27/19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D0B3B-CD03-1647-86FA-3DDF9AF20625}" type="slidenum">
              <a:rPr lang="en-US" smtClean="0"/>
              <a:t>‹#›</a:t>
            </a:fld>
            <a:endParaRPr lang="en-US"/>
          </a:p>
        </p:txBody>
      </p:sp>
    </p:spTree>
    <p:extLst>
      <p:ext uri="{BB962C8B-B14F-4D97-AF65-F5344CB8AC3E}">
        <p14:creationId xmlns:p14="http://schemas.microsoft.com/office/powerpoint/2010/main" val="3988169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1A1A7-C1BF-194A-B26C-453C78E6BFB8}" type="datetime1">
              <a:rPr lang="en-US" smtClean="0"/>
              <a:t>12/27/19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D0B3B-CD03-1647-86FA-3DDF9AF20625}" type="slidenum">
              <a:rPr lang="en-US" smtClean="0"/>
              <a:t>‹#›</a:t>
            </a:fld>
            <a:endParaRPr lang="en-US"/>
          </a:p>
        </p:txBody>
      </p:sp>
    </p:spTree>
    <p:extLst>
      <p:ext uri="{BB962C8B-B14F-4D97-AF65-F5344CB8AC3E}">
        <p14:creationId xmlns:p14="http://schemas.microsoft.com/office/powerpoint/2010/main" val="111833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53DEDF-FEDC-5E42-90F3-FCA201DE68EC}" type="datetime1">
              <a:rPr lang="en-US" smtClean="0"/>
              <a:t>12/27/19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A5680-6096-C64A-AF8E-ED46E1855E22}" type="slidenum">
              <a:rPr lang="en-US" smtClean="0"/>
              <a:t>‹#›</a:t>
            </a:fld>
            <a:endParaRPr lang="en-US"/>
          </a:p>
        </p:txBody>
      </p:sp>
    </p:spTree>
    <p:extLst>
      <p:ext uri="{BB962C8B-B14F-4D97-AF65-F5344CB8AC3E}">
        <p14:creationId xmlns:p14="http://schemas.microsoft.com/office/powerpoint/2010/main" val="38279436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A906F1-DB9A-714E-9BF6-2F1C9CD15A49}" type="datetime1">
              <a:rPr lang="en-US" smtClean="0"/>
              <a:t>12/27/19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D0B3B-CD03-1647-86FA-3DDF9AF20625}" type="slidenum">
              <a:rPr lang="en-US" smtClean="0"/>
              <a:t>‹#›</a:t>
            </a:fld>
            <a:endParaRPr lang="en-US"/>
          </a:p>
        </p:txBody>
      </p:sp>
    </p:spTree>
    <p:extLst>
      <p:ext uri="{BB962C8B-B14F-4D97-AF65-F5344CB8AC3E}">
        <p14:creationId xmlns:p14="http://schemas.microsoft.com/office/powerpoint/2010/main" val="3750792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ACA64A-3FB3-3047-AB11-175BCBE650AC}" type="datetime1">
              <a:rPr lang="en-US" smtClean="0"/>
              <a:t>12/27/19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D0B3B-CD03-1647-86FA-3DDF9AF20625}" type="slidenum">
              <a:rPr lang="en-US" smtClean="0"/>
              <a:t>‹#›</a:t>
            </a:fld>
            <a:endParaRPr lang="en-US"/>
          </a:p>
        </p:txBody>
      </p:sp>
    </p:spTree>
    <p:extLst>
      <p:ext uri="{BB962C8B-B14F-4D97-AF65-F5344CB8AC3E}">
        <p14:creationId xmlns:p14="http://schemas.microsoft.com/office/powerpoint/2010/main" val="369182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3E69A2-D290-9B46-80E7-750E57A2ADF3}" type="datetime1">
              <a:rPr lang="en-US" smtClean="0"/>
              <a:t>12/27/19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0B3B-CD03-1647-86FA-3DDF9AF20625}" type="slidenum">
              <a:rPr lang="en-US" smtClean="0"/>
              <a:t>‹#›</a:t>
            </a:fld>
            <a:endParaRPr lang="en-US"/>
          </a:p>
        </p:txBody>
      </p:sp>
    </p:spTree>
    <p:extLst>
      <p:ext uri="{BB962C8B-B14F-4D97-AF65-F5344CB8AC3E}">
        <p14:creationId xmlns:p14="http://schemas.microsoft.com/office/powerpoint/2010/main" val="393164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CFBCB5-2B02-8A49-B4FF-4DBD8D7E5A69}" type="datetime1">
              <a:rPr lang="en-US" smtClean="0"/>
              <a:t>12/27/19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D0B3B-CD03-1647-86FA-3DDF9AF20625}" type="slidenum">
              <a:rPr lang="en-US" smtClean="0"/>
              <a:t>‹#›</a:t>
            </a:fld>
            <a:endParaRPr lang="en-US"/>
          </a:p>
        </p:txBody>
      </p:sp>
    </p:spTree>
    <p:extLst>
      <p:ext uri="{BB962C8B-B14F-4D97-AF65-F5344CB8AC3E}">
        <p14:creationId xmlns:p14="http://schemas.microsoft.com/office/powerpoint/2010/main" val="3503194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1E0AE7-0D3F-174B-BBAA-A9722098F5E2}" type="datetime1">
              <a:rPr lang="en-US" smtClean="0"/>
              <a:t>12/27/19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CD0B3B-CD03-1647-86FA-3DDF9AF20625}" type="slidenum">
              <a:rPr lang="en-US" smtClean="0"/>
              <a:t>‹#›</a:t>
            </a:fld>
            <a:endParaRPr lang="en-US"/>
          </a:p>
        </p:txBody>
      </p:sp>
      <p:sp>
        <p:nvSpPr>
          <p:cNvPr id="7" name="Picture Placeholder 6"/>
          <p:cNvSpPr>
            <a:spLocks noGrp="1"/>
          </p:cNvSpPr>
          <p:nvPr>
            <p:ph type="pic" sz="quarter" idx="13"/>
          </p:nvPr>
        </p:nvSpPr>
        <p:spPr>
          <a:xfrm>
            <a:off x="3721100" y="3194050"/>
            <a:ext cx="914400" cy="914400"/>
          </a:xfrm>
        </p:spPr>
        <p:txBody>
          <a:bodyPr/>
          <a:lstStyle/>
          <a:p>
            <a:endParaRPr lang="en-US" dirty="0"/>
          </a:p>
        </p:txBody>
      </p:sp>
      <p:pic>
        <p:nvPicPr>
          <p:cNvPr id="8" name="Picture 7" descr="政治大學選舉研究中心 Logo Design-完稿(主)-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6948" y="5727459"/>
            <a:ext cx="4396919" cy="1257781"/>
          </a:xfrm>
          <a:prstGeom prst="rect">
            <a:avLst/>
          </a:prstGeom>
        </p:spPr>
      </p:pic>
    </p:spTree>
    <p:extLst>
      <p:ext uri="{BB962C8B-B14F-4D97-AF65-F5344CB8AC3E}">
        <p14:creationId xmlns:p14="http://schemas.microsoft.com/office/powerpoint/2010/main" val="346210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9639B-38A3-BB41-A23A-E6498BAF0BFC}" type="datetime1">
              <a:rPr lang="en-US" smtClean="0"/>
              <a:t>12/27/19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A5680-6096-C64A-AF8E-ED46E1855E22}" type="slidenum">
              <a:rPr lang="en-US" smtClean="0"/>
              <a:t>‹#›</a:t>
            </a:fld>
            <a:endParaRPr lang="en-US"/>
          </a:p>
        </p:txBody>
      </p:sp>
    </p:spTree>
    <p:extLst>
      <p:ext uri="{BB962C8B-B14F-4D97-AF65-F5344CB8AC3E}">
        <p14:creationId xmlns:p14="http://schemas.microsoft.com/office/powerpoint/2010/main" val="130244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D17A8F-0D8D-E148-BB2B-52255484FAC7}" type="datetime1">
              <a:rPr lang="en-US" smtClean="0"/>
              <a:t>12/27/19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A5680-6096-C64A-AF8E-ED46E1855E22}" type="slidenum">
              <a:rPr lang="en-US" smtClean="0"/>
              <a:t>‹#›</a:t>
            </a:fld>
            <a:endParaRPr lang="en-US"/>
          </a:p>
        </p:txBody>
      </p:sp>
    </p:spTree>
    <p:extLst>
      <p:ext uri="{BB962C8B-B14F-4D97-AF65-F5344CB8AC3E}">
        <p14:creationId xmlns:p14="http://schemas.microsoft.com/office/powerpoint/2010/main" val="3113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329F6A-DD8B-3C42-9813-11C191AFF677}" type="datetime1">
              <a:rPr lang="en-US" smtClean="0"/>
              <a:t>12/27/19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9A5680-6096-C64A-AF8E-ED46E1855E22}" type="slidenum">
              <a:rPr lang="en-US" smtClean="0"/>
              <a:t>‹#›</a:t>
            </a:fld>
            <a:endParaRPr lang="en-US"/>
          </a:p>
        </p:txBody>
      </p:sp>
    </p:spTree>
    <p:extLst>
      <p:ext uri="{BB962C8B-B14F-4D97-AF65-F5344CB8AC3E}">
        <p14:creationId xmlns:p14="http://schemas.microsoft.com/office/powerpoint/2010/main" val="321044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A8A1F1-D48A-D040-8A75-8800E9588FE3}" type="datetime1">
              <a:rPr lang="en-US" smtClean="0"/>
              <a:t>12/27/19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9A5680-6096-C64A-AF8E-ED46E1855E22}" type="slidenum">
              <a:rPr lang="en-US" smtClean="0"/>
              <a:t>‹#›</a:t>
            </a:fld>
            <a:endParaRPr lang="en-US"/>
          </a:p>
        </p:txBody>
      </p:sp>
    </p:spTree>
    <p:extLst>
      <p:ext uri="{BB962C8B-B14F-4D97-AF65-F5344CB8AC3E}">
        <p14:creationId xmlns:p14="http://schemas.microsoft.com/office/powerpoint/2010/main" val="87084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A10D4-8AB3-7A44-B737-1D62F5207D6B}" type="datetime1">
              <a:rPr lang="en-US" smtClean="0"/>
              <a:t>12/27/19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9A5680-6096-C64A-AF8E-ED46E1855E22}" type="slidenum">
              <a:rPr lang="en-US" smtClean="0"/>
              <a:t>‹#›</a:t>
            </a:fld>
            <a:endParaRPr lang="en-US"/>
          </a:p>
        </p:txBody>
      </p:sp>
    </p:spTree>
    <p:extLst>
      <p:ext uri="{BB962C8B-B14F-4D97-AF65-F5344CB8AC3E}">
        <p14:creationId xmlns:p14="http://schemas.microsoft.com/office/powerpoint/2010/main" val="118356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0CC6F-5DDD-CB45-B0EC-71E3E2DB92CA}" type="datetime1">
              <a:rPr lang="en-US" smtClean="0"/>
              <a:t>12/27/19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A5680-6096-C64A-AF8E-ED46E1855E22}" type="slidenum">
              <a:rPr lang="en-US" smtClean="0"/>
              <a:t>‹#›</a:t>
            </a:fld>
            <a:endParaRPr lang="en-US"/>
          </a:p>
        </p:txBody>
      </p:sp>
    </p:spTree>
    <p:extLst>
      <p:ext uri="{BB962C8B-B14F-4D97-AF65-F5344CB8AC3E}">
        <p14:creationId xmlns:p14="http://schemas.microsoft.com/office/powerpoint/2010/main" val="15464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D3586C-4D42-C544-9F6B-E0E628413F03}" type="datetime1">
              <a:rPr lang="en-US" smtClean="0"/>
              <a:t>12/27/19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A5680-6096-C64A-AF8E-ED46E1855E22}" type="slidenum">
              <a:rPr lang="en-US" smtClean="0"/>
              <a:t>‹#›</a:t>
            </a:fld>
            <a:endParaRPr lang="en-US"/>
          </a:p>
        </p:txBody>
      </p:sp>
    </p:spTree>
    <p:extLst>
      <p:ext uri="{BB962C8B-B14F-4D97-AF65-F5344CB8AC3E}">
        <p14:creationId xmlns:p14="http://schemas.microsoft.com/office/powerpoint/2010/main" val="207201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09A6B-A7DA-C049-8537-0F5CEEECC6CE}" type="datetime1">
              <a:rPr lang="en-US" smtClean="0"/>
              <a:t>12/27/19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A5680-6096-C64A-AF8E-ED46E1855E22}" type="slidenum">
              <a:rPr lang="en-US" smtClean="0"/>
              <a:t>‹#›</a:t>
            </a:fld>
            <a:endParaRPr lang="en-US"/>
          </a:p>
        </p:txBody>
      </p:sp>
    </p:spTree>
    <p:extLst>
      <p:ext uri="{BB962C8B-B14F-4D97-AF65-F5344CB8AC3E}">
        <p14:creationId xmlns:p14="http://schemas.microsoft.com/office/powerpoint/2010/main" val="3600774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1BCED-9BA5-8E41-A609-A4C70855A5EE}" type="datetime1">
              <a:rPr lang="en-US" smtClean="0"/>
              <a:t>12/27/19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D0B3B-CD03-1647-86FA-3DDF9AF20625}" type="slidenum">
              <a:rPr lang="en-US" smtClean="0"/>
              <a:t>‹#›</a:t>
            </a:fld>
            <a:endParaRPr lang="en-US"/>
          </a:p>
        </p:txBody>
      </p:sp>
    </p:spTree>
    <p:extLst>
      <p:ext uri="{BB962C8B-B14F-4D97-AF65-F5344CB8AC3E}">
        <p14:creationId xmlns:p14="http://schemas.microsoft.com/office/powerpoint/2010/main" val="2848794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9342"/>
            <a:ext cx="8229600" cy="1143000"/>
          </a:xfrm>
        </p:spPr>
        <p:txBody>
          <a:bodyPr>
            <a:noAutofit/>
          </a:bodyPr>
          <a:lstStyle/>
          <a:p>
            <a:r>
              <a:rPr lang="en-US" sz="8000" b="1" spc="300" dirty="0">
                <a:ln w="11430" cmpd="sng">
                  <a:solidFill>
                    <a:schemeClr val="accent1">
                      <a:tint val="10000"/>
                    </a:schemeClr>
                  </a:solidFill>
                  <a:prstDash val="solid"/>
                  <a:miter lim="800000"/>
                </a:ln>
                <a:solidFill>
                  <a:srgbClr val="7030A0"/>
                </a:solidFill>
                <a:effectLst>
                  <a:glow rad="45500">
                    <a:schemeClr val="accent1">
                      <a:satMod val="220000"/>
                      <a:alpha val="35000"/>
                    </a:schemeClr>
                  </a:glow>
                </a:effectLst>
              </a:rPr>
              <a:t>Welcome</a:t>
            </a:r>
          </a:p>
        </p:txBody>
      </p:sp>
      <p:sp>
        <p:nvSpPr>
          <p:cNvPr id="4" name="Slide Number Placeholder 3"/>
          <p:cNvSpPr>
            <a:spLocks noGrp="1"/>
          </p:cNvSpPr>
          <p:nvPr>
            <p:ph type="sldNum" sz="quarter" idx="12"/>
          </p:nvPr>
        </p:nvSpPr>
        <p:spPr/>
        <p:txBody>
          <a:bodyPr/>
          <a:lstStyle/>
          <a:p>
            <a:fld id="{CD9A5680-6096-C64A-AF8E-ED46E1855E22}" type="slidenum">
              <a:rPr lang="en-US" smtClean="0"/>
              <a:t>0</a:t>
            </a:fld>
            <a:endParaRPr lang="en-US"/>
          </a:p>
        </p:txBody>
      </p:sp>
    </p:spTree>
    <p:extLst>
      <p:ext uri="{BB962C8B-B14F-4D97-AF65-F5344CB8AC3E}">
        <p14:creationId xmlns:p14="http://schemas.microsoft.com/office/powerpoint/2010/main" val="408257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Taiwan’s Identity Politics </a:t>
            </a:r>
          </a:p>
        </p:txBody>
      </p:sp>
      <p:sp>
        <p:nvSpPr>
          <p:cNvPr id="3" name="Content Placeholder 2"/>
          <p:cNvSpPr>
            <a:spLocks noGrp="1"/>
          </p:cNvSpPr>
          <p:nvPr>
            <p:ph idx="1"/>
          </p:nvPr>
        </p:nvSpPr>
        <p:spPr/>
        <p:txBody>
          <a:bodyPr>
            <a:normAutofit/>
          </a:bodyPr>
          <a:lstStyle/>
          <a:p>
            <a:r>
              <a:rPr lang="en-US" dirty="0"/>
              <a:t>Taiwanese/Chinese identity characterizes Taiwan politics. </a:t>
            </a:r>
          </a:p>
          <a:p>
            <a:r>
              <a:rPr lang="en-US" dirty="0"/>
              <a:t>Kuomintang (KMT) and Democratic Progressive Party (DPP) promote Chinese and Taiwan identity respectively.</a:t>
            </a:r>
          </a:p>
          <a:p>
            <a:r>
              <a:rPr lang="en-US" dirty="0"/>
              <a:t>National identity is related to independence/unification issue; most people prefer the status quo of cross-Strait relations.</a:t>
            </a:r>
          </a:p>
          <a:p>
            <a:pPr marL="0" indent="0">
              <a:buNone/>
            </a:pPr>
            <a:endParaRPr lang="en-US" dirty="0"/>
          </a:p>
        </p:txBody>
      </p:sp>
      <p:sp>
        <p:nvSpPr>
          <p:cNvPr id="5" name="Slide Number Placeholder 4"/>
          <p:cNvSpPr>
            <a:spLocks noGrp="1"/>
          </p:cNvSpPr>
          <p:nvPr>
            <p:ph type="sldNum" sz="quarter" idx="12"/>
          </p:nvPr>
        </p:nvSpPr>
        <p:spPr/>
        <p:txBody>
          <a:bodyPr/>
          <a:lstStyle/>
          <a:p>
            <a:fld id="{CD9A5680-6096-C64A-AF8E-ED46E1855E22}" type="slidenum">
              <a:rPr lang="en-US" smtClean="0"/>
              <a:t>9</a:t>
            </a:fld>
            <a:endParaRPr lang="en-US"/>
          </a:p>
        </p:txBody>
      </p:sp>
    </p:spTree>
    <p:extLst>
      <p:ext uri="{BB962C8B-B14F-4D97-AF65-F5344CB8AC3E}">
        <p14:creationId xmlns:p14="http://schemas.microsoft.com/office/powerpoint/2010/main" val="299456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Longitudinal Core Attitudes</a:t>
            </a:r>
          </a:p>
        </p:txBody>
      </p:sp>
      <p:sp>
        <p:nvSpPr>
          <p:cNvPr id="3" name="Content Placeholder 2"/>
          <p:cNvSpPr>
            <a:spLocks noGrp="1"/>
          </p:cNvSpPr>
          <p:nvPr>
            <p:ph idx="1"/>
          </p:nvPr>
        </p:nvSpPr>
        <p:spPr/>
        <p:txBody>
          <a:bodyPr/>
          <a:lstStyle/>
          <a:p>
            <a:r>
              <a:rPr lang="en-US" dirty="0"/>
              <a:t>ESC has accumulated three longitudinal core attitudes since 1992. </a:t>
            </a:r>
          </a:p>
          <a:p>
            <a:r>
              <a:rPr lang="en-US" dirty="0"/>
              <a:t>They are partisanship, independence-unification, and Taiwanese identity.</a:t>
            </a:r>
          </a:p>
          <a:p>
            <a:r>
              <a:rPr lang="en-US" dirty="0"/>
              <a:t>Data are based on various polls for the past half or one year.</a:t>
            </a:r>
          </a:p>
        </p:txBody>
      </p:sp>
      <p:sp>
        <p:nvSpPr>
          <p:cNvPr id="4" name="Slide Number Placeholder 3"/>
          <p:cNvSpPr>
            <a:spLocks noGrp="1"/>
          </p:cNvSpPr>
          <p:nvPr>
            <p:ph type="sldNum" sz="quarter" idx="12"/>
          </p:nvPr>
        </p:nvSpPr>
        <p:spPr/>
        <p:txBody>
          <a:bodyPr/>
          <a:lstStyle/>
          <a:p>
            <a:fld id="{CD9A5680-6096-C64A-AF8E-ED46E1855E22}" type="slidenum">
              <a:rPr lang="en-US" smtClean="0"/>
              <a:t>10</a:t>
            </a:fld>
            <a:endParaRPr lang="en-US"/>
          </a:p>
        </p:txBody>
      </p:sp>
      <p:pic>
        <p:nvPicPr>
          <p:cNvPr id="5" name="Picture 4" descr="TaiwanChines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8852"/>
          </a:xfrm>
          <a:prstGeom prst="rect">
            <a:avLst/>
          </a:prstGeom>
        </p:spPr>
      </p:pic>
    </p:spTree>
    <p:extLst>
      <p:ext uri="{BB962C8B-B14F-4D97-AF65-F5344CB8AC3E}">
        <p14:creationId xmlns:p14="http://schemas.microsoft.com/office/powerpoint/2010/main" val="290893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D9A5680-6096-C64A-AF8E-ED46E1855E22}" type="slidenum">
              <a:rPr lang="en-US" smtClean="0"/>
              <a:t>11</a:t>
            </a:fld>
            <a:endParaRPr lang="en-US"/>
          </a:p>
        </p:txBody>
      </p:sp>
      <p:pic>
        <p:nvPicPr>
          <p:cNvPr id="9" name="Picture 8" descr="Tondu.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8852"/>
          </a:xfrm>
          <a:prstGeom prst="rect">
            <a:avLst/>
          </a:prstGeom>
        </p:spPr>
      </p:pic>
    </p:spTree>
    <p:extLst>
      <p:ext uri="{BB962C8B-B14F-4D97-AF65-F5344CB8AC3E}">
        <p14:creationId xmlns:p14="http://schemas.microsoft.com/office/powerpoint/2010/main" val="398488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D9A5680-6096-C64A-AF8E-ED46E1855E22}" type="slidenum">
              <a:rPr lang="en-US" smtClean="0"/>
              <a:t>12</a:t>
            </a:fld>
            <a:endParaRPr lang="en-US"/>
          </a:p>
        </p:txBody>
      </p:sp>
      <p:pic>
        <p:nvPicPr>
          <p:cNvPr id="3" name="Picture 2" descr="PartyI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8852"/>
          </a:xfrm>
          <a:prstGeom prst="rect">
            <a:avLst/>
          </a:prstGeom>
        </p:spPr>
      </p:pic>
    </p:spTree>
    <p:extLst>
      <p:ext uri="{BB962C8B-B14F-4D97-AF65-F5344CB8AC3E}">
        <p14:creationId xmlns:p14="http://schemas.microsoft.com/office/powerpoint/2010/main" val="3561342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Picture</a:t>
            </a:r>
          </a:p>
        </p:txBody>
      </p:sp>
      <p:sp>
        <p:nvSpPr>
          <p:cNvPr id="3" name="Content Placeholder 2"/>
          <p:cNvSpPr>
            <a:spLocks noGrp="1"/>
          </p:cNvSpPr>
          <p:nvPr>
            <p:ph idx="1"/>
          </p:nvPr>
        </p:nvSpPr>
        <p:spPr/>
        <p:txBody>
          <a:bodyPr/>
          <a:lstStyle/>
          <a:p>
            <a:r>
              <a:rPr lang="en-US" dirty="0"/>
              <a:t> Pro-independence and Taiwanese identity have been growing since 2008, but KMT identification remains strong until 2011. </a:t>
            </a:r>
          </a:p>
          <a:p>
            <a:r>
              <a:rPr lang="en-US" dirty="0"/>
              <a:t>Since 2008, on average 55% Taiwanese identity and 22% pro-independence. Over 50% choose status quo.</a:t>
            </a:r>
          </a:p>
          <a:p>
            <a:r>
              <a:rPr lang="en-US" dirty="0"/>
              <a:t>DPP gained momentum in 2013 but has struggled since 2017.</a:t>
            </a:r>
          </a:p>
          <a:p>
            <a:endParaRPr lang="en-US" dirty="0"/>
          </a:p>
        </p:txBody>
      </p:sp>
      <p:sp>
        <p:nvSpPr>
          <p:cNvPr id="4" name="Slide Number Placeholder 3"/>
          <p:cNvSpPr>
            <a:spLocks noGrp="1"/>
          </p:cNvSpPr>
          <p:nvPr>
            <p:ph type="sldNum" sz="quarter" idx="12"/>
          </p:nvPr>
        </p:nvSpPr>
        <p:spPr/>
        <p:txBody>
          <a:bodyPr/>
          <a:lstStyle/>
          <a:p>
            <a:fld id="{CD9A5680-6096-C64A-AF8E-ED46E1855E22}" type="slidenum">
              <a:rPr lang="en-US" smtClean="0"/>
              <a:t>13</a:t>
            </a:fld>
            <a:endParaRPr lang="en-US"/>
          </a:p>
        </p:txBody>
      </p:sp>
    </p:spTree>
    <p:extLst>
      <p:ext uri="{BB962C8B-B14F-4D97-AF65-F5344CB8AC3E}">
        <p14:creationId xmlns:p14="http://schemas.microsoft.com/office/powerpoint/2010/main" val="244330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 Threats or Opportunities?</a:t>
            </a:r>
          </a:p>
        </p:txBody>
      </p:sp>
      <p:sp>
        <p:nvSpPr>
          <p:cNvPr id="3" name="Content Placeholder 2"/>
          <p:cNvSpPr>
            <a:spLocks noGrp="1"/>
          </p:cNvSpPr>
          <p:nvPr>
            <p:ph idx="1"/>
          </p:nvPr>
        </p:nvSpPr>
        <p:spPr/>
        <p:txBody>
          <a:bodyPr>
            <a:normAutofit/>
          </a:bodyPr>
          <a:lstStyle/>
          <a:p>
            <a:r>
              <a:rPr lang="en-US" dirty="0"/>
              <a:t>Taiwan has great trade surplus with China</a:t>
            </a:r>
            <a:r>
              <a:rPr lang="zh-TW" altLang="en-US" dirty="0"/>
              <a:t> </a:t>
            </a:r>
            <a:r>
              <a:rPr lang="en-US" altLang="zh-TW" dirty="0"/>
              <a:t>since 1980s. China also receives up to 80%</a:t>
            </a:r>
            <a:r>
              <a:rPr lang="zh-TW" altLang="en-US" dirty="0"/>
              <a:t> </a:t>
            </a:r>
            <a:r>
              <a:rPr lang="en-US" altLang="zh-TW" dirty="0"/>
              <a:t>of Taiwan’s foreign investment.</a:t>
            </a:r>
            <a:endParaRPr lang="en-US" dirty="0"/>
          </a:p>
          <a:p>
            <a:r>
              <a:rPr lang="en-US" dirty="0"/>
              <a:t>Since 2001, many Taiwanese companies manufacture goods in China, and then importing to US or selling to China.</a:t>
            </a:r>
          </a:p>
          <a:p>
            <a:r>
              <a:rPr lang="en-US" dirty="0"/>
              <a:t>It is estimated that 400,000 Taiwanese are working in China.</a:t>
            </a:r>
          </a:p>
        </p:txBody>
      </p:sp>
      <p:sp>
        <p:nvSpPr>
          <p:cNvPr id="5" name="Slide Number Placeholder 4"/>
          <p:cNvSpPr>
            <a:spLocks noGrp="1"/>
          </p:cNvSpPr>
          <p:nvPr>
            <p:ph type="sldNum" sz="quarter" idx="12"/>
          </p:nvPr>
        </p:nvSpPr>
        <p:spPr/>
        <p:txBody>
          <a:bodyPr/>
          <a:lstStyle/>
          <a:p>
            <a:fld id="{CD9A5680-6096-C64A-AF8E-ED46E1855E22}" type="slidenum">
              <a:rPr lang="en-US" smtClean="0"/>
              <a:t>14</a:t>
            </a:fld>
            <a:endParaRPr lang="en-US"/>
          </a:p>
        </p:txBody>
      </p:sp>
    </p:spTree>
    <p:extLst>
      <p:ext uri="{BB962C8B-B14F-4D97-AF65-F5344CB8AC3E}">
        <p14:creationId xmlns:p14="http://schemas.microsoft.com/office/powerpoint/2010/main" val="400625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National Security</a:t>
            </a:r>
          </a:p>
        </p:txBody>
      </p:sp>
      <p:sp>
        <p:nvSpPr>
          <p:cNvPr id="3" name="Content Placeholder 2"/>
          <p:cNvSpPr>
            <a:spLocks noGrp="1"/>
          </p:cNvSpPr>
          <p:nvPr>
            <p:ph idx="1"/>
          </p:nvPr>
        </p:nvSpPr>
        <p:spPr>
          <a:xfrm>
            <a:off x="457200" y="1417638"/>
            <a:ext cx="8229600" cy="4525963"/>
          </a:xfrm>
        </p:spPr>
        <p:txBody>
          <a:bodyPr>
            <a:normAutofit fontScale="92500"/>
          </a:bodyPr>
          <a:lstStyle/>
          <a:p>
            <a:r>
              <a:rPr lang="en-US" dirty="0"/>
              <a:t>Xi </a:t>
            </a:r>
            <a:r>
              <a:rPr lang="en-US" dirty="0" err="1"/>
              <a:t>Jinping</a:t>
            </a:r>
            <a:r>
              <a:rPr lang="en-US" dirty="0"/>
              <a:t>, China’s president, urged Taiwanese to consider “one country two systems” in January, 2019.</a:t>
            </a:r>
          </a:p>
          <a:p>
            <a:r>
              <a:rPr lang="en-US" dirty="0"/>
              <a:t>Many international media and think tanks warn the world about China’s </a:t>
            </a:r>
            <a:r>
              <a:rPr lang="en-US" dirty="0" err="1"/>
              <a:t>cyberattack</a:t>
            </a:r>
            <a:r>
              <a:rPr lang="en-US" dirty="0"/>
              <a:t> and spreading misinformation in Taiwan.</a:t>
            </a:r>
          </a:p>
          <a:p>
            <a:r>
              <a:rPr lang="en-US" dirty="0"/>
              <a:t>China boycotted Taiwan in every international organization, such as United Nations, WHO, and INTERPOL. They also cut Taiwan’s diplomatic ties.</a:t>
            </a:r>
          </a:p>
        </p:txBody>
      </p:sp>
      <p:sp>
        <p:nvSpPr>
          <p:cNvPr id="5" name="Slide Number Placeholder 4"/>
          <p:cNvSpPr>
            <a:spLocks noGrp="1"/>
          </p:cNvSpPr>
          <p:nvPr>
            <p:ph type="sldNum" sz="quarter" idx="12"/>
          </p:nvPr>
        </p:nvSpPr>
        <p:spPr/>
        <p:txBody>
          <a:bodyPr/>
          <a:lstStyle/>
          <a:p>
            <a:fld id="{CD9A5680-6096-C64A-AF8E-ED46E1855E22}" type="slidenum">
              <a:rPr lang="en-US" smtClean="0"/>
              <a:t>15</a:t>
            </a:fld>
            <a:endParaRPr lang="en-US"/>
          </a:p>
        </p:txBody>
      </p:sp>
    </p:spTree>
    <p:extLst>
      <p:ext uri="{BB962C8B-B14F-4D97-AF65-F5344CB8AC3E}">
        <p14:creationId xmlns:p14="http://schemas.microsoft.com/office/powerpoint/2010/main" val="1944022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C92F7B-57D2-2245-BB0F-2C2EB7EFE313}"/>
              </a:ext>
            </a:extLst>
          </p:cNvPr>
          <p:cNvSpPr>
            <a:spLocks noGrp="1"/>
          </p:cNvSpPr>
          <p:nvPr>
            <p:ph type="title"/>
          </p:nvPr>
        </p:nvSpPr>
        <p:spPr/>
        <p:txBody>
          <a:bodyPr/>
          <a:lstStyle/>
          <a:p>
            <a:r>
              <a:rPr kumimoji="1" lang="en-US" altLang="zh-TW" dirty="0"/>
              <a:t>Influence of Protest in HK</a:t>
            </a:r>
            <a:endParaRPr kumimoji="1" lang="zh-TW" altLang="en-US" dirty="0"/>
          </a:p>
        </p:txBody>
      </p:sp>
      <p:pic>
        <p:nvPicPr>
          <p:cNvPr id="6" name="內容版面配置區 5">
            <a:extLst>
              <a:ext uri="{FF2B5EF4-FFF2-40B4-BE49-F238E27FC236}">
                <a16:creationId xmlns:a16="http://schemas.microsoft.com/office/drawing/2014/main" id="{A1CFFF11-992A-5D4C-8F97-E14E51DAF4DE}"/>
              </a:ext>
            </a:extLst>
          </p:cNvPr>
          <p:cNvPicPr>
            <a:picLocks noGrp="1" noChangeAspect="1"/>
          </p:cNvPicPr>
          <p:nvPr>
            <p:ph idx="1"/>
          </p:nvPr>
        </p:nvPicPr>
        <p:blipFill>
          <a:blip r:embed="rId2"/>
          <a:stretch>
            <a:fillRect/>
          </a:stretch>
        </p:blipFill>
        <p:spPr>
          <a:xfrm>
            <a:off x="882127" y="2948558"/>
            <a:ext cx="3177018" cy="2114161"/>
          </a:xfrm>
        </p:spPr>
      </p:pic>
      <p:sp>
        <p:nvSpPr>
          <p:cNvPr id="4" name="投影片編號版面配置區 3">
            <a:extLst>
              <a:ext uri="{FF2B5EF4-FFF2-40B4-BE49-F238E27FC236}">
                <a16:creationId xmlns:a16="http://schemas.microsoft.com/office/drawing/2014/main" id="{39073341-BDF4-1E4E-A31F-007FBC1A9078}"/>
              </a:ext>
            </a:extLst>
          </p:cNvPr>
          <p:cNvSpPr>
            <a:spLocks noGrp="1"/>
          </p:cNvSpPr>
          <p:nvPr>
            <p:ph type="sldNum" sz="quarter" idx="12"/>
          </p:nvPr>
        </p:nvSpPr>
        <p:spPr/>
        <p:txBody>
          <a:bodyPr/>
          <a:lstStyle/>
          <a:p>
            <a:fld id="{CD9A5680-6096-C64A-AF8E-ED46E1855E22}" type="slidenum">
              <a:rPr lang="en-US" smtClean="0"/>
              <a:t>16</a:t>
            </a:fld>
            <a:endParaRPr lang="en-US"/>
          </a:p>
        </p:txBody>
      </p:sp>
      <p:pic>
        <p:nvPicPr>
          <p:cNvPr id="8" name="圖片 7">
            <a:extLst>
              <a:ext uri="{FF2B5EF4-FFF2-40B4-BE49-F238E27FC236}">
                <a16:creationId xmlns:a16="http://schemas.microsoft.com/office/drawing/2014/main" id="{7661CB54-5F12-2E43-9E2A-5A6DAE0D729E}"/>
              </a:ext>
            </a:extLst>
          </p:cNvPr>
          <p:cNvPicPr>
            <a:picLocks noChangeAspect="1"/>
          </p:cNvPicPr>
          <p:nvPr/>
        </p:nvPicPr>
        <p:blipFill>
          <a:blip r:embed="rId3"/>
          <a:stretch>
            <a:fillRect/>
          </a:stretch>
        </p:blipFill>
        <p:spPr>
          <a:xfrm>
            <a:off x="4862456" y="3050690"/>
            <a:ext cx="3619873" cy="2033909"/>
          </a:xfrm>
          <a:prstGeom prst="rect">
            <a:avLst/>
          </a:prstGeom>
        </p:spPr>
      </p:pic>
    </p:spTree>
    <p:extLst>
      <p:ext uri="{BB962C8B-B14F-4D97-AF65-F5344CB8AC3E}">
        <p14:creationId xmlns:p14="http://schemas.microsoft.com/office/powerpoint/2010/main" val="2609678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how Taiwanese Think about Politics Lately?</a:t>
            </a:r>
          </a:p>
        </p:txBody>
      </p:sp>
      <p:sp>
        <p:nvSpPr>
          <p:cNvPr id="3" name="Content Placeholder 2"/>
          <p:cNvSpPr>
            <a:spLocks noGrp="1"/>
          </p:cNvSpPr>
          <p:nvPr>
            <p:ph idx="1"/>
          </p:nvPr>
        </p:nvSpPr>
        <p:spPr/>
        <p:txBody>
          <a:bodyPr>
            <a:normAutofit lnSpcReduction="10000"/>
          </a:bodyPr>
          <a:lstStyle/>
          <a:p>
            <a:r>
              <a:rPr lang="en-US" dirty="0"/>
              <a:t>Mainland Affair Council commissioned Election Study Center to do opinion polls three times a year. The latest poll was conducted in October.</a:t>
            </a:r>
          </a:p>
          <a:p>
            <a:r>
              <a:rPr lang="en-US" dirty="0"/>
              <a:t>Taiwan’s Election and Democratization Study (TEDS) conducts quarterly presidential popularity polls.</a:t>
            </a:r>
          </a:p>
          <a:p>
            <a:r>
              <a:rPr lang="en-US" dirty="0"/>
              <a:t>ESC and Fairbank Center of Harvard University conducted a survey in mid-November.</a:t>
            </a:r>
          </a:p>
          <a:p>
            <a:endParaRPr lang="en-US" dirty="0"/>
          </a:p>
        </p:txBody>
      </p:sp>
      <p:sp>
        <p:nvSpPr>
          <p:cNvPr id="5" name="Slide Number Placeholder 4"/>
          <p:cNvSpPr>
            <a:spLocks noGrp="1"/>
          </p:cNvSpPr>
          <p:nvPr>
            <p:ph type="sldNum" sz="quarter" idx="12"/>
          </p:nvPr>
        </p:nvSpPr>
        <p:spPr/>
        <p:txBody>
          <a:bodyPr/>
          <a:lstStyle/>
          <a:p>
            <a:fld id="{CD9A5680-6096-C64A-AF8E-ED46E1855E22}" type="slidenum">
              <a:rPr lang="en-US" smtClean="0"/>
              <a:t>17</a:t>
            </a:fld>
            <a:endParaRPr lang="en-US"/>
          </a:p>
        </p:txBody>
      </p:sp>
    </p:spTree>
    <p:extLst>
      <p:ext uri="{BB962C8B-B14F-4D97-AF65-F5344CB8AC3E}">
        <p14:creationId xmlns:p14="http://schemas.microsoft.com/office/powerpoint/2010/main" val="3880654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808DB8-F72A-BE48-89A7-975076FC843C}"/>
              </a:ext>
            </a:extLst>
          </p:cNvPr>
          <p:cNvSpPr>
            <a:spLocks noGrp="1"/>
          </p:cNvSpPr>
          <p:nvPr>
            <p:ph type="title"/>
          </p:nvPr>
        </p:nvSpPr>
        <p:spPr/>
        <p:txBody>
          <a:bodyPr/>
          <a:lstStyle/>
          <a:p>
            <a:pPr algn="ctr"/>
            <a:r>
              <a:rPr kumimoji="1" lang="en-US" altLang="zh-TW" dirty="0"/>
              <a:t>Party</a:t>
            </a:r>
            <a:r>
              <a:rPr kumimoji="1" lang="zh-TW" altLang="en-US" dirty="0"/>
              <a:t> </a:t>
            </a:r>
            <a:r>
              <a:rPr kumimoji="1" lang="en-US" altLang="zh-TW" dirty="0"/>
              <a:t>Identification</a:t>
            </a:r>
            <a:endParaRPr kumimoji="1" lang="zh-TW" altLang="en-US" dirty="0"/>
          </a:p>
        </p:txBody>
      </p:sp>
      <p:graphicFrame>
        <p:nvGraphicFramePr>
          <p:cNvPr id="4" name="內容版面配置區 3">
            <a:extLst>
              <a:ext uri="{FF2B5EF4-FFF2-40B4-BE49-F238E27FC236}">
                <a16:creationId xmlns:a16="http://schemas.microsoft.com/office/drawing/2014/main" id="{9B9B564A-D7AA-4044-BB5D-A551ED82F745}"/>
              </a:ext>
            </a:extLst>
          </p:cNvPr>
          <p:cNvGraphicFramePr>
            <a:graphicFrameLocks noGrp="1"/>
          </p:cNvGraphicFramePr>
          <p:nvPr>
            <p:ph idx="1"/>
            <p:extLst>
              <p:ext uri="{D42A27DB-BD31-4B8C-83A1-F6EECF244321}">
                <p14:modId xmlns:p14="http://schemas.microsoft.com/office/powerpoint/2010/main" val="2462631400"/>
              </p:ext>
            </p:extLst>
          </p:nvPr>
        </p:nvGraphicFramePr>
        <p:xfrm>
          <a:off x="628650" y="1535704"/>
          <a:ext cx="78867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CD9A5680-6096-C64A-AF8E-ED46E1855E22}" type="slidenum">
              <a:rPr lang="en-US" smtClean="0"/>
              <a:t>18</a:t>
            </a:fld>
            <a:endParaRPr lang="en-US"/>
          </a:p>
        </p:txBody>
      </p:sp>
    </p:spTree>
    <p:extLst>
      <p:ext uri="{BB962C8B-B14F-4D97-AF65-F5344CB8AC3E}">
        <p14:creationId xmlns:p14="http://schemas.microsoft.com/office/powerpoint/2010/main" val="411952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0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Overview of Taiwan’s 2020 Presidential and Legislative Election</a:t>
            </a:r>
          </a:p>
        </p:txBody>
      </p:sp>
      <p:sp>
        <p:nvSpPr>
          <p:cNvPr id="3" name="Subtitle 2"/>
          <p:cNvSpPr>
            <a:spLocks noGrp="1"/>
          </p:cNvSpPr>
          <p:nvPr>
            <p:ph type="subTitle" idx="1"/>
          </p:nvPr>
        </p:nvSpPr>
        <p:spPr/>
        <p:txBody>
          <a:bodyPr/>
          <a:lstStyle/>
          <a:p>
            <a:r>
              <a:rPr lang="en-US" dirty="0"/>
              <a:t>Election Study Center</a:t>
            </a:r>
          </a:p>
          <a:p>
            <a:endParaRPr lang="en-US" dirty="0"/>
          </a:p>
        </p:txBody>
      </p:sp>
    </p:spTree>
    <p:extLst>
      <p:ext uri="{BB962C8B-B14F-4D97-AF65-F5344CB8AC3E}">
        <p14:creationId xmlns:p14="http://schemas.microsoft.com/office/powerpoint/2010/main" val="1410533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8AA177-6157-0A45-9BC5-B6C058D9C331}"/>
              </a:ext>
            </a:extLst>
          </p:cNvPr>
          <p:cNvSpPr>
            <a:spLocks noGrp="1"/>
          </p:cNvSpPr>
          <p:nvPr>
            <p:ph type="title"/>
          </p:nvPr>
        </p:nvSpPr>
        <p:spPr/>
        <p:txBody>
          <a:bodyPr/>
          <a:lstStyle/>
          <a:p>
            <a:pPr algn="ctr"/>
            <a:r>
              <a:rPr kumimoji="1" lang="en-US" altLang="zh-TW" dirty="0"/>
              <a:t>Taiwanese/Chinese identity </a:t>
            </a:r>
            <a:endParaRPr kumimoji="1" lang="zh-TW" altLang="en-US" dirty="0"/>
          </a:p>
        </p:txBody>
      </p:sp>
      <p:graphicFrame>
        <p:nvGraphicFramePr>
          <p:cNvPr id="4" name="內容版面配置區 3">
            <a:extLst>
              <a:ext uri="{FF2B5EF4-FFF2-40B4-BE49-F238E27FC236}">
                <a16:creationId xmlns:a16="http://schemas.microsoft.com/office/drawing/2014/main" id="{8B28A8EA-27CF-9B41-825C-9B9612969D04}"/>
              </a:ext>
            </a:extLst>
          </p:cNvPr>
          <p:cNvGraphicFramePr>
            <a:graphicFrameLocks noGrp="1"/>
          </p:cNvGraphicFramePr>
          <p:nvPr>
            <p:ph idx="1"/>
            <p:extLst>
              <p:ext uri="{D42A27DB-BD31-4B8C-83A1-F6EECF244321}">
                <p14:modId xmlns:p14="http://schemas.microsoft.com/office/powerpoint/2010/main" val="3706691019"/>
              </p:ext>
            </p:extLst>
          </p:nvPr>
        </p:nvGraphicFramePr>
        <p:xfrm>
          <a:off x="628650" y="1503740"/>
          <a:ext cx="78867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CD9A5680-6096-C64A-AF8E-ED46E1855E22}" type="slidenum">
              <a:rPr lang="en-US" smtClean="0"/>
              <a:t>19</a:t>
            </a:fld>
            <a:endParaRPr lang="en-US"/>
          </a:p>
        </p:txBody>
      </p:sp>
    </p:spTree>
    <p:extLst>
      <p:ext uri="{BB962C8B-B14F-4D97-AF65-F5344CB8AC3E}">
        <p14:creationId xmlns:p14="http://schemas.microsoft.com/office/powerpoint/2010/main" val="2826691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BDB42C-3213-B64F-BD4B-7EC6C39A99CF}"/>
              </a:ext>
            </a:extLst>
          </p:cNvPr>
          <p:cNvSpPr>
            <a:spLocks noGrp="1"/>
          </p:cNvSpPr>
          <p:nvPr>
            <p:ph type="title"/>
          </p:nvPr>
        </p:nvSpPr>
        <p:spPr>
          <a:xfrm>
            <a:off x="419100" y="365126"/>
            <a:ext cx="8318500" cy="1325563"/>
          </a:xfrm>
        </p:spPr>
        <p:txBody>
          <a:bodyPr>
            <a:normAutofit/>
          </a:bodyPr>
          <a:lstStyle/>
          <a:p>
            <a:pPr algn="ctr"/>
            <a:r>
              <a:rPr kumimoji="1" lang="en-US" altLang="zh-TW" dirty="0">
                <a:cs typeface="Times New Roman" panose="02020603050405020304" pitchFamily="18" charset="0"/>
              </a:rPr>
              <a:t>Unification-Independence Stances</a:t>
            </a:r>
            <a:endParaRPr kumimoji="1" lang="zh-TW" altLang="en-US" dirty="0">
              <a:cs typeface="Times New Roman" panose="02020603050405020304" pitchFamily="18" charset="0"/>
            </a:endParaRPr>
          </a:p>
        </p:txBody>
      </p:sp>
      <p:graphicFrame>
        <p:nvGraphicFramePr>
          <p:cNvPr id="4" name="內容版面配置區 3">
            <a:extLst>
              <a:ext uri="{FF2B5EF4-FFF2-40B4-BE49-F238E27FC236}">
                <a16:creationId xmlns:a16="http://schemas.microsoft.com/office/drawing/2014/main" id="{06AC2419-7089-1D4C-B7A3-E1D2F034ABC1}"/>
              </a:ext>
            </a:extLst>
          </p:cNvPr>
          <p:cNvGraphicFramePr>
            <a:graphicFrameLocks noGrp="1"/>
          </p:cNvGraphicFramePr>
          <p:nvPr>
            <p:ph idx="1"/>
            <p:extLst>
              <p:ext uri="{D42A27DB-BD31-4B8C-83A1-F6EECF244321}">
                <p14:modId xmlns:p14="http://schemas.microsoft.com/office/powerpoint/2010/main" val="3770270486"/>
              </p:ext>
            </p:extLst>
          </p:nvPr>
        </p:nvGraphicFramePr>
        <p:xfrm>
          <a:off x="419100" y="1602890"/>
          <a:ext cx="8096251" cy="443215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CD9A5680-6096-C64A-AF8E-ED46E1855E22}" type="slidenum">
              <a:rPr lang="en-US" smtClean="0"/>
              <a:t>20</a:t>
            </a:fld>
            <a:endParaRPr lang="en-US"/>
          </a:p>
        </p:txBody>
      </p:sp>
    </p:spTree>
    <p:extLst>
      <p:ext uri="{BB962C8B-B14F-4D97-AF65-F5344CB8AC3E}">
        <p14:creationId xmlns:p14="http://schemas.microsoft.com/office/powerpoint/2010/main" val="423407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8D9877-83E0-3A4C-9668-2C421FAC9482}"/>
              </a:ext>
            </a:extLst>
          </p:cNvPr>
          <p:cNvSpPr>
            <a:spLocks noGrp="1"/>
          </p:cNvSpPr>
          <p:nvPr>
            <p:ph type="title"/>
          </p:nvPr>
        </p:nvSpPr>
        <p:spPr/>
        <p:txBody>
          <a:bodyPr/>
          <a:lstStyle/>
          <a:p>
            <a:r>
              <a:rPr kumimoji="1" lang="en-US" altLang="zh-TW" dirty="0"/>
              <a:t>Independence-Unification</a:t>
            </a:r>
            <a:endParaRPr kumimoji="1" lang="zh-TW" altLang="en-US" dirty="0"/>
          </a:p>
        </p:txBody>
      </p:sp>
      <p:graphicFrame>
        <p:nvGraphicFramePr>
          <p:cNvPr id="5" name="內容版面配置區 4">
            <a:extLst>
              <a:ext uri="{FF2B5EF4-FFF2-40B4-BE49-F238E27FC236}">
                <a16:creationId xmlns:a16="http://schemas.microsoft.com/office/drawing/2014/main" id="{99969094-8F1F-5640-920E-D4C5D79A9CB6}"/>
              </a:ext>
            </a:extLst>
          </p:cNvPr>
          <p:cNvGraphicFramePr>
            <a:graphicFrameLocks noGrp="1"/>
          </p:cNvGraphicFramePr>
          <p:nvPr>
            <p:ph idx="1"/>
            <p:extLst>
              <p:ext uri="{D42A27DB-BD31-4B8C-83A1-F6EECF244321}">
                <p14:modId xmlns:p14="http://schemas.microsoft.com/office/powerpoint/2010/main" val="3835058683"/>
              </p:ext>
            </p:extLst>
          </p:nvPr>
        </p:nvGraphicFramePr>
        <p:xfrm>
          <a:off x="457200" y="1417638"/>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4" name="投影片編號版面配置區 3">
            <a:extLst>
              <a:ext uri="{FF2B5EF4-FFF2-40B4-BE49-F238E27FC236}">
                <a16:creationId xmlns:a16="http://schemas.microsoft.com/office/drawing/2014/main" id="{BB1F7E33-E07E-8744-909A-DB393CC0CBAA}"/>
              </a:ext>
            </a:extLst>
          </p:cNvPr>
          <p:cNvSpPr>
            <a:spLocks noGrp="1"/>
          </p:cNvSpPr>
          <p:nvPr>
            <p:ph type="sldNum" sz="quarter" idx="12"/>
          </p:nvPr>
        </p:nvSpPr>
        <p:spPr/>
        <p:txBody>
          <a:bodyPr/>
          <a:lstStyle/>
          <a:p>
            <a:fld id="{CD9A5680-6096-C64A-AF8E-ED46E1855E22}" type="slidenum">
              <a:rPr lang="en-US" smtClean="0"/>
              <a:t>21</a:t>
            </a:fld>
            <a:endParaRPr lang="en-US"/>
          </a:p>
        </p:txBody>
      </p:sp>
    </p:spTree>
    <p:extLst>
      <p:ext uri="{BB962C8B-B14F-4D97-AF65-F5344CB8AC3E}">
        <p14:creationId xmlns:p14="http://schemas.microsoft.com/office/powerpoint/2010/main" val="1470408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8D9877-83E0-3A4C-9668-2C421FAC9482}"/>
              </a:ext>
            </a:extLst>
          </p:cNvPr>
          <p:cNvSpPr>
            <a:spLocks noGrp="1"/>
          </p:cNvSpPr>
          <p:nvPr>
            <p:ph type="title"/>
          </p:nvPr>
        </p:nvSpPr>
        <p:spPr/>
        <p:txBody>
          <a:bodyPr/>
          <a:lstStyle/>
          <a:p>
            <a:r>
              <a:rPr kumimoji="1" lang="en-US" altLang="zh-TW" dirty="0"/>
              <a:t>Presidential  Popularity</a:t>
            </a:r>
            <a:endParaRPr kumimoji="1" lang="zh-TW" altLang="en-US" dirty="0"/>
          </a:p>
        </p:txBody>
      </p:sp>
      <p:graphicFrame>
        <p:nvGraphicFramePr>
          <p:cNvPr id="5" name="內容版面配置區 4">
            <a:extLst>
              <a:ext uri="{FF2B5EF4-FFF2-40B4-BE49-F238E27FC236}">
                <a16:creationId xmlns:a16="http://schemas.microsoft.com/office/drawing/2014/main" id="{99969094-8F1F-5640-920E-D4C5D79A9CB6}"/>
              </a:ext>
            </a:extLst>
          </p:cNvPr>
          <p:cNvGraphicFramePr>
            <a:graphicFrameLocks noGrp="1"/>
          </p:cNvGraphicFramePr>
          <p:nvPr>
            <p:ph idx="1"/>
            <p:extLst>
              <p:ext uri="{D42A27DB-BD31-4B8C-83A1-F6EECF244321}">
                <p14:modId xmlns:p14="http://schemas.microsoft.com/office/powerpoint/2010/main" val="1819412254"/>
              </p:ext>
            </p:extLst>
          </p:nvPr>
        </p:nvGraphicFramePr>
        <p:xfrm>
          <a:off x="457200" y="1417638"/>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4" name="投影片編號版面配置區 3">
            <a:extLst>
              <a:ext uri="{FF2B5EF4-FFF2-40B4-BE49-F238E27FC236}">
                <a16:creationId xmlns:a16="http://schemas.microsoft.com/office/drawing/2014/main" id="{BB1F7E33-E07E-8744-909A-DB393CC0CBAA}"/>
              </a:ext>
            </a:extLst>
          </p:cNvPr>
          <p:cNvSpPr>
            <a:spLocks noGrp="1"/>
          </p:cNvSpPr>
          <p:nvPr>
            <p:ph type="sldNum" sz="quarter" idx="12"/>
          </p:nvPr>
        </p:nvSpPr>
        <p:spPr/>
        <p:txBody>
          <a:bodyPr/>
          <a:lstStyle/>
          <a:p>
            <a:fld id="{CD9A5680-6096-C64A-AF8E-ED46E1855E22}" type="slidenum">
              <a:rPr lang="en-US" smtClean="0"/>
              <a:t>22</a:t>
            </a:fld>
            <a:endParaRPr lang="en-US"/>
          </a:p>
        </p:txBody>
      </p:sp>
    </p:spTree>
    <p:extLst>
      <p:ext uri="{BB962C8B-B14F-4D97-AF65-F5344CB8AC3E}">
        <p14:creationId xmlns:p14="http://schemas.microsoft.com/office/powerpoint/2010/main" val="1824749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0EB544-71AC-474C-BA02-D24747BA6125}"/>
              </a:ext>
            </a:extLst>
          </p:cNvPr>
          <p:cNvSpPr>
            <a:spLocks noGrp="1"/>
          </p:cNvSpPr>
          <p:nvPr>
            <p:ph type="title"/>
          </p:nvPr>
        </p:nvSpPr>
        <p:spPr/>
        <p:txBody>
          <a:bodyPr/>
          <a:lstStyle/>
          <a:p>
            <a:pPr algn="ctr"/>
            <a:r>
              <a:rPr kumimoji="1" lang="en-US" altLang="zh-TW" dirty="0"/>
              <a:t>Distribution of Age</a:t>
            </a:r>
            <a:endParaRPr kumimoji="1" lang="zh-TW" altLang="en-US" dirty="0"/>
          </a:p>
        </p:txBody>
      </p:sp>
      <p:graphicFrame>
        <p:nvGraphicFramePr>
          <p:cNvPr id="4" name="內容版面配置區 3">
            <a:extLst>
              <a:ext uri="{FF2B5EF4-FFF2-40B4-BE49-F238E27FC236}">
                <a16:creationId xmlns:a16="http://schemas.microsoft.com/office/drawing/2014/main" id="{4B9B4A4F-3CEA-8043-AA88-E680EDB0C6D2}"/>
              </a:ext>
            </a:extLst>
          </p:cNvPr>
          <p:cNvGraphicFramePr>
            <a:graphicFrameLocks noGrp="1"/>
          </p:cNvGraphicFramePr>
          <p:nvPr>
            <p:ph idx="1"/>
            <p:extLst>
              <p:ext uri="{D42A27DB-BD31-4B8C-83A1-F6EECF244321}">
                <p14:modId xmlns:p14="http://schemas.microsoft.com/office/powerpoint/2010/main" val="1195106377"/>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CD9A5680-6096-C64A-AF8E-ED46E1855E22}" type="slidenum">
              <a:rPr lang="en-US" smtClean="0"/>
              <a:t>23</a:t>
            </a:fld>
            <a:endParaRPr lang="en-US"/>
          </a:p>
        </p:txBody>
      </p:sp>
    </p:spTree>
    <p:extLst>
      <p:ext uri="{BB962C8B-B14F-4D97-AF65-F5344CB8AC3E}">
        <p14:creationId xmlns:p14="http://schemas.microsoft.com/office/powerpoint/2010/main" val="1815414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14CEB7-01A7-D14C-8154-1906886D5952}"/>
              </a:ext>
            </a:extLst>
          </p:cNvPr>
          <p:cNvSpPr>
            <a:spLocks noGrp="1"/>
          </p:cNvSpPr>
          <p:nvPr>
            <p:ph type="title"/>
          </p:nvPr>
        </p:nvSpPr>
        <p:spPr/>
        <p:txBody>
          <a:bodyPr/>
          <a:lstStyle/>
          <a:p>
            <a:pPr algn="ctr"/>
            <a:r>
              <a:rPr kumimoji="1" lang="en-US" altLang="zh-TW" dirty="0"/>
              <a:t>Age x Party ID</a:t>
            </a:r>
            <a:endParaRPr kumimoji="1" lang="zh-TW" altLang="en-US" dirty="0"/>
          </a:p>
        </p:txBody>
      </p:sp>
      <p:graphicFrame>
        <p:nvGraphicFramePr>
          <p:cNvPr id="4" name="內容版面配置區 3">
            <a:extLst>
              <a:ext uri="{FF2B5EF4-FFF2-40B4-BE49-F238E27FC236}">
                <a16:creationId xmlns:a16="http://schemas.microsoft.com/office/drawing/2014/main" id="{C117677C-6E65-384B-8AF0-A36FAB6D1DA4}"/>
              </a:ext>
            </a:extLst>
          </p:cNvPr>
          <p:cNvGraphicFramePr>
            <a:graphicFrameLocks noGrp="1"/>
          </p:cNvGraphicFramePr>
          <p:nvPr>
            <p:ph idx="1"/>
            <p:extLst>
              <p:ext uri="{D42A27DB-BD31-4B8C-83A1-F6EECF244321}">
                <p14:modId xmlns:p14="http://schemas.microsoft.com/office/powerpoint/2010/main" val="2949771285"/>
              </p:ext>
            </p:extLst>
          </p:nvPr>
        </p:nvGraphicFramePr>
        <p:xfrm>
          <a:off x="628650" y="1484556"/>
          <a:ext cx="7886700" cy="4496696"/>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CD9A5680-6096-C64A-AF8E-ED46E1855E22}" type="slidenum">
              <a:rPr lang="en-US" smtClean="0"/>
              <a:t>24</a:t>
            </a:fld>
            <a:endParaRPr lang="en-US"/>
          </a:p>
        </p:txBody>
      </p:sp>
    </p:spTree>
    <p:extLst>
      <p:ext uri="{BB962C8B-B14F-4D97-AF65-F5344CB8AC3E}">
        <p14:creationId xmlns:p14="http://schemas.microsoft.com/office/powerpoint/2010/main" val="1118030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 X Unification-Independence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10067116"/>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fld id="{CD9A5680-6096-C64A-AF8E-ED46E1855E22}" type="slidenum">
              <a:rPr lang="en-US" smtClean="0"/>
              <a:t>25</a:t>
            </a:fld>
            <a:endParaRPr lang="en-US"/>
          </a:p>
        </p:txBody>
      </p:sp>
    </p:spTree>
    <p:extLst>
      <p:ext uri="{BB962C8B-B14F-4D97-AF65-F5344CB8AC3E}">
        <p14:creationId xmlns:p14="http://schemas.microsoft.com/office/powerpoint/2010/main" val="532237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 X Tsai </a:t>
            </a:r>
            <a:r>
              <a:rPr lang="en-US" dirty="0" err="1"/>
              <a:t>Ing</a:t>
            </a:r>
            <a:r>
              <a:rPr lang="en-US" dirty="0"/>
              <a:t>-wen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3230588"/>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fld id="{CD9A5680-6096-C64A-AF8E-ED46E1855E22}" type="slidenum">
              <a:rPr lang="en-US" smtClean="0"/>
              <a:t>26</a:t>
            </a:fld>
            <a:endParaRPr lang="en-US"/>
          </a:p>
        </p:txBody>
      </p:sp>
      <p:sp>
        <p:nvSpPr>
          <p:cNvPr id="3" name="文字方塊 2">
            <a:extLst>
              <a:ext uri="{FF2B5EF4-FFF2-40B4-BE49-F238E27FC236}">
                <a16:creationId xmlns:a16="http://schemas.microsoft.com/office/drawing/2014/main" id="{2C66D693-78C6-814B-BA7F-A34B3027641F}"/>
              </a:ext>
            </a:extLst>
          </p:cNvPr>
          <p:cNvSpPr txBox="1"/>
          <p:nvPr/>
        </p:nvSpPr>
        <p:spPr>
          <a:xfrm>
            <a:off x="3227294" y="1398494"/>
            <a:ext cx="3677289" cy="369332"/>
          </a:xfrm>
          <a:prstGeom prst="rect">
            <a:avLst/>
          </a:prstGeom>
          <a:noFill/>
        </p:spPr>
        <p:txBody>
          <a:bodyPr wrap="none" rtlCol="0">
            <a:spAutoFit/>
          </a:bodyPr>
          <a:lstStyle/>
          <a:p>
            <a:r>
              <a:rPr kumimoji="1" lang="en-US" altLang="zh-TW" dirty="0"/>
              <a:t>Data: ESC-Harvard Survey (Nov. 2019)</a:t>
            </a:r>
            <a:endParaRPr kumimoji="1" lang="zh-TW" altLang="en-US" dirty="0"/>
          </a:p>
        </p:txBody>
      </p:sp>
    </p:spTree>
    <p:extLst>
      <p:ext uri="{BB962C8B-B14F-4D97-AF65-F5344CB8AC3E}">
        <p14:creationId xmlns:p14="http://schemas.microsoft.com/office/powerpoint/2010/main" val="934760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Economic Retrospect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24873025"/>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fld id="{CD9A5680-6096-C64A-AF8E-ED46E1855E22}" type="slidenum">
              <a:rPr lang="en-US" smtClean="0"/>
              <a:t>27</a:t>
            </a:fld>
            <a:endParaRPr lang="en-US"/>
          </a:p>
        </p:txBody>
      </p:sp>
      <p:sp>
        <p:nvSpPr>
          <p:cNvPr id="3" name="文字方塊 2">
            <a:extLst>
              <a:ext uri="{FF2B5EF4-FFF2-40B4-BE49-F238E27FC236}">
                <a16:creationId xmlns:a16="http://schemas.microsoft.com/office/drawing/2014/main" id="{2C66D693-78C6-814B-BA7F-A34B3027641F}"/>
              </a:ext>
            </a:extLst>
          </p:cNvPr>
          <p:cNvSpPr txBox="1"/>
          <p:nvPr/>
        </p:nvSpPr>
        <p:spPr>
          <a:xfrm>
            <a:off x="1115149" y="1398494"/>
            <a:ext cx="7613795" cy="369332"/>
          </a:xfrm>
          <a:prstGeom prst="rect">
            <a:avLst/>
          </a:prstGeom>
          <a:noFill/>
        </p:spPr>
        <p:txBody>
          <a:bodyPr wrap="none" rtlCol="0">
            <a:spAutoFit/>
          </a:bodyPr>
          <a:lstStyle/>
          <a:p>
            <a:r>
              <a:rPr kumimoji="1" lang="en-US" altLang="zh-TW" dirty="0"/>
              <a:t>Compared to six months ago, do you think Taiwan’s economy becomes? (TEDS)</a:t>
            </a:r>
            <a:endParaRPr kumimoji="1" lang="zh-TW" altLang="en-US" dirty="0"/>
          </a:p>
        </p:txBody>
      </p:sp>
    </p:spTree>
    <p:extLst>
      <p:ext uri="{BB962C8B-B14F-4D97-AF65-F5344CB8AC3E}">
        <p14:creationId xmlns:p14="http://schemas.microsoft.com/office/powerpoint/2010/main" val="3270555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Election Forecast?</a:t>
            </a:r>
          </a:p>
        </p:txBody>
      </p:sp>
      <p:sp>
        <p:nvSpPr>
          <p:cNvPr id="3" name="Content Placeholder 2"/>
          <p:cNvSpPr>
            <a:spLocks noGrp="1"/>
          </p:cNvSpPr>
          <p:nvPr>
            <p:ph idx="1"/>
          </p:nvPr>
        </p:nvSpPr>
        <p:spPr/>
        <p:txBody>
          <a:bodyPr/>
          <a:lstStyle/>
          <a:p>
            <a:r>
              <a:rPr lang="en-US" dirty="0"/>
              <a:t>The coverage rate of telephone interview might be low (60%?). People who are not contacted may vote for either party or don’t turn out. We also need to assume the intention of people who refuse to answer their voting choice. So election forecast is complicated (Hung Yung-tai, 2014)</a:t>
            </a:r>
          </a:p>
          <a:p>
            <a:r>
              <a:rPr lang="en-US" dirty="0"/>
              <a:t>Indicator township or village?</a:t>
            </a:r>
          </a:p>
        </p:txBody>
      </p:sp>
      <p:sp>
        <p:nvSpPr>
          <p:cNvPr id="4" name="Slide Number Placeholder 3"/>
          <p:cNvSpPr>
            <a:spLocks noGrp="1"/>
          </p:cNvSpPr>
          <p:nvPr>
            <p:ph type="sldNum" sz="quarter" idx="12"/>
          </p:nvPr>
        </p:nvSpPr>
        <p:spPr/>
        <p:txBody>
          <a:bodyPr/>
          <a:lstStyle/>
          <a:p>
            <a:fld id="{CD9A5680-6096-C64A-AF8E-ED46E1855E22}" type="slidenum">
              <a:rPr lang="en-US" smtClean="0"/>
              <a:t>28</a:t>
            </a:fld>
            <a:endParaRPr lang="en-US"/>
          </a:p>
        </p:txBody>
      </p:sp>
    </p:spTree>
    <p:extLst>
      <p:ext uri="{BB962C8B-B14F-4D97-AF65-F5344CB8AC3E}">
        <p14:creationId xmlns:p14="http://schemas.microsoft.com/office/powerpoint/2010/main" val="339542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E682A3-C86B-6541-9B91-9D5F683744DD}"/>
              </a:ext>
            </a:extLst>
          </p:cNvPr>
          <p:cNvSpPr>
            <a:spLocks noGrp="1"/>
          </p:cNvSpPr>
          <p:nvPr>
            <p:ph type="title"/>
          </p:nvPr>
        </p:nvSpPr>
        <p:spPr/>
        <p:txBody>
          <a:bodyPr/>
          <a:lstStyle/>
          <a:p>
            <a:r>
              <a:rPr kumimoji="1" lang="en-US" altLang="zh-TW" dirty="0"/>
              <a:t>Facts about the 2020 election</a:t>
            </a:r>
            <a:endParaRPr kumimoji="1" lang="zh-TW" altLang="en-US" dirty="0"/>
          </a:p>
        </p:txBody>
      </p:sp>
      <p:sp>
        <p:nvSpPr>
          <p:cNvPr id="3" name="內容版面配置區 2">
            <a:extLst>
              <a:ext uri="{FF2B5EF4-FFF2-40B4-BE49-F238E27FC236}">
                <a16:creationId xmlns:a16="http://schemas.microsoft.com/office/drawing/2014/main" id="{E2418935-7296-5047-8A65-DE9D7447A55E}"/>
              </a:ext>
            </a:extLst>
          </p:cNvPr>
          <p:cNvSpPr>
            <a:spLocks noGrp="1"/>
          </p:cNvSpPr>
          <p:nvPr>
            <p:ph idx="1"/>
          </p:nvPr>
        </p:nvSpPr>
        <p:spPr/>
        <p:txBody>
          <a:bodyPr>
            <a:normAutofit fontScale="92500" lnSpcReduction="10000"/>
          </a:bodyPr>
          <a:lstStyle/>
          <a:p>
            <a:r>
              <a:rPr kumimoji="1" lang="en-US" altLang="zh-TW" dirty="0"/>
              <a:t>Voting Day: Jan. 11, 2020</a:t>
            </a:r>
          </a:p>
          <a:p>
            <a:r>
              <a:rPr kumimoji="1" lang="en-US" altLang="zh-TW" dirty="0"/>
              <a:t>Three Ballots: president, district-level legislator, and party list</a:t>
            </a:r>
          </a:p>
          <a:p>
            <a:r>
              <a:rPr kumimoji="1" lang="en-US" altLang="zh-TW" dirty="0"/>
              <a:t>President: first-past-the-position</a:t>
            </a:r>
          </a:p>
          <a:p>
            <a:r>
              <a:rPr kumimoji="1" lang="en-US" altLang="zh-TW" dirty="0"/>
              <a:t>District-level legislator (79 seats): 73 single-member districts and 6 seats for aboriginal voters in 2 SNTV districts. </a:t>
            </a:r>
          </a:p>
          <a:p>
            <a:r>
              <a:rPr kumimoji="1" lang="en-US" altLang="zh-TW" dirty="0"/>
              <a:t>Party list (34 seats): 5% of votes allocated 2 seats.</a:t>
            </a:r>
          </a:p>
          <a:p>
            <a:r>
              <a:rPr kumimoji="1" lang="en-US" altLang="zh-TW" dirty="0"/>
              <a:t>Number of eligible voters: 19 million.</a:t>
            </a:r>
            <a:endParaRPr kumimoji="1" lang="zh-TW" altLang="en-US" dirty="0"/>
          </a:p>
        </p:txBody>
      </p:sp>
      <p:sp>
        <p:nvSpPr>
          <p:cNvPr id="4" name="投影片編號版面配置區 3">
            <a:extLst>
              <a:ext uri="{FF2B5EF4-FFF2-40B4-BE49-F238E27FC236}">
                <a16:creationId xmlns:a16="http://schemas.microsoft.com/office/drawing/2014/main" id="{4A247AE1-2177-6E4F-8872-3F0FB9C978F1}"/>
              </a:ext>
            </a:extLst>
          </p:cNvPr>
          <p:cNvSpPr>
            <a:spLocks noGrp="1"/>
          </p:cNvSpPr>
          <p:nvPr>
            <p:ph type="sldNum" sz="quarter" idx="12"/>
          </p:nvPr>
        </p:nvSpPr>
        <p:spPr/>
        <p:txBody>
          <a:bodyPr/>
          <a:lstStyle/>
          <a:p>
            <a:fld id="{CD9A5680-6096-C64A-AF8E-ED46E1855E22}" type="slidenum">
              <a:rPr lang="en-US" smtClean="0"/>
              <a:t>2</a:t>
            </a:fld>
            <a:endParaRPr lang="en-US"/>
          </a:p>
        </p:txBody>
      </p:sp>
    </p:spTree>
    <p:extLst>
      <p:ext uri="{BB962C8B-B14F-4D97-AF65-F5344CB8AC3E}">
        <p14:creationId xmlns:p14="http://schemas.microsoft.com/office/powerpoint/2010/main" val="3678129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Remarks</a:t>
            </a:r>
          </a:p>
        </p:txBody>
      </p:sp>
      <p:sp>
        <p:nvSpPr>
          <p:cNvPr id="4" name="Content Placeholder 3"/>
          <p:cNvSpPr>
            <a:spLocks noGrp="1"/>
          </p:cNvSpPr>
          <p:nvPr>
            <p:ph idx="1"/>
          </p:nvPr>
        </p:nvSpPr>
        <p:spPr>
          <a:xfrm>
            <a:off x="457200" y="1430178"/>
            <a:ext cx="8229600" cy="4525963"/>
          </a:xfrm>
        </p:spPr>
        <p:txBody>
          <a:bodyPr>
            <a:normAutofit lnSpcReduction="10000"/>
          </a:bodyPr>
          <a:lstStyle/>
          <a:p>
            <a:r>
              <a:rPr lang="en-US" dirty="0"/>
              <a:t>Young voters prefer Tsai </a:t>
            </a:r>
            <a:r>
              <a:rPr lang="en-US" dirty="0" err="1"/>
              <a:t>Ing</a:t>
            </a:r>
            <a:r>
              <a:rPr lang="en-US" dirty="0"/>
              <a:t>-wen and DPP. They  are likely to support independence. </a:t>
            </a:r>
          </a:p>
          <a:p>
            <a:r>
              <a:rPr lang="en-US" dirty="0"/>
              <a:t>President Tsai bounces back from the 2018 municipal election partly because President Xi of China mentioned ‘one country two systems’ and protest erupted in HK.  However, people are not satisfied with economy.</a:t>
            </a:r>
          </a:p>
          <a:p>
            <a:r>
              <a:rPr lang="en-US" altLang="zh-TW" dirty="0"/>
              <a:t>Taiwanese are divided on identity, and governance remains vital to democracy.</a:t>
            </a:r>
          </a:p>
          <a:p>
            <a:endParaRPr lang="en-US" dirty="0"/>
          </a:p>
          <a:p>
            <a:endParaRPr lang="en-US" dirty="0"/>
          </a:p>
        </p:txBody>
      </p:sp>
      <p:sp>
        <p:nvSpPr>
          <p:cNvPr id="2" name="Slide Number Placeholder 1"/>
          <p:cNvSpPr>
            <a:spLocks noGrp="1"/>
          </p:cNvSpPr>
          <p:nvPr>
            <p:ph type="sldNum" sz="quarter" idx="12"/>
          </p:nvPr>
        </p:nvSpPr>
        <p:spPr/>
        <p:txBody>
          <a:bodyPr/>
          <a:lstStyle/>
          <a:p>
            <a:fld id="{CD9A5680-6096-C64A-AF8E-ED46E1855E22}" type="slidenum">
              <a:rPr lang="en-US" smtClean="0"/>
              <a:t>29</a:t>
            </a:fld>
            <a:endParaRPr lang="en-US"/>
          </a:p>
        </p:txBody>
      </p:sp>
    </p:spTree>
    <p:extLst>
      <p:ext uri="{BB962C8B-B14F-4D97-AF65-F5344CB8AC3E}">
        <p14:creationId xmlns:p14="http://schemas.microsoft.com/office/powerpoint/2010/main" val="3339002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solidFill>
                  <a:srgbClr val="3366FF"/>
                </a:solidFill>
                <a:latin typeface="American Typewriter"/>
                <a:cs typeface="American Typewriter"/>
              </a:rPr>
              <a:t>Giving to ESC</a:t>
            </a:r>
          </a:p>
        </p:txBody>
      </p:sp>
      <p:sp>
        <p:nvSpPr>
          <p:cNvPr id="6" name="Subtitle 5"/>
          <p:cNvSpPr>
            <a:spLocks noGrp="1"/>
          </p:cNvSpPr>
          <p:nvPr>
            <p:ph type="subTitle" idx="1"/>
          </p:nvPr>
        </p:nvSpPr>
        <p:spPr/>
        <p:txBody>
          <a:bodyPr/>
          <a:lstStyle/>
          <a:p>
            <a:endParaRPr lang="en-US" dirty="0">
              <a:solidFill>
                <a:srgbClr val="FF6600"/>
              </a:solidFill>
            </a:endParaRPr>
          </a:p>
          <a:p>
            <a:r>
              <a:rPr lang="en-US" dirty="0">
                <a:solidFill>
                  <a:srgbClr val="FF6600"/>
                </a:solidFill>
              </a:rPr>
              <a:t>http://</a:t>
            </a:r>
            <a:r>
              <a:rPr lang="en-US" dirty="0" err="1">
                <a:solidFill>
                  <a:srgbClr val="FF6600"/>
                </a:solidFill>
              </a:rPr>
              <a:t>donation.nccu.edu.tw</a:t>
            </a:r>
            <a:r>
              <a:rPr lang="en-US" dirty="0">
                <a:solidFill>
                  <a:srgbClr val="FF6600"/>
                </a:solidFill>
              </a:rPr>
              <a:t>/web/donate/</a:t>
            </a:r>
            <a:r>
              <a:rPr lang="en-US" dirty="0" err="1">
                <a:solidFill>
                  <a:srgbClr val="FF6600"/>
                </a:solidFill>
              </a:rPr>
              <a:t>donate.jsp</a:t>
            </a:r>
            <a:endParaRPr lang="en-US" dirty="0">
              <a:solidFill>
                <a:srgbClr val="FF6600"/>
              </a:solidFill>
            </a:endParaRPr>
          </a:p>
        </p:txBody>
      </p:sp>
      <p:sp>
        <p:nvSpPr>
          <p:cNvPr id="4" name="Slide Number Placeholder 3"/>
          <p:cNvSpPr>
            <a:spLocks noGrp="1"/>
          </p:cNvSpPr>
          <p:nvPr>
            <p:ph type="sldNum" sz="quarter" idx="12"/>
          </p:nvPr>
        </p:nvSpPr>
        <p:spPr/>
        <p:txBody>
          <a:bodyPr/>
          <a:lstStyle/>
          <a:p>
            <a:fld id="{CD9A5680-6096-C64A-AF8E-ED46E1855E22}" type="slidenum">
              <a:rPr lang="en-US" smtClean="0"/>
              <a:t>30</a:t>
            </a:fld>
            <a:endParaRPr lang="en-US"/>
          </a:p>
        </p:txBody>
      </p:sp>
    </p:spTree>
    <p:extLst>
      <p:ext uri="{BB962C8B-B14F-4D97-AF65-F5344CB8AC3E}">
        <p14:creationId xmlns:p14="http://schemas.microsoft.com/office/powerpoint/2010/main" val="338384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13875E-05A1-A043-8B32-DD389F887C37}"/>
              </a:ext>
            </a:extLst>
          </p:cNvPr>
          <p:cNvSpPr>
            <a:spLocks noGrp="1"/>
          </p:cNvSpPr>
          <p:nvPr>
            <p:ph type="title"/>
          </p:nvPr>
        </p:nvSpPr>
        <p:spPr/>
        <p:txBody>
          <a:bodyPr>
            <a:normAutofit fontScale="90000"/>
          </a:bodyPr>
          <a:lstStyle/>
          <a:p>
            <a:r>
              <a:rPr kumimoji="1" lang="en-US" altLang="zh-TW" dirty="0"/>
              <a:t>Previous Turnout Rates and Vote Shares</a:t>
            </a:r>
            <a:endParaRPr kumimoji="1" lang="zh-TW" altLang="en-US" dirty="0"/>
          </a:p>
        </p:txBody>
      </p:sp>
      <p:graphicFrame>
        <p:nvGraphicFramePr>
          <p:cNvPr id="6" name="內容版面配置區 5">
            <a:extLst>
              <a:ext uri="{FF2B5EF4-FFF2-40B4-BE49-F238E27FC236}">
                <a16:creationId xmlns:a16="http://schemas.microsoft.com/office/drawing/2014/main" id="{A93262D8-5D0F-8B42-9D6A-76C74441790B}"/>
              </a:ext>
            </a:extLst>
          </p:cNvPr>
          <p:cNvGraphicFramePr>
            <a:graphicFrameLocks noGrp="1"/>
          </p:cNvGraphicFramePr>
          <p:nvPr>
            <p:ph sz="half" idx="1"/>
            <p:extLst>
              <p:ext uri="{D42A27DB-BD31-4B8C-83A1-F6EECF244321}">
                <p14:modId xmlns:p14="http://schemas.microsoft.com/office/powerpoint/2010/main" val="3583549750"/>
              </p:ext>
            </p:extLst>
          </p:nvPr>
        </p:nvGraphicFramePr>
        <p:xfrm>
          <a:off x="435685" y="1342017"/>
          <a:ext cx="4038600" cy="4525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內容版面配置區 6">
            <a:extLst>
              <a:ext uri="{FF2B5EF4-FFF2-40B4-BE49-F238E27FC236}">
                <a16:creationId xmlns:a16="http://schemas.microsoft.com/office/drawing/2014/main" id="{EA9286FA-E549-7B49-9C7A-DE749944B5EA}"/>
              </a:ext>
            </a:extLst>
          </p:cNvPr>
          <p:cNvGraphicFramePr>
            <a:graphicFrameLocks noGrp="1"/>
          </p:cNvGraphicFramePr>
          <p:nvPr>
            <p:ph sz="half" idx="2"/>
            <p:extLst>
              <p:ext uri="{D42A27DB-BD31-4B8C-83A1-F6EECF244321}">
                <p14:modId xmlns:p14="http://schemas.microsoft.com/office/powerpoint/2010/main" val="4213013465"/>
              </p:ext>
            </p:extLst>
          </p:nvPr>
        </p:nvGraphicFramePr>
        <p:xfrm>
          <a:off x="4659313" y="1363663"/>
          <a:ext cx="4161958"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5" name="投影片編號版面配置區 4">
            <a:extLst>
              <a:ext uri="{FF2B5EF4-FFF2-40B4-BE49-F238E27FC236}">
                <a16:creationId xmlns:a16="http://schemas.microsoft.com/office/drawing/2014/main" id="{496ED19F-ADB9-DE4E-B1FD-C8ACED59A820}"/>
              </a:ext>
            </a:extLst>
          </p:cNvPr>
          <p:cNvSpPr>
            <a:spLocks noGrp="1"/>
          </p:cNvSpPr>
          <p:nvPr>
            <p:ph type="sldNum" sz="quarter" idx="12"/>
          </p:nvPr>
        </p:nvSpPr>
        <p:spPr/>
        <p:txBody>
          <a:bodyPr/>
          <a:lstStyle/>
          <a:p>
            <a:fld id="{CD9A5680-6096-C64A-AF8E-ED46E1855E22}" type="slidenum">
              <a:rPr lang="en-US" smtClean="0"/>
              <a:t>3</a:t>
            </a:fld>
            <a:endParaRPr lang="en-US"/>
          </a:p>
        </p:txBody>
      </p:sp>
    </p:spTree>
    <p:extLst>
      <p:ext uri="{BB962C8B-B14F-4D97-AF65-F5344CB8AC3E}">
        <p14:creationId xmlns:p14="http://schemas.microsoft.com/office/powerpoint/2010/main" val="15086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E782B8-AABF-2B4C-ADC5-A35267AD721C}"/>
              </a:ext>
            </a:extLst>
          </p:cNvPr>
          <p:cNvSpPr>
            <a:spLocks noGrp="1"/>
          </p:cNvSpPr>
          <p:nvPr>
            <p:ph type="title"/>
          </p:nvPr>
        </p:nvSpPr>
        <p:spPr/>
        <p:txBody>
          <a:bodyPr/>
          <a:lstStyle/>
          <a:p>
            <a:r>
              <a:rPr kumimoji="1" lang="en-US" altLang="zh-TW" dirty="0"/>
              <a:t>Current Seat Shares in LY</a:t>
            </a:r>
            <a:endParaRPr kumimoji="1" lang="zh-TW" altLang="en-US" dirty="0"/>
          </a:p>
        </p:txBody>
      </p:sp>
      <p:graphicFrame>
        <p:nvGraphicFramePr>
          <p:cNvPr id="5" name="內容版面配置區 4">
            <a:extLst>
              <a:ext uri="{FF2B5EF4-FFF2-40B4-BE49-F238E27FC236}">
                <a16:creationId xmlns:a16="http://schemas.microsoft.com/office/drawing/2014/main" id="{F36648F4-6D5B-4E48-9FC0-376128562576}"/>
              </a:ext>
            </a:extLst>
          </p:cNvPr>
          <p:cNvGraphicFramePr>
            <a:graphicFrameLocks noGrp="1"/>
          </p:cNvGraphicFramePr>
          <p:nvPr>
            <p:ph idx="1"/>
            <p:extLst>
              <p:ext uri="{D42A27DB-BD31-4B8C-83A1-F6EECF244321}">
                <p14:modId xmlns:p14="http://schemas.microsoft.com/office/powerpoint/2010/main" val="2173435139"/>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投影片編號版面配置區 3">
            <a:extLst>
              <a:ext uri="{FF2B5EF4-FFF2-40B4-BE49-F238E27FC236}">
                <a16:creationId xmlns:a16="http://schemas.microsoft.com/office/drawing/2014/main" id="{05F84E9B-404A-C14C-AB60-14606B9C1F5C}"/>
              </a:ext>
            </a:extLst>
          </p:cNvPr>
          <p:cNvSpPr>
            <a:spLocks noGrp="1"/>
          </p:cNvSpPr>
          <p:nvPr>
            <p:ph type="sldNum" sz="quarter" idx="12"/>
          </p:nvPr>
        </p:nvSpPr>
        <p:spPr/>
        <p:txBody>
          <a:bodyPr/>
          <a:lstStyle/>
          <a:p>
            <a:fld id="{CD9A5680-6096-C64A-AF8E-ED46E1855E22}" type="slidenum">
              <a:rPr lang="en-US" smtClean="0"/>
              <a:t>4</a:t>
            </a:fld>
            <a:endParaRPr lang="en-US"/>
          </a:p>
        </p:txBody>
      </p:sp>
    </p:spTree>
    <p:extLst>
      <p:ext uri="{BB962C8B-B14F-4D97-AF65-F5344CB8AC3E}">
        <p14:creationId xmlns:p14="http://schemas.microsoft.com/office/powerpoint/2010/main" val="348839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9362A29F-F4EB-B946-8F5A-F8E8C81AE66D}"/>
              </a:ext>
            </a:extLst>
          </p:cNvPr>
          <p:cNvSpPr>
            <a:spLocks noGrp="1"/>
          </p:cNvSpPr>
          <p:nvPr>
            <p:ph type="title"/>
          </p:nvPr>
        </p:nvSpPr>
        <p:spPr/>
        <p:txBody>
          <a:bodyPr/>
          <a:lstStyle/>
          <a:p>
            <a:r>
              <a:rPr kumimoji="1" lang="en-US" altLang="zh-TW" dirty="0"/>
              <a:t>Presidential Candidates</a:t>
            </a:r>
            <a:endParaRPr kumimoji="1" lang="zh-TW" altLang="en-US" dirty="0"/>
          </a:p>
        </p:txBody>
      </p:sp>
      <p:sp>
        <p:nvSpPr>
          <p:cNvPr id="2" name="投影片編號版面配置區 1">
            <a:extLst>
              <a:ext uri="{FF2B5EF4-FFF2-40B4-BE49-F238E27FC236}">
                <a16:creationId xmlns:a16="http://schemas.microsoft.com/office/drawing/2014/main" id="{8CE3E168-FE20-DD42-B6CA-874D6B0851F1}"/>
              </a:ext>
            </a:extLst>
          </p:cNvPr>
          <p:cNvSpPr>
            <a:spLocks noGrp="1"/>
          </p:cNvSpPr>
          <p:nvPr>
            <p:ph type="sldNum" sz="quarter" idx="12"/>
          </p:nvPr>
        </p:nvSpPr>
        <p:spPr/>
        <p:txBody>
          <a:bodyPr/>
          <a:lstStyle/>
          <a:p>
            <a:fld id="{CD9A5680-6096-C64A-AF8E-ED46E1855E22}" type="slidenum">
              <a:rPr lang="en-US" smtClean="0"/>
              <a:t>5</a:t>
            </a:fld>
            <a:endParaRPr lang="en-US"/>
          </a:p>
        </p:txBody>
      </p:sp>
      <p:pic>
        <p:nvPicPr>
          <p:cNvPr id="6" name="圖片 5">
            <a:extLst>
              <a:ext uri="{FF2B5EF4-FFF2-40B4-BE49-F238E27FC236}">
                <a16:creationId xmlns:a16="http://schemas.microsoft.com/office/drawing/2014/main" id="{3232E068-5884-1C42-A3F4-2EC40E4C25F5}"/>
              </a:ext>
            </a:extLst>
          </p:cNvPr>
          <p:cNvPicPr>
            <a:picLocks noChangeAspect="1"/>
          </p:cNvPicPr>
          <p:nvPr/>
        </p:nvPicPr>
        <p:blipFill>
          <a:blip r:embed="rId2"/>
          <a:stretch>
            <a:fillRect/>
          </a:stretch>
        </p:blipFill>
        <p:spPr>
          <a:xfrm>
            <a:off x="0" y="2652466"/>
            <a:ext cx="9144000" cy="1553068"/>
          </a:xfrm>
          <a:prstGeom prst="rect">
            <a:avLst/>
          </a:prstGeom>
        </p:spPr>
      </p:pic>
    </p:spTree>
    <p:extLst>
      <p:ext uri="{BB962C8B-B14F-4D97-AF65-F5344CB8AC3E}">
        <p14:creationId xmlns:p14="http://schemas.microsoft.com/office/powerpoint/2010/main" val="295926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Party Lists</a:t>
            </a:r>
          </a:p>
        </p:txBody>
      </p:sp>
      <p:sp>
        <p:nvSpPr>
          <p:cNvPr id="3" name="Vertical Text Placeholder 2"/>
          <p:cNvSpPr>
            <a:spLocks noGrp="1"/>
          </p:cNvSpPr>
          <p:nvPr>
            <p:ph type="body" orient="vert" idx="1"/>
          </p:nvPr>
        </p:nvSpPr>
        <p:spPr/>
        <p:txBody>
          <a:bodyPr/>
          <a:lstStyle/>
          <a:p>
            <a:endParaRPr lang="en-US" dirty="0"/>
          </a:p>
        </p:txBody>
      </p:sp>
      <p:sp>
        <p:nvSpPr>
          <p:cNvPr id="4" name="Slide Number Placeholder 3"/>
          <p:cNvSpPr>
            <a:spLocks noGrp="1"/>
          </p:cNvSpPr>
          <p:nvPr>
            <p:ph type="sldNum" sz="quarter" idx="12"/>
          </p:nvPr>
        </p:nvSpPr>
        <p:spPr/>
        <p:txBody>
          <a:bodyPr/>
          <a:lstStyle/>
          <a:p>
            <a:fld id="{CD9A5680-6096-C64A-AF8E-ED46E1855E22}" type="slidenum">
              <a:rPr lang="en-US" smtClean="0"/>
              <a:t>6</a:t>
            </a:fld>
            <a:endParaRPr lang="en-US"/>
          </a:p>
        </p:txBody>
      </p:sp>
      <p:pic>
        <p:nvPicPr>
          <p:cNvPr id="5" name="Picture 4" descr="螢幕快照 2019-12-24 下午5.30.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39" y="1595847"/>
            <a:ext cx="9144000" cy="4955557"/>
          </a:xfrm>
          <a:prstGeom prst="rect">
            <a:avLst/>
          </a:prstGeom>
        </p:spPr>
      </p:pic>
    </p:spTree>
    <p:extLst>
      <p:ext uri="{BB962C8B-B14F-4D97-AF65-F5344CB8AC3E}">
        <p14:creationId xmlns:p14="http://schemas.microsoft.com/office/powerpoint/2010/main" val="41851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Party Nomination in LY Election</a:t>
            </a:r>
          </a:p>
        </p:txBody>
      </p:sp>
      <p:sp>
        <p:nvSpPr>
          <p:cNvPr id="3" name="Content Placeholder 2"/>
          <p:cNvSpPr>
            <a:spLocks noGrp="1"/>
          </p:cNvSpPr>
          <p:nvPr>
            <p:ph idx="1"/>
          </p:nvPr>
        </p:nvSpPr>
        <p:spPr/>
        <p:txBody>
          <a:bodyPr/>
          <a:lstStyle/>
          <a:p>
            <a:r>
              <a:rPr lang="en-US" dirty="0"/>
              <a:t>433 candidates register in the LY election.</a:t>
            </a:r>
          </a:p>
          <a:p>
            <a:r>
              <a:rPr lang="en-US" dirty="0"/>
              <a:t>43 parties nominate district candidates.</a:t>
            </a:r>
          </a:p>
          <a:p>
            <a:r>
              <a:rPr lang="en-US" dirty="0"/>
              <a:t>17 parties have party lists.</a:t>
            </a:r>
          </a:p>
          <a:p>
            <a:r>
              <a:rPr lang="en-US" dirty="0"/>
              <a:t>KMT nominates 76 and DPP nominates 69. TPP: 17, PFP: 10, NPP: 5, Green: 11.</a:t>
            </a:r>
          </a:p>
        </p:txBody>
      </p:sp>
      <p:sp>
        <p:nvSpPr>
          <p:cNvPr id="4" name="Slide Number Placeholder 3"/>
          <p:cNvSpPr>
            <a:spLocks noGrp="1"/>
          </p:cNvSpPr>
          <p:nvPr>
            <p:ph type="sldNum" sz="quarter" idx="12"/>
          </p:nvPr>
        </p:nvSpPr>
        <p:spPr/>
        <p:txBody>
          <a:bodyPr/>
          <a:lstStyle/>
          <a:p>
            <a:fld id="{CD9A5680-6096-C64A-AF8E-ED46E1855E22}" type="slidenum">
              <a:rPr lang="en-US" smtClean="0"/>
              <a:t>7</a:t>
            </a:fld>
            <a:endParaRPr lang="en-US"/>
          </a:p>
        </p:txBody>
      </p:sp>
    </p:spTree>
    <p:extLst>
      <p:ext uri="{BB962C8B-B14F-4D97-AF65-F5344CB8AC3E}">
        <p14:creationId xmlns:p14="http://schemas.microsoft.com/office/powerpoint/2010/main" val="65514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CEBE4C-140D-0D4C-9776-D7C355D9D41F}"/>
              </a:ext>
            </a:extLst>
          </p:cNvPr>
          <p:cNvSpPr>
            <a:spLocks noGrp="1"/>
          </p:cNvSpPr>
          <p:nvPr>
            <p:ph type="title"/>
          </p:nvPr>
        </p:nvSpPr>
        <p:spPr/>
        <p:txBody>
          <a:bodyPr/>
          <a:lstStyle/>
          <a:p>
            <a:r>
              <a:rPr kumimoji="1" lang="en-US" altLang="zh-TW" dirty="0"/>
              <a:t>Campaign Activities</a:t>
            </a:r>
            <a:endParaRPr kumimoji="1" lang="zh-TW" altLang="en-US" dirty="0"/>
          </a:p>
        </p:txBody>
      </p:sp>
      <p:sp>
        <p:nvSpPr>
          <p:cNvPr id="3" name="投影片編號版面配置區 2">
            <a:extLst>
              <a:ext uri="{FF2B5EF4-FFF2-40B4-BE49-F238E27FC236}">
                <a16:creationId xmlns:a16="http://schemas.microsoft.com/office/drawing/2014/main" id="{18DEFD22-6D93-EF46-AE72-30E7C02BE86E}"/>
              </a:ext>
            </a:extLst>
          </p:cNvPr>
          <p:cNvSpPr>
            <a:spLocks noGrp="1"/>
          </p:cNvSpPr>
          <p:nvPr>
            <p:ph type="sldNum" sz="quarter" idx="12"/>
          </p:nvPr>
        </p:nvSpPr>
        <p:spPr/>
        <p:txBody>
          <a:bodyPr/>
          <a:lstStyle/>
          <a:p>
            <a:fld id="{CD9A5680-6096-C64A-AF8E-ED46E1855E22}" type="slidenum">
              <a:rPr lang="en-US" smtClean="0"/>
              <a:t>8</a:t>
            </a:fld>
            <a:endParaRPr lang="en-US"/>
          </a:p>
        </p:txBody>
      </p:sp>
      <p:pic>
        <p:nvPicPr>
          <p:cNvPr id="4" name="圖片 3">
            <a:extLst>
              <a:ext uri="{FF2B5EF4-FFF2-40B4-BE49-F238E27FC236}">
                <a16:creationId xmlns:a16="http://schemas.microsoft.com/office/drawing/2014/main" id="{4612A773-CDC0-4F41-824F-E05D8E3B6334}"/>
              </a:ext>
            </a:extLst>
          </p:cNvPr>
          <p:cNvPicPr>
            <a:picLocks noChangeAspect="1"/>
          </p:cNvPicPr>
          <p:nvPr/>
        </p:nvPicPr>
        <p:blipFill>
          <a:blip r:embed="rId2"/>
          <a:stretch>
            <a:fillRect/>
          </a:stretch>
        </p:blipFill>
        <p:spPr>
          <a:xfrm>
            <a:off x="1108880" y="1161825"/>
            <a:ext cx="2731600" cy="2487707"/>
          </a:xfrm>
          <a:prstGeom prst="rect">
            <a:avLst/>
          </a:prstGeom>
        </p:spPr>
      </p:pic>
      <p:pic>
        <p:nvPicPr>
          <p:cNvPr id="5" name="圖片 4">
            <a:extLst>
              <a:ext uri="{FF2B5EF4-FFF2-40B4-BE49-F238E27FC236}">
                <a16:creationId xmlns:a16="http://schemas.microsoft.com/office/drawing/2014/main" id="{89A42DFF-D321-8A46-9DE3-E11CAA0E11C1}"/>
              </a:ext>
            </a:extLst>
          </p:cNvPr>
          <p:cNvPicPr>
            <a:picLocks noChangeAspect="1"/>
          </p:cNvPicPr>
          <p:nvPr/>
        </p:nvPicPr>
        <p:blipFill>
          <a:blip r:embed="rId3"/>
          <a:stretch>
            <a:fillRect/>
          </a:stretch>
        </p:blipFill>
        <p:spPr>
          <a:xfrm>
            <a:off x="5269031" y="1172584"/>
            <a:ext cx="2661596" cy="2436384"/>
          </a:xfrm>
          <a:prstGeom prst="rect">
            <a:avLst/>
          </a:prstGeom>
        </p:spPr>
      </p:pic>
      <p:pic>
        <p:nvPicPr>
          <p:cNvPr id="6" name="圖片 5">
            <a:extLst>
              <a:ext uri="{FF2B5EF4-FFF2-40B4-BE49-F238E27FC236}">
                <a16:creationId xmlns:a16="http://schemas.microsoft.com/office/drawing/2014/main" id="{7A7825C2-B1F2-D34A-B680-9A1740B8DA33}"/>
              </a:ext>
            </a:extLst>
          </p:cNvPr>
          <p:cNvPicPr>
            <a:picLocks noChangeAspect="1"/>
          </p:cNvPicPr>
          <p:nvPr/>
        </p:nvPicPr>
        <p:blipFill>
          <a:blip r:embed="rId4"/>
          <a:stretch>
            <a:fillRect/>
          </a:stretch>
        </p:blipFill>
        <p:spPr>
          <a:xfrm>
            <a:off x="1140311" y="3577060"/>
            <a:ext cx="2807522" cy="2443187"/>
          </a:xfrm>
          <a:prstGeom prst="rect">
            <a:avLst/>
          </a:prstGeom>
        </p:spPr>
      </p:pic>
      <p:pic>
        <p:nvPicPr>
          <p:cNvPr id="7" name="圖片 6">
            <a:extLst>
              <a:ext uri="{FF2B5EF4-FFF2-40B4-BE49-F238E27FC236}">
                <a16:creationId xmlns:a16="http://schemas.microsoft.com/office/drawing/2014/main" id="{429AB3BD-2BB5-E94C-9BDE-C23946D267ED}"/>
              </a:ext>
            </a:extLst>
          </p:cNvPr>
          <p:cNvPicPr>
            <a:picLocks noChangeAspect="1"/>
          </p:cNvPicPr>
          <p:nvPr/>
        </p:nvPicPr>
        <p:blipFill>
          <a:blip r:embed="rId5"/>
          <a:stretch>
            <a:fillRect/>
          </a:stretch>
        </p:blipFill>
        <p:spPr>
          <a:xfrm>
            <a:off x="5282004" y="3694148"/>
            <a:ext cx="2646382" cy="2335450"/>
          </a:xfrm>
          <a:prstGeom prst="rect">
            <a:avLst/>
          </a:prstGeom>
        </p:spPr>
      </p:pic>
    </p:spTree>
    <p:extLst>
      <p:ext uri="{BB962C8B-B14F-4D97-AF65-F5344CB8AC3E}">
        <p14:creationId xmlns:p14="http://schemas.microsoft.com/office/powerpoint/2010/main" val="1323291548"/>
      </p:ext>
    </p:extLst>
  </p:cSld>
  <p:clrMapOvr>
    <a:masterClrMapping/>
  </p:clrMapOvr>
</p:sld>
</file>

<file path=ppt/theme/theme1.xml><?xml version="1.0" encoding="utf-8"?>
<a:theme xmlns:a="http://schemas.openxmlformats.org/drawingml/2006/main" name="ESC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1325</TotalTime>
  <Words>752</Words>
  <Application>Microsoft Macintosh PowerPoint</Application>
  <PresentationFormat>如螢幕大小 (4:3)</PresentationFormat>
  <Paragraphs>102</Paragraphs>
  <Slides>31</Slides>
  <Notes>1</Notes>
  <HiddenSlides>0</HiddenSlides>
  <MMClips>0</MMClips>
  <ScaleCrop>false</ScaleCrop>
  <HeadingPairs>
    <vt:vector size="6" baseType="variant">
      <vt:variant>
        <vt:lpstr>使用字型</vt:lpstr>
      </vt:variant>
      <vt:variant>
        <vt:i4>3</vt:i4>
      </vt:variant>
      <vt:variant>
        <vt:lpstr>佈景主題</vt:lpstr>
      </vt:variant>
      <vt:variant>
        <vt:i4>2</vt:i4>
      </vt:variant>
      <vt:variant>
        <vt:lpstr>投影片標題</vt:lpstr>
      </vt:variant>
      <vt:variant>
        <vt:i4>31</vt:i4>
      </vt:variant>
    </vt:vector>
  </HeadingPairs>
  <TitlesOfParts>
    <vt:vector size="36" baseType="lpstr">
      <vt:lpstr>American Typewriter</vt:lpstr>
      <vt:lpstr>Arial</vt:lpstr>
      <vt:lpstr>Calibri</vt:lpstr>
      <vt:lpstr>ESC THEME</vt:lpstr>
      <vt:lpstr>Custom Design</vt:lpstr>
      <vt:lpstr>Welcome</vt:lpstr>
      <vt:lpstr>Overview of Taiwan’s 2020 Presidential and Legislative Election</vt:lpstr>
      <vt:lpstr>Facts about the 2020 election</vt:lpstr>
      <vt:lpstr>Previous Turnout Rates and Vote Shares</vt:lpstr>
      <vt:lpstr>Current Seat Shares in LY</vt:lpstr>
      <vt:lpstr>Presidential Candidates</vt:lpstr>
      <vt:lpstr>Party Lists</vt:lpstr>
      <vt:lpstr>Party Nomination in LY Election</vt:lpstr>
      <vt:lpstr>Campaign Activities</vt:lpstr>
      <vt:lpstr>Taiwan’s Identity Politics </vt:lpstr>
      <vt:lpstr>Longitudinal Core Attitudes</vt:lpstr>
      <vt:lpstr>PowerPoint 簡報</vt:lpstr>
      <vt:lpstr>PowerPoint 簡報</vt:lpstr>
      <vt:lpstr>Big Picture</vt:lpstr>
      <vt:lpstr>China: Threats or Opportunities?</vt:lpstr>
      <vt:lpstr>National Security</vt:lpstr>
      <vt:lpstr>Influence of Protest in HK</vt:lpstr>
      <vt:lpstr>So how Taiwanese Think about Politics Lately?</vt:lpstr>
      <vt:lpstr>Party Identification</vt:lpstr>
      <vt:lpstr>Taiwanese/Chinese identity </vt:lpstr>
      <vt:lpstr>Unification-Independence Stances</vt:lpstr>
      <vt:lpstr>Independence-Unification</vt:lpstr>
      <vt:lpstr>Presidential  Popularity</vt:lpstr>
      <vt:lpstr>Distribution of Age</vt:lpstr>
      <vt:lpstr>Age x Party ID</vt:lpstr>
      <vt:lpstr>Age X Unification-Independence</vt:lpstr>
      <vt:lpstr>Age X Tsai Ing-wen</vt:lpstr>
      <vt:lpstr>Economic Retrospect</vt:lpstr>
      <vt:lpstr>Election Forecast?</vt:lpstr>
      <vt:lpstr>Remarks</vt:lpstr>
      <vt:lpstr>Giving to ESC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Taiwanese’s Public Opinion on Cross-Strait Relations</dc:title>
  <dc:creator>Chia-hung Tsai</dc:creator>
  <cp:lastModifiedBy>Chia-hung Tsai</cp:lastModifiedBy>
  <cp:revision>82</cp:revision>
  <dcterms:created xsi:type="dcterms:W3CDTF">2019-09-10T07:20:27Z</dcterms:created>
  <dcterms:modified xsi:type="dcterms:W3CDTF">2019-12-27T04:55:03Z</dcterms:modified>
</cp:coreProperties>
</file>