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58" r:id="rId3"/>
    <p:sldId id="270" r:id="rId4"/>
    <p:sldId id="276" r:id="rId5"/>
    <p:sldId id="277" r:id="rId6"/>
    <p:sldId id="275" r:id="rId7"/>
    <p:sldId id="278" r:id="rId8"/>
    <p:sldId id="279" r:id="rId9"/>
    <p:sldId id="271" r:id="rId10"/>
    <p:sldId id="269" r:id="rId11"/>
    <p:sldId id="268" r:id="rId12"/>
    <p:sldId id="280" r:id="rId13"/>
    <p:sldId id="266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3300"/>
    <a:srgbClr val="FF6600"/>
    <a:srgbClr val="FF9900"/>
    <a:srgbClr val="485E7B"/>
    <a:srgbClr val="CC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5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L:\&#36039;&#26009;&#26283;&#23384;\&#36264;&#21218;&#22294;&#12289;&#32317;&#32113;&#28415;&#24847;&#24230;&#32113;&#35336;\Trends%20in%20Core%20Political%20Asttitudes%20among%20Taiwanesses_2017.11.2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使用政大選舉研究中心重要政治態度分佈趨勢圖</a:t>
            </a:r>
            <a:endParaRPr lang="en-US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r>
              <a:rPr 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發表學術論文統計</a:t>
            </a:r>
            <a:endParaRPr lang="en-US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2829911994037061"/>
          <c:y val="9.5153245535145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972216951610432E-2"/>
          <c:y val="0.14528462654312957"/>
          <c:w val="0.89903795665453823"/>
          <c:h val="0.66426045484341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統計!$B$1</c:f>
              <c:strCache>
                <c:ptCount val="1"/>
                <c:pt idx="0">
                  <c:v>引用次數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統計!$A$2:$A$9</c:f>
              <c:strCache>
                <c:ptCount val="8"/>
                <c:pt idx="0">
                  <c:v>中文期刊</c:v>
                </c:pt>
                <c:pt idx="1">
                  <c:v>國際期刊</c:v>
                </c:pt>
                <c:pt idx="2">
                  <c:v>中文專書篇章</c:v>
                </c:pt>
                <c:pt idx="3">
                  <c:v>中文媒體</c:v>
                </c:pt>
                <c:pt idx="4">
                  <c:v>國際媒體</c:v>
                </c:pt>
                <c:pt idx="5">
                  <c:v>英文專書</c:v>
                </c:pt>
                <c:pt idx="6">
                  <c:v>英文專書篇章</c:v>
                </c:pt>
                <c:pt idx="7">
                  <c:v>國外碩博士論文</c:v>
                </c:pt>
              </c:strCache>
            </c:strRef>
          </c:cat>
          <c:val>
            <c:numRef>
              <c:f>統計!$B$2:$B$9</c:f>
              <c:numCache>
                <c:formatCode>General</c:formatCode>
                <c:ptCount val="8"/>
                <c:pt idx="0">
                  <c:v>81</c:v>
                </c:pt>
                <c:pt idx="1">
                  <c:v>54</c:v>
                </c:pt>
                <c:pt idx="2">
                  <c:v>6</c:v>
                </c:pt>
                <c:pt idx="3">
                  <c:v>37</c:v>
                </c:pt>
                <c:pt idx="4">
                  <c:v>39</c:v>
                </c:pt>
                <c:pt idx="5">
                  <c:v>36</c:v>
                </c:pt>
                <c:pt idx="6">
                  <c:v>8</c:v>
                </c:pt>
                <c:pt idx="7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FE-4BF0-A7A1-468B1DB58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56994576"/>
        <c:axId val="356561952"/>
      </c:barChart>
      <c:catAx>
        <c:axId val="35699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6561952"/>
        <c:crosses val="autoZero"/>
        <c:auto val="1"/>
        <c:lblAlgn val="ctr"/>
        <c:lblOffset val="100"/>
        <c:noMultiLvlLbl val="0"/>
      </c:catAx>
      <c:valAx>
        <c:axId val="356561952"/>
        <c:scaling>
          <c:orientation val="minMax"/>
        </c:scaling>
        <c:delete val="0"/>
        <c:axPos val="l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次數</a:t>
                </a:r>
              </a:p>
            </c:rich>
          </c:tx>
          <c:layout>
            <c:manualLayout>
              <c:xMode val="edge"/>
              <c:yMode val="edge"/>
              <c:x val="9.5657730828614378E-3"/>
              <c:y val="0.47772285980687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35699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293BB9-1766-4CD2-88F0-9A61DC85610E}" type="datetimeFigureOut">
              <a:rPr lang="en-GB"/>
              <a:pPr>
                <a:defRPr/>
              </a:pPr>
              <a:t>11/12/2017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B65430-65E6-4835-B686-A38CE3443F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637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838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632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6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652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17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846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523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19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840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96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37EF2-BB12-406A-8669-3E403399EF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6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005064"/>
            <a:ext cx="7772400" cy="722511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424" y="4727575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4CC00-B9DB-44ED-9BC2-853425D49762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0CDDC-FD2A-4E4C-B4F8-B4F7F3601D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CBD89-5ADD-47D4-8661-4A0AEFB65B64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4E50-82E8-4DB9-8165-C3D19EB8F2C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069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D778-748E-4351-A1A1-860FEBE5B61B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EF5E1-B0A3-4B61-AE38-9F70B3832D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9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932C8-88BA-4373-958E-AA0783D59B1A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57D83-1B46-43F5-9823-81AB6CF440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12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3E8A-E1A7-4AFC-94DE-8DC81024DD4B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788A1-F753-4D33-A1C3-CB661EADCB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171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AFE3-6AFB-41A0-9E3B-0B5F852510DB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36C57-44F7-45C4-9F7C-BC2B960707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25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B322D-8CA7-4E8F-A61A-CD417FA5A275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80845-FA56-4A9C-8F3B-E7465F93EC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46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DE14-292B-4183-B8C6-15AFAD9F12EF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1CB64-E222-4FB4-A8D3-2BF01C05720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89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5FB71-AEEC-4678-98D8-547E62CA961F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36D0-2264-4512-9276-4DAA975FAE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73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6CB74-51A8-46F4-A9A1-BFEFB7369DE6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E27AF-7392-498D-9234-870526ABBC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81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7714A-65CB-456B-9931-838332BCED4C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F6EF-A0D2-4A7C-8945-8AF3DE91FA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82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5">
                <a:lumMod val="0"/>
                <a:lumOff val="100000"/>
                <a:alpha val="0"/>
              </a:schemeClr>
            </a:gs>
            <a:gs pos="100000">
              <a:schemeClr val="accent5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67"/>
          <a:stretch>
            <a:fillRect/>
          </a:stretch>
        </p:blipFill>
        <p:spPr bwMode="auto">
          <a:xfrm>
            <a:off x="0" y="-9525"/>
            <a:ext cx="91440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133665-F49F-4979-9560-DCC45411126B}" type="datetime1">
              <a:rPr lang="en-GB" altLang="zh-TW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B2CD05-F272-4B6A-B25E-82324137AC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772400" cy="1514599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選研中心調查訪問</a:t>
            </a:r>
            <a:endParaRPr lang="en-GB" altLang="en-US" sz="5000" dirty="0" smtClean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02623" y="6474967"/>
            <a:ext cx="2133600" cy="365125"/>
          </a:xfrm>
        </p:spPr>
        <p:txBody>
          <a:bodyPr/>
          <a:lstStyle/>
          <a:p>
            <a:pPr>
              <a:defRPr/>
            </a:pPr>
            <a:fld id="{8B00CDDC-FD2A-4E4C-B4F8-B4F7F3601D4F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49288" y="1844824"/>
            <a:ext cx="8712968" cy="46085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訪員薪資及其他獎金</a:t>
            </a:r>
            <a:endParaRPr lang="en-US" altLang="zh-TW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初級訪員：</a:t>
            </a:r>
            <a:r>
              <a:rPr lang="en-US" altLang="zh-TW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140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元（</a:t>
            </a: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中級訪員：</a:t>
            </a:r>
            <a:r>
              <a:rPr lang="en-US" altLang="zh-TW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160</a:t>
            </a:r>
            <a:r>
              <a:rPr lang="zh-TW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高級訪員：</a:t>
            </a:r>
            <a:r>
              <a:rPr lang="en-US" altLang="zh-TW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190</a:t>
            </a:r>
            <a:r>
              <a:rPr lang="zh-TW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小時以上）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場次、優秀訪員、推薦人等獎金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投保勞保，並遵照勞基法相關規定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988984" y="6453336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92146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、研究績效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9505056" cy="42484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電訪調查案來源：</a:t>
            </a:r>
            <a:endParaRPr lang="en-US" altLang="zh-TW" sz="40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中心研究員科技部計畫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恊助校內其他教授科技部計畫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政府委託案（陸委會、司法院等）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產學合作案（民主基金會、中經院等）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國外學術合作委託案（杜克大學）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474967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8498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二、研究績效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8781" y="2011450"/>
            <a:ext cx="6539729" cy="8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樣本分佈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2473" y="1695708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年電訪案統計</a:t>
            </a:r>
            <a:endParaRPr lang="zh-TW" alt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08641"/>
              </p:ext>
            </p:extLst>
          </p:nvPr>
        </p:nvGraphicFramePr>
        <p:xfrm>
          <a:off x="1119687" y="2735845"/>
          <a:ext cx="7272808" cy="3110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923"/>
                <a:gridCol w="1438076"/>
                <a:gridCol w="2871601"/>
                <a:gridCol w="1872208"/>
              </a:tblGrid>
              <a:tr h="8462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案次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人次</a:t>
                      </a:r>
                      <a:endParaRPr lang="en-US" altLang="zh-TW" sz="2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家用＋手機）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含手機樣本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30444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</a:tr>
              <a:tr h="58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772</a:t>
                      </a:r>
                    </a:p>
                  </a:txBody>
                  <a:tcPr marL="9525" marR="9525" marT="9525" marB="0" anchor="ctr"/>
                </a:tc>
              </a:tr>
              <a:tr h="58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12216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1271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1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7844"/>
            <a:ext cx="8424936" cy="5960156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、研究成果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1535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65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、研究成果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8511348" cy="6021288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1535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893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、研究成果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2337"/>
            <a:ext cx="8390313" cy="5935663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468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、研究成果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6902"/>
            <a:ext cx="8496944" cy="601109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58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、研究成果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2337"/>
            <a:ext cx="8424936" cy="5960157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53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、研究成果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圖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84970"/>
              </p:ext>
            </p:extLst>
          </p:nvPr>
        </p:nvGraphicFramePr>
        <p:xfrm>
          <a:off x="0" y="922337"/>
          <a:ext cx="8970074" cy="588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876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9712" y="2035710"/>
            <a:ext cx="4680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謝謝聆聽</a:t>
            </a:r>
            <a:endParaRPr lang="en-US" altLang="zh-TW" sz="6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6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9872" y="3861048"/>
            <a:ext cx="6842125" cy="922337"/>
          </a:xfrm>
        </p:spPr>
        <p:txBody>
          <a:bodyPr/>
          <a:lstStyle/>
          <a:p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敬請指教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9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844824"/>
            <a:ext cx="8229600" cy="4368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電腦輔助電話訪問系統（</a:t>
            </a:r>
            <a:r>
              <a:rPr lang="en-US" altLang="zh-TW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CATI</a:t>
            </a: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40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增進工作效率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減少人為錯誤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節省成本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抽樣（電話號碼及戶中選樣）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保存詳細資</a:t>
            </a:r>
            <a:r>
              <a:rPr lang="zh-TW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" name="Group 2"/>
          <p:cNvGrpSpPr/>
          <p:nvPr/>
        </p:nvGrpSpPr>
        <p:grpSpPr>
          <a:xfrm>
            <a:off x="1732117" y="1484605"/>
            <a:ext cx="5599804" cy="2063230"/>
            <a:chOff x="8681" y="102622"/>
            <a:chExt cx="3548858" cy="1785820"/>
          </a:xfrm>
        </p:grpSpPr>
        <p:sp>
          <p:nvSpPr>
            <p:cNvPr id="7" name="Oval 12"/>
            <p:cNvSpPr/>
            <p:nvPr/>
          </p:nvSpPr>
          <p:spPr>
            <a:xfrm>
              <a:off x="957532" y="500332"/>
              <a:ext cx="1343512" cy="131095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prstClr val="white"/>
                </a:solidFill>
                <a:latin typeface="Franklin Gothic Book"/>
              </a:endParaRPr>
            </a:p>
          </p:txBody>
        </p:sp>
        <p:sp>
          <p:nvSpPr>
            <p:cNvPr id="8" name="Oval 13"/>
            <p:cNvSpPr/>
            <p:nvPr/>
          </p:nvSpPr>
          <p:spPr>
            <a:xfrm>
              <a:off x="1354347" y="500332"/>
              <a:ext cx="1388110" cy="138811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prstClr val="white"/>
                </a:solidFill>
                <a:latin typeface="Franklin Gothic Book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8681" y="102622"/>
              <a:ext cx="1232535" cy="39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 defTabSz="914400" fontAlgn="base"/>
              <a:r>
                <a:rPr kumimoji="1"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Landline </a:t>
              </a:r>
              <a:r>
                <a:rPr kumimoji="1"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Users</a:t>
              </a:r>
              <a:endParaRPr kumimoji="1" lang="en-US" sz="14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2325004" y="102622"/>
              <a:ext cx="1232535" cy="312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 defTabSz="914400" fontAlgn="base"/>
              <a:r>
                <a:rPr kumimoji="1"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Cell </a:t>
              </a:r>
              <a:r>
                <a:rPr kumimoji="1"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Phone Users</a:t>
              </a:r>
              <a:endParaRPr kumimoji="1" lang="en-US" sz="14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6"/>
            <p:cNvCxnSpPr/>
            <p:nvPr/>
          </p:nvCxnSpPr>
          <p:spPr>
            <a:xfrm>
              <a:off x="819381" y="395605"/>
              <a:ext cx="309736" cy="3193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7"/>
            <p:cNvCxnSpPr>
              <a:stCxn id="10" idx="2"/>
            </p:cNvCxnSpPr>
            <p:nvPr/>
          </p:nvCxnSpPr>
          <p:spPr>
            <a:xfrm flipH="1">
              <a:off x="2592191" y="414867"/>
              <a:ext cx="349081" cy="3193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510729" y="498350"/>
              <a:ext cx="749391" cy="1390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 defTabSz="914400" fontAlgn="base"/>
              <a:r>
                <a:rPr kumimoji="1"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Dual</a:t>
              </a:r>
              <a:endParaRPr kumimoji="1" lang="en-US" sz="16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 defTabSz="914400" fontAlgn="base"/>
              <a:r>
                <a:rPr kumimoji="1"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Users</a:t>
              </a:r>
              <a:endParaRPr kumimoji="1" lang="en-US" sz="16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3"/>
          <p:cNvGrpSpPr/>
          <p:nvPr/>
        </p:nvGrpSpPr>
        <p:grpSpPr>
          <a:xfrm>
            <a:off x="1864886" y="4119381"/>
            <a:ext cx="5916934" cy="2373773"/>
            <a:chOff x="-59982" y="129094"/>
            <a:chExt cx="4304455" cy="1957751"/>
          </a:xfrm>
        </p:grpSpPr>
        <p:sp>
          <p:nvSpPr>
            <p:cNvPr id="15" name="Oval 4"/>
            <p:cNvSpPr/>
            <p:nvPr/>
          </p:nvSpPr>
          <p:spPr>
            <a:xfrm>
              <a:off x="1354347" y="500332"/>
              <a:ext cx="1388110" cy="138811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prstClr val="white"/>
                </a:solidFill>
                <a:latin typeface="Franklin Gothic Book"/>
              </a:endParaRPr>
            </a:p>
          </p:txBody>
        </p:sp>
        <p:sp>
          <p:nvSpPr>
            <p:cNvPr id="16" name="Oval 5"/>
            <p:cNvSpPr/>
            <p:nvPr/>
          </p:nvSpPr>
          <p:spPr>
            <a:xfrm>
              <a:off x="957532" y="500333"/>
              <a:ext cx="1367764" cy="1278491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>
                <a:solidFill>
                  <a:prstClr val="white"/>
                </a:solidFill>
                <a:latin typeface="Franklin Gothic Book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-59982" y="146847"/>
              <a:ext cx="1232535" cy="39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 defTabSz="914400" fontAlgn="base"/>
              <a:r>
                <a:rPr kumimoji="1"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Landline </a:t>
              </a:r>
              <a:r>
                <a:rPr kumimoji="1"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Users</a:t>
              </a:r>
              <a:endParaRPr kumimoji="1" lang="en-US" sz="16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2418293" y="129094"/>
              <a:ext cx="1232535" cy="39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 defTabSz="914400" fontAlgn="base"/>
              <a:r>
                <a:rPr kumimoji="1"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Cell </a:t>
              </a:r>
              <a:r>
                <a:rPr kumimoji="1"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Phone Users</a:t>
              </a:r>
              <a:endParaRPr kumimoji="1" lang="en-US" sz="16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8"/>
            <p:cNvCxnSpPr/>
            <p:nvPr/>
          </p:nvCxnSpPr>
          <p:spPr>
            <a:xfrm>
              <a:off x="819381" y="395605"/>
              <a:ext cx="309736" cy="3193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9"/>
            <p:cNvCxnSpPr/>
            <p:nvPr/>
          </p:nvCxnSpPr>
          <p:spPr>
            <a:xfrm flipH="1">
              <a:off x="2527307" y="395605"/>
              <a:ext cx="348816" cy="3193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2656535" y="1691240"/>
              <a:ext cx="1587938" cy="39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 defTabSz="914400" fontAlgn="base"/>
              <a:r>
                <a:rPr kumimoji="1"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Cell-phone </a:t>
              </a:r>
              <a:r>
                <a:rPr kumimoji="1"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only (CPO)</a:t>
              </a:r>
              <a:endParaRPr kumimoji="1" lang="en-US" sz="160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11"/>
            <p:cNvCxnSpPr/>
            <p:nvPr/>
          </p:nvCxnSpPr>
          <p:spPr>
            <a:xfrm flipH="1" flipV="1">
              <a:off x="2458964" y="1277106"/>
              <a:ext cx="620762" cy="41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9"/>
          <p:cNvSpPr/>
          <p:nvPr/>
        </p:nvSpPr>
        <p:spPr>
          <a:xfrm>
            <a:off x="1864886" y="3560261"/>
            <a:ext cx="537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Figure </a:t>
            </a:r>
            <a:r>
              <a:rPr kumimoji="1"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2-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1. T</a:t>
            </a:r>
            <a:r>
              <a:rPr kumimoji="1"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he </a:t>
            </a:r>
            <a:r>
              <a:rPr kumimoji="1" 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Overlapping </a:t>
            </a:r>
            <a:r>
              <a:rPr kumimoji="1"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kumimoji="1" lang="en-US" dirty="0">
              <a:solidFill>
                <a:prstClr val="black"/>
              </a:solidFill>
              <a:latin typeface="Franklin Gothic Book" panose="020B0503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Rectangle 20"/>
          <p:cNvSpPr/>
          <p:nvPr/>
        </p:nvSpPr>
        <p:spPr>
          <a:xfrm>
            <a:off x="1727464" y="6379571"/>
            <a:ext cx="5658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Figure 2-2.</a:t>
            </a:r>
            <a:r>
              <a:rPr kumimoji="1"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kumimoji="1" 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Screening </a:t>
            </a:r>
            <a:r>
              <a:rPr kumimoji="1"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kumimoji="1" lang="en-US" dirty="0">
              <a:solidFill>
                <a:prstClr val="black"/>
              </a:solidFill>
              <a:latin typeface="Franklin Gothic Book" panose="020B0503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29461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374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3888" y="161838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樣本分佈</a:t>
            </a:r>
          </a:p>
        </p:txBody>
      </p:sp>
      <p:sp>
        <p:nvSpPr>
          <p:cNvPr id="10" name="矩形 9"/>
          <p:cNvSpPr/>
          <p:nvPr/>
        </p:nvSpPr>
        <p:spPr>
          <a:xfrm>
            <a:off x="1331640" y="5805264"/>
            <a:ext cx="6946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資料來源：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台灣選舉與民主化調查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四年期研究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總統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滿意度電訪及手機調查案－第十七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(TEDS2016_PA09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29782"/>
              </p:ext>
            </p:extLst>
          </p:nvPr>
        </p:nvGraphicFramePr>
        <p:xfrm>
          <a:off x="539552" y="2608047"/>
          <a:ext cx="8119965" cy="2147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440160"/>
                <a:gridCol w="1024326"/>
                <a:gridCol w="1026460"/>
                <a:gridCol w="1134961"/>
                <a:gridCol w="1205896"/>
                <a:gridCol w="1064026"/>
              </a:tblGrid>
              <a:tr h="5607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唯市話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都有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唯手機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合併樣本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加權後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889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性別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男性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33.0%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62.7%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88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女性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67.0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89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樣本數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1282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1282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34801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896" y="154157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樣本分佈</a:t>
            </a:r>
          </a:p>
        </p:txBody>
      </p:sp>
      <p:sp>
        <p:nvSpPr>
          <p:cNvPr id="10" name="矩形 9"/>
          <p:cNvSpPr/>
          <p:nvPr/>
        </p:nvSpPr>
        <p:spPr>
          <a:xfrm>
            <a:off x="1281085" y="5914199"/>
            <a:ext cx="6946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資料來源：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台灣選舉與民主化調查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四年期研究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總統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滿意度電訪及手機調查案－第十七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(TEDS2016_PA09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1282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份成功樣本中，有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在年齡無反應</a:t>
            </a:r>
            <a:endParaRPr lang="zh-TW" altLang="en-US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8854"/>
              </p:ext>
            </p:extLst>
          </p:nvPr>
        </p:nvGraphicFramePr>
        <p:xfrm>
          <a:off x="539553" y="2448641"/>
          <a:ext cx="8064897" cy="3273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34"/>
                <a:gridCol w="1430393"/>
                <a:gridCol w="1017379"/>
                <a:gridCol w="1019499"/>
                <a:gridCol w="1127264"/>
                <a:gridCol w="1197718"/>
                <a:gridCol w="1056810"/>
              </a:tblGrid>
              <a:tr h="519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唯市話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都有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唯手機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合併樣本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加權後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84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年齡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歲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30.4%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98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歲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32.4%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98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歲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22.3%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2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歲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23.2%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25.2%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98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歲及以上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63.4%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984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樣本數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966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204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1256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1257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004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47066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8781" y="2011450"/>
            <a:ext cx="6539729" cy="8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樣本分佈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896" y="154157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樣本分佈</a:t>
            </a:r>
          </a:p>
        </p:txBody>
      </p:sp>
      <p:sp>
        <p:nvSpPr>
          <p:cNvPr id="10" name="矩形 9"/>
          <p:cNvSpPr/>
          <p:nvPr/>
        </p:nvSpPr>
        <p:spPr>
          <a:xfrm>
            <a:off x="1281085" y="5991249"/>
            <a:ext cx="6946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資料來源：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台灣選舉與民主化調查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四年期研究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總統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滿意度電訪及手機調查案－第十七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(TEDS2016_PA09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1282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份成功樣本中，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在教育程度無反應</a:t>
            </a:r>
            <a:endParaRPr lang="zh-TW" altLang="en-US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8182"/>
              </p:ext>
            </p:extLst>
          </p:nvPr>
        </p:nvGraphicFramePr>
        <p:xfrm>
          <a:off x="539552" y="2448641"/>
          <a:ext cx="8136905" cy="3367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690"/>
                <a:gridCol w="1443164"/>
                <a:gridCol w="1026463"/>
                <a:gridCol w="1028601"/>
                <a:gridCol w="1137329"/>
                <a:gridCol w="1208412"/>
                <a:gridCol w="1066246"/>
              </a:tblGrid>
              <a:tr h="535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唯市話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都有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唯手機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合併樣本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加權後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5323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教育程度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小學及以下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43.8%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3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國、初中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3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高中、職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42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專科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6.3%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17.2%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13.7%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3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大學及以上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41.7%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51.5%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32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樣本數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966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204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1276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1276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10400" y="6516061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925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8781" y="2011450"/>
            <a:ext cx="6539729" cy="8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樣本分佈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896" y="143123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樣本分佈</a:t>
            </a:r>
          </a:p>
        </p:txBody>
      </p:sp>
      <p:sp>
        <p:nvSpPr>
          <p:cNvPr id="10" name="矩形 9"/>
          <p:cNvSpPr/>
          <p:nvPr/>
        </p:nvSpPr>
        <p:spPr>
          <a:xfrm>
            <a:off x="1281085" y="5911654"/>
            <a:ext cx="69461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資料來源：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『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台灣選舉與民主化調查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』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四年期研究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總統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滿意度電訪及手機調查案－第十七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(TEDS2016_PA09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註：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1282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份成功樣本中，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樣本</a:t>
            </a:r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在地理區域無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反應</a:t>
            </a:r>
          </a:p>
          <a:p>
            <a:endParaRPr lang="zh-TW" altLang="en-US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6249"/>
              </p:ext>
            </p:extLst>
          </p:nvPr>
        </p:nvGraphicFramePr>
        <p:xfrm>
          <a:off x="395536" y="2259701"/>
          <a:ext cx="8424936" cy="3533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946"/>
                <a:gridCol w="1704181"/>
                <a:gridCol w="1068162"/>
                <a:gridCol w="1004353"/>
                <a:gridCol w="1016803"/>
                <a:gridCol w="1183329"/>
                <a:gridCol w="1068162"/>
              </a:tblGrid>
              <a:tr h="4167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唯市話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都有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唯手機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合併樣本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加權後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076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地理區域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大臺北都會區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21.5%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3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新北市基隆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13.2%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3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桃竹苗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11.6</a:t>
                      </a: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14.1%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18.6%</a:t>
                      </a:r>
                      <a:endParaRPr lang="zh-TW" altLang="zh-TW" sz="2000" b="1" kern="1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14.6%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3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中彰投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6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雲嘉南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30.4%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13.7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3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高屏澎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16.0%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14.7%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15.8%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30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宜花東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4.3%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30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樣本數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1257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1256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004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7953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8781" y="2011450"/>
            <a:ext cx="6539729" cy="8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樣本分佈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2473" y="1695708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家用電話、手機訪問成本</a:t>
            </a:r>
            <a:endParaRPr lang="zh-TW" alt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24645"/>
              </p:ext>
            </p:extLst>
          </p:nvPr>
        </p:nvGraphicFramePr>
        <p:xfrm>
          <a:off x="1259632" y="2917821"/>
          <a:ext cx="6761571" cy="193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965"/>
                <a:gridCol w="1450766"/>
                <a:gridCol w="3741840"/>
              </a:tblGrid>
              <a:tr h="675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每通費用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家用電話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l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手機電話</a:t>
                      </a:r>
                      <a:endParaRPr lang="zh-TW" altLang="zh-TW" sz="2000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</a:t>
                      </a:r>
                      <a:endParaRPr lang="zh-TW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algn="l"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唯手機族，含事先通知受訪者訪問資訊之手機</a:t>
                      </a:r>
                      <a:r>
                        <a:rPr lang="zh-TW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簡訊費用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10400" y="6485478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9615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6842125" cy="922337"/>
          </a:xfrm>
        </p:spPr>
        <p:txBody>
          <a:bodyPr/>
          <a:lstStyle/>
          <a:p>
            <a:pPr algn="ctr" eaLnBrk="1" hangingPunct="1"/>
            <a:r>
              <a:rPr lang="zh-TW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、電訪設備</a:t>
            </a:r>
            <a:endParaRPr lang="en-US" alt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060848"/>
            <a:ext cx="8352928" cy="33843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訪員來源：</a:t>
            </a:r>
            <a:endParaRPr lang="en-US" altLang="zh-TW" sz="40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TW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完成一波電訪案（</a:t>
            </a:r>
            <a:r>
              <a:rPr lang="en-US" altLang="zh-TW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1,068</a:t>
            </a:r>
            <a:r>
              <a:rPr lang="zh-TW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份成功樣本）</a:t>
            </a:r>
            <a:endParaRPr lang="en-US" altLang="zh-TW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TW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約執行</a:t>
            </a:r>
            <a:r>
              <a:rPr lang="en-US" altLang="zh-TW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天，及約需</a:t>
            </a:r>
            <a:r>
              <a:rPr lang="en-US" altLang="zh-TW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人次的訪員</a:t>
            </a:r>
            <a:endParaRPr lang="en-US" altLang="zh-TW" sz="36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3/4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學生訪員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TW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1/4</a:t>
            </a:r>
            <a:r>
              <a:rPr lang="zh-TW" altLang="en-US" sz="36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社區訪員</a:t>
            </a: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43500" indent="-571500" eaLnBrk="1" hangingPunct="1">
              <a:spcBef>
                <a:spcPts val="1200"/>
              </a:spcBef>
              <a:buClr>
                <a:schemeClr val="accent1">
                  <a:lumMod val="25000"/>
                </a:schemeClr>
              </a:buClr>
              <a:buFont typeface="Wingdings" panose="05000000000000000000" pitchFamily="2" charset="2"/>
              <a:buChar char="Ø"/>
            </a:pPr>
            <a:endParaRPr lang="en-US" altLang="zh-TW" sz="3600" b="1" dirty="0" smtClean="0">
              <a:solidFill>
                <a:srgbClr val="FF33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E957D83-1B46-43F5-9823-81AB6CF4406B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09231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54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0C5D4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880</Words>
  <Application>Microsoft Office PowerPoint</Application>
  <PresentationFormat>如螢幕大小 (4:3)</PresentationFormat>
  <Paragraphs>306</Paragraphs>
  <Slides>19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Office Theme</vt:lpstr>
      <vt:lpstr>選研中心調查訪問</vt:lpstr>
      <vt:lpstr>一、電訪設備</vt:lpstr>
      <vt:lpstr>一、電訪設備</vt:lpstr>
      <vt:lpstr>一、電訪設備</vt:lpstr>
      <vt:lpstr>一、電訪設備</vt:lpstr>
      <vt:lpstr>一、電訪設備</vt:lpstr>
      <vt:lpstr>一、電訪設備</vt:lpstr>
      <vt:lpstr>一、電訪設備</vt:lpstr>
      <vt:lpstr>一、電訪設備</vt:lpstr>
      <vt:lpstr>一、電訪設備</vt:lpstr>
      <vt:lpstr>二、研究績效</vt:lpstr>
      <vt:lpstr>二、研究績效</vt:lpstr>
      <vt:lpstr>三、研究成果</vt:lpstr>
      <vt:lpstr>三、研究成果</vt:lpstr>
      <vt:lpstr>三、研究成果</vt:lpstr>
      <vt:lpstr>三、研究成果</vt:lpstr>
      <vt:lpstr>三、研究成果</vt:lpstr>
      <vt:lpstr>三、研究成果</vt:lpstr>
      <vt:lpstr>敬請指教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yartostella Chen</cp:lastModifiedBy>
  <cp:revision>57</cp:revision>
  <dcterms:created xsi:type="dcterms:W3CDTF">2011-07-11T11:56:50Z</dcterms:created>
  <dcterms:modified xsi:type="dcterms:W3CDTF">2017-12-11T02:05:11Z</dcterms:modified>
</cp:coreProperties>
</file>