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embeddings/oleObject1.bin" ContentType="application/vnd.openxmlformats-officedocument.oleObject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1" r:id="rId2"/>
  </p:sldMasterIdLst>
  <p:notesMasterIdLst>
    <p:notesMasterId r:id="rId37"/>
  </p:notesMasterIdLst>
  <p:handoutMasterIdLst>
    <p:handoutMasterId r:id="rId38"/>
  </p:handoutMasterIdLst>
  <p:sldIdLst>
    <p:sldId id="286" r:id="rId3"/>
    <p:sldId id="256" r:id="rId4"/>
    <p:sldId id="283" r:id="rId5"/>
    <p:sldId id="285" r:id="rId6"/>
    <p:sldId id="287" r:id="rId7"/>
    <p:sldId id="301" r:id="rId8"/>
    <p:sldId id="282" r:id="rId9"/>
    <p:sldId id="293" r:id="rId10"/>
    <p:sldId id="297" r:id="rId11"/>
    <p:sldId id="284" r:id="rId12"/>
    <p:sldId id="299" r:id="rId13"/>
    <p:sldId id="300" r:id="rId14"/>
    <p:sldId id="257" r:id="rId15"/>
    <p:sldId id="268" r:id="rId16"/>
    <p:sldId id="269" r:id="rId17"/>
    <p:sldId id="270" r:id="rId18"/>
    <p:sldId id="296" r:id="rId19"/>
    <p:sldId id="258" r:id="rId20"/>
    <p:sldId id="260" r:id="rId21"/>
    <p:sldId id="288" r:id="rId22"/>
    <p:sldId id="259" r:id="rId23"/>
    <p:sldId id="273" r:id="rId24"/>
    <p:sldId id="274" r:id="rId25"/>
    <p:sldId id="275" r:id="rId26"/>
    <p:sldId id="290" r:id="rId27"/>
    <p:sldId id="295" r:id="rId28"/>
    <p:sldId id="276" r:id="rId29"/>
    <p:sldId id="277" r:id="rId30"/>
    <p:sldId id="280" r:id="rId31"/>
    <p:sldId id="289" r:id="rId32"/>
    <p:sldId id="294" r:id="rId33"/>
    <p:sldId id="298" r:id="rId34"/>
    <p:sldId id="27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Presidential</a:t>
            </a:r>
            <a:r>
              <a:rPr lang="en-US" altLang="zh-TW" baseline="0" dirty="0"/>
              <a:t> Elections</a:t>
            </a:r>
            <a:endParaRPr lang="en-US" altLang="zh-TW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KMT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工作表1!$B$2:$H$2</c:f>
              <c:numCache>
                <c:formatCode>General</c:formatCode>
                <c:ptCount val="7"/>
                <c:pt idx="0">
                  <c:v>54.0</c:v>
                </c:pt>
                <c:pt idx="1">
                  <c:v>23.0</c:v>
                </c:pt>
                <c:pt idx="2">
                  <c:v>50.1</c:v>
                </c:pt>
                <c:pt idx="3">
                  <c:v>58.0</c:v>
                </c:pt>
                <c:pt idx="4">
                  <c:v>51.0</c:v>
                </c:pt>
                <c:pt idx="5">
                  <c:v>31.0</c:v>
                </c:pt>
                <c:pt idx="6">
                  <c:v>39.0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B3-8A43-98C9-B44B1D7883AC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DPP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工作表1!$B$3:$H$3</c:f>
              <c:numCache>
                <c:formatCode>General</c:formatCode>
                <c:ptCount val="7"/>
                <c:pt idx="0">
                  <c:v>21.0</c:v>
                </c:pt>
                <c:pt idx="1">
                  <c:v>39.0</c:v>
                </c:pt>
                <c:pt idx="2">
                  <c:v>49.8</c:v>
                </c:pt>
                <c:pt idx="3">
                  <c:v>41.0</c:v>
                </c:pt>
                <c:pt idx="4">
                  <c:v>45.0</c:v>
                </c:pt>
                <c:pt idx="5">
                  <c:v>56.0</c:v>
                </c:pt>
                <c:pt idx="6">
                  <c:v>57.0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B3-8A43-98C9-B44B1D7883AC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工作表1!$B$4:$H$4</c:f>
              <c:numCache>
                <c:formatCode>General</c:formatCode>
                <c:ptCount val="7"/>
                <c:pt idx="0">
                  <c:v>23.0</c:v>
                </c:pt>
                <c:pt idx="1">
                  <c:v>36.0</c:v>
                </c:pt>
                <c:pt idx="2">
                  <c:v>0.0</c:v>
                </c:pt>
                <c:pt idx="3">
                  <c:v>7.9</c:v>
                </c:pt>
                <c:pt idx="4">
                  <c:v>7.4</c:v>
                </c:pt>
                <c:pt idx="5">
                  <c:v>16.2</c:v>
                </c:pt>
                <c:pt idx="6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0B3-8A43-98C9-B44B1D7883AC}"/>
            </c:ext>
          </c:extLst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Turnout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工作表1!$B$5:$H$5</c:f>
              <c:numCache>
                <c:formatCode>General</c:formatCode>
                <c:ptCount val="7"/>
                <c:pt idx="0">
                  <c:v>76.0</c:v>
                </c:pt>
                <c:pt idx="1">
                  <c:v>82.0</c:v>
                </c:pt>
                <c:pt idx="2">
                  <c:v>80.0</c:v>
                </c:pt>
                <c:pt idx="3">
                  <c:v>76.0</c:v>
                </c:pt>
                <c:pt idx="4">
                  <c:v>74.0</c:v>
                </c:pt>
                <c:pt idx="5">
                  <c:v>66.0</c:v>
                </c:pt>
                <c:pt idx="6">
                  <c:v>75.0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0B3-8A43-98C9-B44B1D788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906680"/>
        <c:axId val="2135881496"/>
      </c:lineChart>
      <c:catAx>
        <c:axId val="2135906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881496"/>
        <c:crosses val="autoZero"/>
        <c:auto val="1"/>
        <c:lblAlgn val="ctr"/>
        <c:lblOffset val="100"/>
        <c:noMultiLvlLbl val="0"/>
      </c:catAx>
      <c:valAx>
        <c:axId val="213588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906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  <c:pt idx="5">
                  <c:v>Non Response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16.0</c:v>
                </c:pt>
                <c:pt idx="1">
                  <c:v>18.7</c:v>
                </c:pt>
                <c:pt idx="2">
                  <c:v>18.9</c:v>
                </c:pt>
                <c:pt idx="3">
                  <c:v>18.6</c:v>
                </c:pt>
                <c:pt idx="4">
                  <c:v>25.9</c:v>
                </c:pt>
                <c:pt idx="5">
                  <c:v>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C8-B14B-87C8-DF6AD25B76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35093144"/>
        <c:axId val="2134928248"/>
      </c:barChart>
      <c:catAx>
        <c:axId val="213509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928248"/>
        <c:crosses val="autoZero"/>
        <c:auto val="1"/>
        <c:lblAlgn val="ctr"/>
        <c:lblOffset val="100"/>
        <c:noMultiLvlLbl val="0"/>
      </c:catAx>
      <c:valAx>
        <c:axId val="21349282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09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06352466811214"/>
          <c:y val="0.0367158464792817"/>
          <c:w val="0.930379246072502"/>
          <c:h val="0.795465826464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KMT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15.1</c:v>
                </c:pt>
                <c:pt idx="1">
                  <c:v>13.9</c:v>
                </c:pt>
                <c:pt idx="2">
                  <c:v>16.3</c:v>
                </c:pt>
                <c:pt idx="3">
                  <c:v>26.0</c:v>
                </c:pt>
                <c:pt idx="4">
                  <c:v>23.7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14-1448-9FB1-541C177F1E5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DPP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29.1</c:v>
                </c:pt>
                <c:pt idx="1">
                  <c:v>34.3</c:v>
                </c:pt>
                <c:pt idx="2">
                  <c:v>30.5</c:v>
                </c:pt>
                <c:pt idx="3">
                  <c:v>27.0</c:v>
                </c:pt>
                <c:pt idx="4">
                  <c:v>29.5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14-1448-9FB1-541C177F1E5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NPP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5.2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F14-1448-9FB1-541C177F1E5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TPP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0E-C247-B355-F35DEE71E9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50E-C247-B355-F35DEE71E97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0E-C247-B355-F35DEE71E972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50E-C247-B355-F35DEE71E97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0E-C247-B355-F35DEE71E9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5.2</c:v>
                </c:pt>
                <c:pt idx="1">
                  <c:v>8.5</c:v>
                </c:pt>
                <c:pt idx="2">
                  <c:v>3.0</c:v>
                </c:pt>
                <c:pt idx="3">
                  <c:v>3.5</c:v>
                </c:pt>
                <c:pt idx="4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0E-C247-B355-F35DEE71E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65509256"/>
        <c:axId val="2065513032"/>
      </c:barChart>
      <c:catAx>
        <c:axId val="206550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513032"/>
        <c:crosses val="autoZero"/>
        <c:auto val="1"/>
        <c:lblAlgn val="ctr"/>
        <c:lblOffset val="100"/>
        <c:noMultiLvlLbl val="0"/>
      </c:catAx>
      <c:valAx>
        <c:axId val="2065513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50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Unification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5.2</c:v>
                </c:pt>
                <c:pt idx="1">
                  <c:v>9.0</c:v>
                </c:pt>
                <c:pt idx="2">
                  <c:v>14.3</c:v>
                </c:pt>
                <c:pt idx="3">
                  <c:v>10.6</c:v>
                </c:pt>
                <c:pt idx="4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Status quo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55.2</c:v>
                </c:pt>
                <c:pt idx="1">
                  <c:v>54.2</c:v>
                </c:pt>
                <c:pt idx="2">
                  <c:v>56.4</c:v>
                </c:pt>
                <c:pt idx="3">
                  <c:v>63.3</c:v>
                </c:pt>
                <c:pt idx="4">
                  <c:v>54.0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Independence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37.8</c:v>
                </c:pt>
                <c:pt idx="1">
                  <c:v>32.9</c:v>
                </c:pt>
                <c:pt idx="2">
                  <c:v>26.5</c:v>
                </c:pt>
                <c:pt idx="3">
                  <c:v>24.1</c:v>
                </c:pt>
                <c:pt idx="4">
                  <c:v>21.9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DDB-7C4C-87A2-F09B70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110808"/>
        <c:axId val="2135035048"/>
      </c:barChart>
      <c:catAx>
        <c:axId val="2133110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5035048"/>
        <c:crosses val="autoZero"/>
        <c:auto val="1"/>
        <c:lblAlgn val="ctr"/>
        <c:lblOffset val="100"/>
        <c:noMultiLvlLbl val="0"/>
      </c:catAx>
      <c:valAx>
        <c:axId val="21350350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133110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Approve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92D05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58.55</c:v>
                </c:pt>
                <c:pt idx="1">
                  <c:v>46.29</c:v>
                </c:pt>
                <c:pt idx="2">
                  <c:v>42.28</c:v>
                </c:pt>
                <c:pt idx="3">
                  <c:v>38.65</c:v>
                </c:pt>
                <c:pt idx="4">
                  <c:v>42.24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Disapprove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92D05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4"/>
              <c:layout>
                <c:manualLayout>
                  <c:x val="0.023148148148148"/>
                  <c:y val="-0.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8B-4AA5-A53D-A1C5E95E82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25.66</c:v>
                </c:pt>
                <c:pt idx="1">
                  <c:v>44.57</c:v>
                </c:pt>
                <c:pt idx="2">
                  <c:v>46.69</c:v>
                </c:pt>
                <c:pt idx="3">
                  <c:v>52.99</c:v>
                </c:pt>
                <c:pt idx="4">
                  <c:v>43.97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388184"/>
        <c:axId val="2139612280"/>
      </c:barChart>
      <c:catAx>
        <c:axId val="2135388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612280"/>
        <c:crosses val="autoZero"/>
        <c:auto val="1"/>
        <c:lblAlgn val="ctr"/>
        <c:lblOffset val="100"/>
        <c:noMultiLvlLbl val="0"/>
      </c:catAx>
      <c:valAx>
        <c:axId val="21396122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8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Better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10.0</c:v>
                </c:pt>
                <c:pt idx="1">
                  <c:v>13.7</c:v>
                </c:pt>
                <c:pt idx="2">
                  <c:v>10.8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Same</c:v>
                </c:pt>
              </c:strCache>
            </c:strRef>
          </c:tx>
          <c:spPr>
            <a:solidFill>
              <a:srgbClr val="E3E20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52.8</c:v>
                </c:pt>
                <c:pt idx="1">
                  <c:v>53.1</c:v>
                </c:pt>
                <c:pt idx="2">
                  <c:v>48.7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Worse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34.4</c:v>
                </c:pt>
                <c:pt idx="1">
                  <c:v>30.3</c:v>
                </c:pt>
                <c:pt idx="2">
                  <c:v>38.0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77-6544-A41D-FB96CD7C1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868312"/>
        <c:axId val="2138871432"/>
      </c:barChart>
      <c:catAx>
        <c:axId val="2138868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38871432"/>
        <c:crosses val="autoZero"/>
        <c:auto val="1"/>
        <c:lblAlgn val="ctr"/>
        <c:lblOffset val="100"/>
        <c:noMultiLvlLbl val="0"/>
      </c:catAx>
      <c:valAx>
        <c:axId val="2138871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38868312"/>
        <c:crosses val="autoZero"/>
        <c:crossBetween val="between"/>
      </c:valAx>
    </c:plotArea>
    <c:legend>
      <c:legendPos val="r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District-level Legislative </a:t>
            </a:r>
            <a:r>
              <a:rPr lang="en-US" altLang="zh-TW" dirty="0"/>
              <a:t>Elections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KMT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工作表1!$B$2:$H$2</c:f>
              <c:numCache>
                <c:formatCode>General</c:formatCode>
                <c:ptCount val="7"/>
                <c:pt idx="0">
                  <c:v>46.0</c:v>
                </c:pt>
                <c:pt idx="1">
                  <c:v>28.0</c:v>
                </c:pt>
                <c:pt idx="2">
                  <c:v>32.0</c:v>
                </c:pt>
                <c:pt idx="3">
                  <c:v>53.0</c:v>
                </c:pt>
                <c:pt idx="4">
                  <c:v>48.0</c:v>
                </c:pt>
                <c:pt idx="5">
                  <c:v>38.0</c:v>
                </c:pt>
                <c:pt idx="6">
                  <c:v>40.0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EA4-FB4C-8819-E9139BA52D78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DPP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工作表1!$B$3:$H$3</c:f>
              <c:numCache>
                <c:formatCode>General</c:formatCode>
                <c:ptCount val="7"/>
                <c:pt idx="0">
                  <c:v>29.0</c:v>
                </c:pt>
                <c:pt idx="1">
                  <c:v>33.0</c:v>
                </c:pt>
                <c:pt idx="2">
                  <c:v>35.0</c:v>
                </c:pt>
                <c:pt idx="3">
                  <c:v>38.0</c:v>
                </c:pt>
                <c:pt idx="4">
                  <c:v>44.0</c:v>
                </c:pt>
                <c:pt idx="5">
                  <c:v>45.0</c:v>
                </c:pt>
                <c:pt idx="6">
                  <c:v>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EA4-FB4C-8819-E9139BA52D78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工作表1!$B$4:$H$4</c:f>
              <c:numCache>
                <c:formatCode>General</c:formatCode>
                <c:ptCount val="7"/>
                <c:pt idx="0">
                  <c:v>21.0</c:v>
                </c:pt>
                <c:pt idx="1">
                  <c:v>27.0</c:v>
                </c:pt>
                <c:pt idx="2">
                  <c:v>23.0</c:v>
                </c:pt>
                <c:pt idx="3">
                  <c:v>0.0</c:v>
                </c:pt>
                <c:pt idx="4">
                  <c:v>2.0</c:v>
                </c:pt>
                <c:pt idx="5">
                  <c:v>3.0</c:v>
                </c:pt>
                <c:pt idx="6">
                  <c:v>15.0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EA4-FB4C-8819-E9139BA52D78}"/>
            </c:ext>
          </c:extLst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Turnout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工作表1!$B$1:$H$1</c:f>
              <c:strCache>
                <c:ptCount val="7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  <c:pt idx="6">
                  <c:v>2020</c:v>
                </c:pt>
              </c:strCache>
            </c:strRef>
          </c:cat>
          <c:val>
            <c:numRef>
              <c:f>工作表1!$B$5:$H$5</c:f>
              <c:numCache>
                <c:formatCode>General</c:formatCode>
                <c:ptCount val="7"/>
                <c:pt idx="0">
                  <c:v>68.0</c:v>
                </c:pt>
                <c:pt idx="1">
                  <c:v>66.0</c:v>
                </c:pt>
                <c:pt idx="2">
                  <c:v>59.0</c:v>
                </c:pt>
                <c:pt idx="3">
                  <c:v>58.0</c:v>
                </c:pt>
                <c:pt idx="4">
                  <c:v>74.0</c:v>
                </c:pt>
                <c:pt idx="5">
                  <c:v>66.0</c:v>
                </c:pt>
                <c:pt idx="6">
                  <c:v>75.0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EA4-FB4C-8819-E9139BA52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926216"/>
        <c:axId val="2133293816"/>
      </c:lineChart>
      <c:catAx>
        <c:axId val="213992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293816"/>
        <c:crosses val="autoZero"/>
        <c:auto val="1"/>
        <c:lblAlgn val="ctr"/>
        <c:lblOffset val="100"/>
        <c:noMultiLvlLbl val="0"/>
      </c:catAx>
      <c:valAx>
        <c:axId val="2133293816"/>
        <c:scaling>
          <c:orientation val="minMax"/>
          <c:max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2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Districts</c:v>
                </c:pt>
              </c:strCache>
            </c:strRef>
          </c:tx>
          <c:invertIfNegative val="0"/>
          <c:dLbls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E1-DB48-BF6D-315DC3799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49.0</c:v>
                </c:pt>
                <c:pt idx="1">
                  <c:v>20.0</c:v>
                </c:pt>
                <c:pt idx="2">
                  <c:v>1.0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22-0A4E-905B-3C47E47318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List</c:v>
                </c:pt>
              </c:strCache>
            </c:strRef>
          </c:tx>
          <c:invertIfNegative val="0"/>
          <c:dLbls>
            <c:dLbl>
              <c:idx val="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5E-4196-B6B3-CF66358E4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18.0</c:v>
                </c:pt>
                <c:pt idx="1">
                  <c:v>11.0</c:v>
                </c:pt>
                <c:pt idx="2">
                  <c:v>2.0</c:v>
                </c:pt>
                <c:pt idx="3">
                  <c:v>3.0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22-0A4E-905B-3C47E47318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Indigenous</c:v>
                </c:pt>
              </c:strCache>
            </c:strRef>
          </c:tx>
          <c:invertIfNegative val="0"/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E1-DB48-BF6D-315DC3799CA6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E1-DB48-BF6D-315DC3799CA6}"/>
                </c:ext>
              </c:extLst>
            </c:dLbl>
            <c:dLbl>
              <c:idx val="4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55E-4196-B6B3-CF66358E4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22-0A4E-905B-3C47E473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112069784"/>
        <c:axId val="2137254904"/>
      </c:barChart>
      <c:catAx>
        <c:axId val="2112069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37254904"/>
        <c:crosses val="autoZero"/>
        <c:auto val="1"/>
        <c:lblAlgn val="ctr"/>
        <c:lblOffset val="100"/>
        <c:noMultiLvlLbl val="0"/>
      </c:catAx>
      <c:valAx>
        <c:axId val="21372549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1206978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Districts</c:v>
                </c:pt>
              </c:strCache>
            </c:strRef>
          </c:tx>
          <c:invertIfNegative val="0"/>
          <c:dLbls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E1-DB48-BF6D-315DC3799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TPP</c:v>
                </c:pt>
                <c:pt idx="4">
                  <c:v>TSP</c:v>
                </c:pt>
                <c:pt idx="5">
                  <c:v>Independent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46.0</c:v>
                </c:pt>
                <c:pt idx="1">
                  <c:v>22.0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22-0A4E-905B-3C47E47318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List</c:v>
                </c:pt>
              </c:strCache>
            </c:strRef>
          </c:tx>
          <c:invertIfNegative val="0"/>
          <c:dLbls>
            <c:dLbl>
              <c:idx val="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5E-4196-B6B3-CF66358E4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TPP</c:v>
                </c:pt>
                <c:pt idx="4">
                  <c:v>TSP</c:v>
                </c:pt>
                <c:pt idx="5">
                  <c:v>Independent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13.0</c:v>
                </c:pt>
                <c:pt idx="1">
                  <c:v>13.0</c:v>
                </c:pt>
                <c:pt idx="2">
                  <c:v>3.0</c:v>
                </c:pt>
                <c:pt idx="3">
                  <c:v>5.0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22-0A4E-905B-3C47E47318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Indigenous</c:v>
                </c:pt>
              </c:strCache>
            </c:strRef>
          </c:tx>
          <c:invertIfNegative val="0"/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E1-DB48-BF6D-315DC3799CA6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E1-DB48-BF6D-315DC3799CA6}"/>
                </c:ext>
              </c:extLst>
            </c:dLbl>
            <c:dLbl>
              <c:idx val="4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55E-4196-B6B3-CF66358E4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TPP</c:v>
                </c:pt>
                <c:pt idx="4">
                  <c:v>TSP</c:v>
                </c:pt>
                <c:pt idx="5">
                  <c:v>Independent</c:v>
                </c:pt>
              </c:strCache>
            </c:str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2.0</c:v>
                </c:pt>
                <c:pt idx="1">
                  <c:v>3.0</c:v>
                </c:pt>
                <c:pt idx="2">
                  <c:v>0.0</c:v>
                </c:pt>
                <c:pt idx="3">
                  <c:v>0.0</c:v>
                </c:pt>
                <c:pt idx="5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22-0A4E-905B-3C47E473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142170712"/>
        <c:axId val="2142173800"/>
      </c:barChart>
      <c:catAx>
        <c:axId val="214217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173800"/>
        <c:crosses val="autoZero"/>
        <c:auto val="1"/>
        <c:lblAlgn val="ctr"/>
        <c:lblOffset val="100"/>
        <c:noMultiLvlLbl val="0"/>
      </c:catAx>
      <c:valAx>
        <c:axId val="214217380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170712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6989404102265"/>
          <c:y val="0.0891610549403762"/>
          <c:w val="0.94603528725576"/>
          <c:h val="0.8067598890752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11-4083-B336-A92B7A386CE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11-4083-B336-A92B7A386CE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11-4083-B336-A92B7A386CEF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11-4083-B336-A92B7A386CEF}"/>
              </c:ext>
            </c:extLst>
          </c:dPt>
          <c:cat>
            <c:strRef>
              <c:f>'[Microsoft PowerPoint 的圖表 2 ]工作表1'!$A$2:$A$5</c:f>
              <c:strCache>
                <c:ptCount val="4"/>
                <c:pt idx="0">
                  <c:v>KMT</c:v>
                </c:pt>
                <c:pt idx="1">
                  <c:v>DPP</c:v>
                </c:pt>
                <c:pt idx="2">
                  <c:v>TPP</c:v>
                </c:pt>
                <c:pt idx="3">
                  <c:v>Others/Non-response</c:v>
                </c:pt>
              </c:strCache>
            </c:strRef>
          </c:cat>
          <c:val>
            <c:numRef>
              <c:f>'[Microsoft PowerPoint 的圖表 2 ]工作表1'!$B$2:$B$5</c:f>
              <c:numCache>
                <c:formatCode>General</c:formatCode>
                <c:ptCount val="4"/>
                <c:pt idx="0">
                  <c:v>19.5</c:v>
                </c:pt>
                <c:pt idx="1">
                  <c:v>29.7</c:v>
                </c:pt>
                <c:pt idx="2">
                  <c:v>4.1</c:v>
                </c:pt>
                <c:pt idx="3">
                  <c:v>45.1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011-4083-B336-A92B7A38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8788696"/>
        <c:axId val="2135329976"/>
      </c:barChart>
      <c:catAx>
        <c:axId val="213878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29976"/>
        <c:crosses val="autoZero"/>
        <c:auto val="1"/>
        <c:lblAlgn val="ctr"/>
        <c:lblOffset val="100"/>
        <c:noMultiLvlLbl val="0"/>
      </c:catAx>
      <c:valAx>
        <c:axId val="213532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788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T_CIDENTITY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bg2">
                  <a:lumMod val="1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966-5E43-AA28-479750F36D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66-5E43-AA28-479750F36D9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966-5E43-AA28-479750F36D9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966-5E43-AA28-479750F36D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Taiwanese</c:v>
                </c:pt>
                <c:pt idx="1">
                  <c:v>Both</c:v>
                </c:pt>
                <c:pt idx="2">
                  <c:v>Chinese</c:v>
                </c:pt>
                <c:pt idx="3">
                  <c:v>Non response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56.03</c:v>
                </c:pt>
                <c:pt idx="1">
                  <c:v>36.35</c:v>
                </c:pt>
                <c:pt idx="2">
                  <c:v>4.08</c:v>
                </c:pt>
                <c:pt idx="3">
                  <c:v>3.54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66-5E43-AA28-479750F36D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36459320"/>
        <c:axId val="2136503448"/>
      </c:barChart>
      <c:catAx>
        <c:axId val="213645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503448"/>
        <c:crosses val="autoZero"/>
        <c:auto val="1"/>
        <c:lblAlgn val="ctr"/>
        <c:lblOffset val="100"/>
        <c:noMultiLvlLbl val="0"/>
      </c:catAx>
      <c:valAx>
        <c:axId val="213650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45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2">
                  <a:lumMod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86CF-5449-B38A-1B99C907B91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86CF-5449-B38A-1B99C907B91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86CF-5449-B38A-1B99C907B91F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86CF-5449-B38A-1B99C907B91F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86CF-5449-B38A-1B99C907B91F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6CF-5449-B38A-1B99C907B9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Immediate Unification</c:v>
                </c:pt>
                <c:pt idx="1">
                  <c:v>Unification later</c:v>
                </c:pt>
                <c:pt idx="2">
                  <c:v>Status Quo,decide later</c:v>
                </c:pt>
                <c:pt idx="3">
                  <c:v>Status Quo indefinitely</c:v>
                </c:pt>
                <c:pt idx="4">
                  <c:v>Independence later</c:v>
                </c:pt>
                <c:pt idx="5">
                  <c:v>Immediate Independence</c:v>
                </c:pt>
                <c:pt idx="6">
                  <c:v>Non response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1.4</c:v>
                </c:pt>
                <c:pt idx="1">
                  <c:v>8.9</c:v>
                </c:pt>
                <c:pt idx="2">
                  <c:v>31.0</c:v>
                </c:pt>
                <c:pt idx="3">
                  <c:v>25.8</c:v>
                </c:pt>
                <c:pt idx="4">
                  <c:v>21.7</c:v>
                </c:pt>
                <c:pt idx="5">
                  <c:v>6.0</c:v>
                </c:pt>
                <c:pt idx="6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CF-5449-B38A-1B99C907B9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-24"/>
        <c:axId val="2136450568"/>
        <c:axId val="2139520744"/>
      </c:barChart>
      <c:catAx>
        <c:axId val="213645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520744"/>
        <c:crosses val="autoZero"/>
        <c:auto val="1"/>
        <c:lblAlgn val="ctr"/>
        <c:lblOffset val="100"/>
        <c:noMultiLvlLbl val="0"/>
      </c:catAx>
      <c:valAx>
        <c:axId val="213952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450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Data: Taiwan’s Election and Democratization Study (TEDS), MAC</a:t>
            </a:r>
            <a:r>
              <a:rPr lang="en-US" baseline="0" dirty="0"/>
              <a:t> (Oct. 2019), </a:t>
            </a:r>
            <a:r>
              <a:rPr lang="en-US" dirty="0"/>
              <a:t>ESC-Harvard Survey (Nov. 2019)</a:t>
            </a:r>
            <a:endParaRPr lang="zh-TW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Independence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工作表1!$B$2:$K$2</c:f>
              <c:numCache>
                <c:formatCode>General</c:formatCode>
                <c:ptCount val="10"/>
                <c:pt idx="0">
                  <c:v>19.9</c:v>
                </c:pt>
                <c:pt idx="1">
                  <c:v>21.0</c:v>
                </c:pt>
                <c:pt idx="2">
                  <c:v>19.2</c:v>
                </c:pt>
                <c:pt idx="3">
                  <c:v>19.2</c:v>
                </c:pt>
                <c:pt idx="4">
                  <c:v>19.4</c:v>
                </c:pt>
                <c:pt idx="5">
                  <c:v>23.9</c:v>
                </c:pt>
                <c:pt idx="6">
                  <c:v>28.2</c:v>
                </c:pt>
                <c:pt idx="7">
                  <c:v>26.5</c:v>
                </c:pt>
                <c:pt idx="8">
                  <c:v>27.7</c:v>
                </c:pt>
                <c:pt idx="9">
                  <c:v>28.0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CD-534B-99C8-058709A41BEA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Status Quo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工作表1!$B$3:$K$3</c:f>
              <c:numCache>
                <c:formatCode>General</c:formatCode>
                <c:ptCount val="10"/>
                <c:pt idx="0">
                  <c:v>59.8</c:v>
                </c:pt>
                <c:pt idx="1">
                  <c:v>58.5</c:v>
                </c:pt>
                <c:pt idx="2">
                  <c:v>57.8</c:v>
                </c:pt>
                <c:pt idx="3">
                  <c:v>58.6</c:v>
                </c:pt>
                <c:pt idx="4">
                  <c:v>61.6</c:v>
                </c:pt>
                <c:pt idx="5">
                  <c:v>59.9</c:v>
                </c:pt>
                <c:pt idx="6">
                  <c:v>59.2</c:v>
                </c:pt>
                <c:pt idx="7">
                  <c:v>60.4</c:v>
                </c:pt>
                <c:pt idx="8">
                  <c:v>56.8</c:v>
                </c:pt>
                <c:pt idx="9">
                  <c:v>55.3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CD-534B-99C8-058709A41BEA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Unification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工作表1!$B$4:$K$4</c:f>
              <c:numCache>
                <c:formatCode>General</c:formatCode>
                <c:ptCount val="10"/>
                <c:pt idx="0">
                  <c:v>14.8</c:v>
                </c:pt>
                <c:pt idx="1">
                  <c:v>16.2</c:v>
                </c:pt>
                <c:pt idx="2">
                  <c:v>16.5</c:v>
                </c:pt>
                <c:pt idx="3">
                  <c:v>17.0</c:v>
                </c:pt>
                <c:pt idx="4">
                  <c:v>13.7</c:v>
                </c:pt>
                <c:pt idx="5">
                  <c:v>11.3</c:v>
                </c:pt>
                <c:pt idx="6">
                  <c:v>7.5</c:v>
                </c:pt>
                <c:pt idx="7">
                  <c:v>8.1</c:v>
                </c:pt>
                <c:pt idx="8">
                  <c:v>10.3</c:v>
                </c:pt>
                <c:pt idx="9">
                  <c:v>9.3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0B-7844-ADBE-B4842B878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049960"/>
        <c:axId val="2142052968"/>
      </c:lineChart>
      <c:catAx>
        <c:axId val="214204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052968"/>
        <c:crosses val="autoZero"/>
        <c:auto val="1"/>
        <c:lblAlgn val="ctr"/>
        <c:lblOffset val="100"/>
        <c:noMultiLvlLbl val="0"/>
      </c:catAx>
      <c:valAx>
        <c:axId val="21420529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049960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Data: Taiwan’s Election and Democratization Study (TEDS), ESC-Harvard Survey (Nov. 2019)</a:t>
            </a:r>
            <a:endParaRPr lang="zh-TW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Approve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strRef>
              <c:f>工作表1!$B$1:$P$1</c:f>
              <c:strCache>
                <c:ptCount val="15"/>
                <c:pt idx="0">
                  <c:v>Jun-16</c:v>
                </c:pt>
                <c:pt idx="1">
                  <c:v>Sep-16</c:v>
                </c:pt>
                <c:pt idx="2">
                  <c:v>Dec-16</c:v>
                </c:pt>
                <c:pt idx="3">
                  <c:v>Mar-17</c:v>
                </c:pt>
                <c:pt idx="4">
                  <c:v>Jun-17</c:v>
                </c:pt>
                <c:pt idx="5">
                  <c:v>Sep-17</c:v>
                </c:pt>
                <c:pt idx="6">
                  <c:v>Dec-17</c:v>
                </c:pt>
                <c:pt idx="7">
                  <c:v>Mar-18</c:v>
                </c:pt>
                <c:pt idx="8">
                  <c:v>Jun-18</c:v>
                </c:pt>
                <c:pt idx="9">
                  <c:v>Sep-18</c:v>
                </c:pt>
                <c:pt idx="10">
                  <c:v>Dec-18</c:v>
                </c:pt>
                <c:pt idx="11">
                  <c:v>Mar-19</c:v>
                </c:pt>
                <c:pt idx="12">
                  <c:v>Jun-19</c:v>
                </c:pt>
                <c:pt idx="13">
                  <c:v>Sep-19</c:v>
                </c:pt>
                <c:pt idx="14">
                  <c:v>Nov-19</c:v>
                </c:pt>
              </c:strCache>
            </c:strRef>
          </c:cat>
          <c:val>
            <c:numRef>
              <c:f>工作表1!$B$2:$P$2</c:f>
              <c:numCache>
                <c:formatCode>General</c:formatCode>
                <c:ptCount val="15"/>
                <c:pt idx="0">
                  <c:v>52.7</c:v>
                </c:pt>
                <c:pt idx="1">
                  <c:v>38.8</c:v>
                </c:pt>
                <c:pt idx="2">
                  <c:v>35.1</c:v>
                </c:pt>
                <c:pt idx="3">
                  <c:v>33.6</c:v>
                </c:pt>
                <c:pt idx="4">
                  <c:v>27.3</c:v>
                </c:pt>
                <c:pt idx="5">
                  <c:v>34.0</c:v>
                </c:pt>
                <c:pt idx="6">
                  <c:v>28.4</c:v>
                </c:pt>
                <c:pt idx="7">
                  <c:v>27.3</c:v>
                </c:pt>
                <c:pt idx="8">
                  <c:v>24.7</c:v>
                </c:pt>
                <c:pt idx="9">
                  <c:v>24.6</c:v>
                </c:pt>
                <c:pt idx="10">
                  <c:v>21.9</c:v>
                </c:pt>
                <c:pt idx="11">
                  <c:v>30.3</c:v>
                </c:pt>
                <c:pt idx="12">
                  <c:v>44.6</c:v>
                </c:pt>
                <c:pt idx="13">
                  <c:v>42.3</c:v>
                </c:pt>
                <c:pt idx="14">
                  <c:v>43.86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CD-534B-99C8-058709A41BEA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Disapprove</c:v>
                </c:pt>
              </c:strCache>
            </c:strRef>
          </c:tx>
          <c:marker>
            <c:symbol val="none"/>
          </c:marker>
          <c:cat>
            <c:strRef>
              <c:f>工作表1!$B$1:$P$1</c:f>
              <c:strCache>
                <c:ptCount val="15"/>
                <c:pt idx="0">
                  <c:v>Jun-16</c:v>
                </c:pt>
                <c:pt idx="1">
                  <c:v>Sep-16</c:v>
                </c:pt>
                <c:pt idx="2">
                  <c:v>Dec-16</c:v>
                </c:pt>
                <c:pt idx="3">
                  <c:v>Mar-17</c:v>
                </c:pt>
                <c:pt idx="4">
                  <c:v>Jun-17</c:v>
                </c:pt>
                <c:pt idx="5">
                  <c:v>Sep-17</c:v>
                </c:pt>
                <c:pt idx="6">
                  <c:v>Dec-17</c:v>
                </c:pt>
                <c:pt idx="7">
                  <c:v>Mar-18</c:v>
                </c:pt>
                <c:pt idx="8">
                  <c:v>Jun-18</c:v>
                </c:pt>
                <c:pt idx="9">
                  <c:v>Sep-18</c:v>
                </c:pt>
                <c:pt idx="10">
                  <c:v>Dec-18</c:v>
                </c:pt>
                <c:pt idx="11">
                  <c:v>Mar-19</c:v>
                </c:pt>
                <c:pt idx="12">
                  <c:v>Jun-19</c:v>
                </c:pt>
                <c:pt idx="13">
                  <c:v>Sep-19</c:v>
                </c:pt>
                <c:pt idx="14">
                  <c:v>Nov-19</c:v>
                </c:pt>
              </c:strCache>
            </c:strRef>
          </c:cat>
          <c:val>
            <c:numRef>
              <c:f>工作表1!$B$3:$P$3</c:f>
              <c:numCache>
                <c:formatCode>General</c:formatCode>
                <c:ptCount val="15"/>
                <c:pt idx="0">
                  <c:v>16.3</c:v>
                </c:pt>
                <c:pt idx="1">
                  <c:v>39.6</c:v>
                </c:pt>
                <c:pt idx="2">
                  <c:v>48.5</c:v>
                </c:pt>
                <c:pt idx="3">
                  <c:v>49.4</c:v>
                </c:pt>
                <c:pt idx="4">
                  <c:v>57.2</c:v>
                </c:pt>
                <c:pt idx="5">
                  <c:v>48.9</c:v>
                </c:pt>
                <c:pt idx="6">
                  <c:v>52.8</c:v>
                </c:pt>
                <c:pt idx="7">
                  <c:v>55.7</c:v>
                </c:pt>
                <c:pt idx="8">
                  <c:v>62.5</c:v>
                </c:pt>
                <c:pt idx="9">
                  <c:v>58.4</c:v>
                </c:pt>
                <c:pt idx="10">
                  <c:v>63.0</c:v>
                </c:pt>
                <c:pt idx="11">
                  <c:v>53.3</c:v>
                </c:pt>
                <c:pt idx="12">
                  <c:v>44.5</c:v>
                </c:pt>
                <c:pt idx="13">
                  <c:v>45.8</c:v>
                </c:pt>
                <c:pt idx="14">
                  <c:v>44.35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CD-534B-99C8-058709A41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5524344"/>
        <c:axId val="2065527352"/>
      </c:lineChart>
      <c:catAx>
        <c:axId val="206552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065527352"/>
        <c:crosses val="autoZero"/>
        <c:auto val="1"/>
        <c:lblAlgn val="ctr"/>
        <c:lblOffset val="100"/>
        <c:noMultiLvlLbl val="0"/>
      </c:catAx>
      <c:valAx>
        <c:axId val="20655273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06552434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4DB44-758F-134D-B4A7-ABF32A3F556C}" type="datetimeFigureOut">
              <a:rPr lang="en-US" smtClean="0"/>
              <a:t>20/1/11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C131C-F9EF-9646-AACD-B75C78D2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929F-6F18-F14C-B53B-B96CFD812EDE}" type="datetimeFigureOut">
              <a:rPr lang="en-US" smtClean="0"/>
              <a:t>20/1/11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8F5E-CA73-304A-AE95-F9F064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7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F5E-CA73-304A-AE95-F9F064A1C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F5E-CA73-304A-AE95-F9F064A1C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F5E-CA73-304A-AE95-F9F064A1C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5E7-C835-8640-8D64-542556385D55}" type="datetime1">
              <a:rPr lang="en-US" smtClean="0"/>
              <a:t>20/1/11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23BE-627E-DE4B-A248-A8F6C33C9811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6162-78FF-0E42-B6D0-2A5A4A955F31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7804-B21C-E540-9661-E4CD3E43D0EB}" type="datetime1">
              <a:rPr lang="en-US" smtClean="0"/>
              <a:t>20/1/11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39FC-2947-2E4E-8611-A82DF714D277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059-3885-5C4F-BE50-81BF3F31CCF2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E794-E2DA-B245-A281-77804E80CE81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9A4-7BC4-154A-8E1A-7E1C6B14027A}" type="datetime1">
              <a:rPr lang="en-US" smtClean="0"/>
              <a:t>20/1/11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905C-E256-6042-A80F-47C6B44E3A9E}" type="datetime1">
              <a:rPr lang="en-US" smtClean="0"/>
              <a:t>20/1/11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AF92-27D5-1F4E-A0CA-B206D1FB3CA2}" type="datetime1">
              <a:rPr lang="en-US" smtClean="0"/>
              <a:t>20/1/11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9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1A7-C1BF-194A-B26C-453C78E6BFB8}" type="datetime1">
              <a:rPr lang="en-US" smtClean="0"/>
              <a:t>20/1/11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EDF-FEDC-5E42-90F3-FCA201DE68EC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3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06F1-DB9A-714E-9BF6-2F1C9CD15A49}" type="datetime1">
              <a:rPr lang="en-US" smtClean="0"/>
              <a:t>20/1/11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64A-3FB3-3047-AB11-175BCBE650AC}" type="datetime1">
              <a:rPr lang="en-US" smtClean="0"/>
              <a:t>20/1/11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9A2-D290-9B46-80E7-750E57A2ADF3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BCB5-2B02-8A49-B4FF-4DBD8D7E5A69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4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AE7-0D3F-174B-BBAA-A9722098F5E2}" type="datetime1">
              <a:rPr lang="en-US" smtClean="0"/>
              <a:t>20/1/11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21100" y="3194050"/>
            <a:ext cx="914400" cy="91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政治大學選舉研究中心 Logo Design-完稿(主)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8" y="5727459"/>
            <a:ext cx="4396919" cy="1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639B-38A3-BB41-A23A-E6498BAF0BFC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7A8F-0D8D-E148-BB2B-52255484FAC7}" type="datetime1">
              <a:rPr lang="en-US" smtClean="0"/>
              <a:t>20/1/11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9F6A-DD8B-3C42-9813-11C191AFF677}" type="datetime1">
              <a:rPr lang="en-US" smtClean="0"/>
              <a:t>20/1/11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A1F1-D48A-D040-8A75-8800E9588FE3}" type="datetime1">
              <a:rPr lang="en-US" smtClean="0"/>
              <a:t>20/1/11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0D4-8AB3-7A44-B737-1D62F5207D6B}" type="datetime1">
              <a:rPr lang="en-US" smtClean="0"/>
              <a:t>20/1/11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C6F-5DDD-CB45-B0EC-71E3E2DB92CA}" type="datetime1">
              <a:rPr lang="en-US" smtClean="0"/>
              <a:t>20/1/11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86C-4D42-C544-9F6B-E0E628413F03}" type="datetime1">
              <a:rPr lang="en-US" smtClean="0"/>
              <a:t>20/1/11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9A6B-A7DA-C049-8537-0F5CEEECC6CE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BCED-9BA5-8E41-A609-A4C70855A5EE}" type="datetime1">
              <a:rPr lang="en-US" smtClean="0"/>
              <a:t>20/1/11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Welcome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126885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0000FF"/>
                </a:solidFill>
                <a:latin typeface="BiauKai"/>
                <a:ea typeface="BiauKai"/>
                <a:cs typeface="BiauKai"/>
              </a:rPr>
              <a:t>香港中文大學師生</a:t>
            </a:r>
            <a:endParaRPr lang="en-US" sz="6000" dirty="0">
              <a:solidFill>
                <a:srgbClr val="0000FF"/>
              </a:solidFill>
              <a:latin typeface="BiauKai"/>
              <a:ea typeface="BiauKai"/>
              <a:cs typeface="BiauKa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4CEBE4C-140D-0D4C-9776-D7C355D9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Campaign Activities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18DEFD22-6D93-EF46-AE72-30E7C02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9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612A773-CDC0-4F41-824F-E05D8E3B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0" y="1161825"/>
            <a:ext cx="2731600" cy="24877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89A42DFF-D321-8A46-9DE3-E11CAA0E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31" y="1172584"/>
            <a:ext cx="2661596" cy="2436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7A7825C2-B1F2-D34A-B680-9A1740B8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11" y="3577060"/>
            <a:ext cx="2807522" cy="24431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29AB3BD-2BB5-E94C-9BDE-C23946D2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004" y="3694148"/>
            <a:ext cx="2646382" cy="23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Election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will Taiwan people respond to China-US trade war and protests against the extradition bill in Hong Kong?</a:t>
            </a:r>
          </a:p>
          <a:p>
            <a:r>
              <a:rPr lang="en-US" dirty="0" smtClean="0"/>
              <a:t>How much do China’s cyber troops and content farms influence Taiwan?</a:t>
            </a:r>
          </a:p>
          <a:p>
            <a:r>
              <a:rPr lang="en-US" dirty="0" smtClean="0"/>
              <a:t>Will the DPP rebound from losing  </a:t>
            </a:r>
            <a:r>
              <a:rPr lang="en-US" dirty="0"/>
              <a:t>7</a:t>
            </a:r>
            <a:r>
              <a:rPr lang="en-US" dirty="0" smtClean="0"/>
              <a:t> out of 13 </a:t>
            </a:r>
            <a:r>
              <a:rPr lang="en-US" dirty="0"/>
              <a:t>county/</a:t>
            </a:r>
            <a:r>
              <a:rPr lang="en-US" dirty="0" smtClean="0"/>
              <a:t>city that they controlled, including Kaohsiung and Taichung, in the 2018 mayor election?</a:t>
            </a:r>
          </a:p>
          <a:p>
            <a:r>
              <a:rPr lang="en-US" dirty="0" smtClean="0"/>
              <a:t>How many minor parties (TPP, NPP, PFP, Green) will survive in Taiwan?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Voting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9600" y="1809004"/>
            <a:ext cx="2179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Party Identification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600" y="300587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National Identity</a:t>
            </a:r>
            <a:endParaRPr lang="en-US" sz="2000" dirty="0"/>
          </a:p>
        </p:txBody>
      </p:sp>
      <p:cxnSp>
        <p:nvCxnSpPr>
          <p:cNvPr id="6" name="Straight Connector 5"/>
          <p:cNvCxnSpPr>
            <a:stCxn id="4" idx="3"/>
            <a:endCxn id="18" idx="1"/>
          </p:cNvCxnSpPr>
          <p:nvPr/>
        </p:nvCxnSpPr>
        <p:spPr>
          <a:xfrm>
            <a:off x="2818752" y="2009059"/>
            <a:ext cx="68698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16" idx="1"/>
          </p:cNvCxnSpPr>
          <p:nvPr/>
        </p:nvCxnSpPr>
        <p:spPr>
          <a:xfrm>
            <a:off x="2581157" y="3205926"/>
            <a:ext cx="906302" cy="3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9401" y="2155845"/>
            <a:ext cx="0" cy="92346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7459" y="3053491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Cross-Strait Relations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6585" y="2380720"/>
            <a:ext cx="239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Economic perception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5733" y="1809004"/>
            <a:ext cx="2913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Government performance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53430" y="2143790"/>
            <a:ext cx="752303" cy="4235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2715" y="2178336"/>
            <a:ext cx="822344" cy="9009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46600" y="2566983"/>
            <a:ext cx="870729" cy="34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8200" y="2290279"/>
            <a:ext cx="8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057929" y="2719725"/>
            <a:ext cx="1111800" cy="518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3"/>
          </p:cNvCxnSpPr>
          <p:nvPr/>
        </p:nvCxnSpPr>
        <p:spPr>
          <a:xfrm>
            <a:off x="6419511" y="2009059"/>
            <a:ext cx="750218" cy="37166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2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Taiwan’s Identity Politics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Taiwanese/Chinese identity characterizes Taiwan politics. </a:t>
            </a:r>
          </a:p>
          <a:p>
            <a:r>
              <a:rPr lang="en-US" dirty="0"/>
              <a:t>Kuomintang (KMT) and Democratic Progressive Party (DPP) promote Chinese and Taiwan identity respectively.</a:t>
            </a:r>
          </a:p>
          <a:p>
            <a:r>
              <a:rPr lang="en-US" dirty="0"/>
              <a:t>National identity is related to independence/unification issue; most people prefer the status quo of cross-Strait relations.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Core Attitudes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 has accumulated three longitudinal core attitudes since 1992. </a:t>
            </a:r>
          </a:p>
          <a:p>
            <a:r>
              <a:rPr lang="en-US" dirty="0"/>
              <a:t>They are partisanship, independence-unification, and Taiwanese identity.</a:t>
            </a:r>
          </a:p>
          <a:p>
            <a:r>
              <a:rPr lang="en-US" dirty="0"/>
              <a:t>Data are based on various polls for the past half or one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TaiwanChine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Tond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Party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Pro-independence and Taiwanese identity have been growing since 2008, but KMT identification remains strong until 2011. </a:t>
            </a:r>
          </a:p>
          <a:p>
            <a:r>
              <a:rPr lang="en-US" dirty="0"/>
              <a:t>Since 2008, on average 55% Taiwanese identity and 22% pro-independence. Over 50% choose status quo.</a:t>
            </a:r>
          </a:p>
          <a:p>
            <a:r>
              <a:rPr lang="en-US" dirty="0"/>
              <a:t>DPP gained momentum in 2013 but has struggled since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China: Threats or Opportunities?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 has great trade surplus with China</a:t>
            </a:r>
            <a:r>
              <a:rPr lang="zh-TW" altLang="en-US" dirty="0"/>
              <a:t> </a:t>
            </a:r>
            <a:r>
              <a:rPr lang="en-US" altLang="zh-TW" dirty="0"/>
              <a:t>since 1980s. China also receives up to 80%</a:t>
            </a:r>
            <a:r>
              <a:rPr lang="zh-TW" altLang="en-US" dirty="0"/>
              <a:t> </a:t>
            </a:r>
            <a:r>
              <a:rPr lang="en-US" altLang="zh-TW" dirty="0"/>
              <a:t>of Taiwan’s foreign investment.</a:t>
            </a:r>
            <a:endParaRPr lang="en-US" dirty="0"/>
          </a:p>
          <a:p>
            <a:r>
              <a:rPr lang="en-US" dirty="0"/>
              <a:t>Since 2001, many Taiwanese companies manufacture goods in China, and then importing to US or selling to China.</a:t>
            </a:r>
          </a:p>
          <a:p>
            <a:r>
              <a:rPr lang="en-US" dirty="0"/>
              <a:t>It is estimated that 400,000 Taiwanese are working in China.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Xi Jinping, China’s president, </a:t>
            </a:r>
            <a:r>
              <a:rPr lang="en-US" dirty="0" smtClean="0"/>
              <a:t>re-urged </a:t>
            </a:r>
            <a:r>
              <a:rPr lang="en-US" dirty="0"/>
              <a:t>Taiwanese to consider “one country two systems” in January, 2019.</a:t>
            </a:r>
          </a:p>
          <a:p>
            <a:r>
              <a:rPr lang="en-US" dirty="0"/>
              <a:t>Many international media and think tanks warn the world about China’s </a:t>
            </a:r>
            <a:r>
              <a:rPr lang="en-US" dirty="0" smtClean="0"/>
              <a:t>cyber attack </a:t>
            </a:r>
            <a:r>
              <a:rPr lang="en-US" dirty="0"/>
              <a:t>and spreading misinformation in Taiwan.</a:t>
            </a:r>
          </a:p>
          <a:p>
            <a:r>
              <a:rPr lang="en-US" dirty="0"/>
              <a:t>China boycotted Taiwan in every international organization, such as United Nations, WHO, and INTERPOL. They also cut Taiwan’s diplomatic 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Taiwan’s 2020 Presidential and Legislative 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Election Study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3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0C92F7B-57D2-2245-BB0F-2C2EB7E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Influence of Protest in HK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="" xmlns:a16="http://schemas.microsoft.com/office/drawing/2014/main" id="{A1CFFF11-992A-5D4C-8F97-E14E51DA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27" y="2948558"/>
            <a:ext cx="3177018" cy="21141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9073341-BDF4-1E4E-A31F-007FBC1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7661CB54-5F12-2E43-9E2A-5A6DAE0D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56" y="3050690"/>
            <a:ext cx="3619873" cy="20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how </a:t>
            </a:r>
            <a:r>
              <a:rPr lang="en-US" dirty="0" smtClean="0"/>
              <a:t>Taiwan People </a:t>
            </a:r>
            <a:r>
              <a:rPr lang="en-US" dirty="0"/>
              <a:t>Think about Politics Lately?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Mainland Affair </a:t>
            </a:r>
            <a:r>
              <a:rPr lang="en-US" dirty="0" smtClean="0"/>
              <a:t>Council (MAC) </a:t>
            </a:r>
            <a:r>
              <a:rPr lang="en-US" dirty="0"/>
              <a:t>commissioned Election Study Center to do opinion polls three times a year. The latest poll was conducted in October.</a:t>
            </a:r>
          </a:p>
          <a:p>
            <a:r>
              <a:rPr lang="en-US" dirty="0"/>
              <a:t>Taiwan’s Election and Democratization Study (TEDS) conducts quarterly presidential popularity polls. The </a:t>
            </a:r>
            <a:r>
              <a:rPr lang="en-US" dirty="0" smtClean="0"/>
              <a:t>latest one released was in September</a:t>
            </a:r>
            <a:r>
              <a:rPr lang="en-US" dirty="0"/>
              <a:t>.</a:t>
            </a:r>
          </a:p>
          <a:p>
            <a:r>
              <a:rPr lang="en-US" dirty="0"/>
              <a:t>ESC and Fairbank Center of Harvard University conducted a survey in mid-November.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C808DB8-F72A-BE48-89A7-975076FC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Party</a:t>
            </a:r>
            <a:r>
              <a:rPr kumimoji="1" lang="zh-TW" altLang="en-US" dirty="0"/>
              <a:t> </a:t>
            </a:r>
            <a:r>
              <a:rPr kumimoji="1" lang="en-US" altLang="zh-TW" dirty="0"/>
              <a:t>Identification</a:t>
            </a:r>
            <a:endParaRPr kumimoji="1" lang="zh-TW" altLang="en-US" dirty="0"/>
          </a:p>
        </p:txBody>
      </p:sp>
      <p:graphicFrame>
        <p:nvGraphicFramePr>
          <p:cNvPr id="8" name="內容版面配置區 7" title="MAC(Oct., 2019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7206"/>
              </p:ext>
            </p:extLst>
          </p:nvPr>
        </p:nvGraphicFramePr>
        <p:xfrm>
          <a:off x="370886" y="1454978"/>
          <a:ext cx="8229600" cy="4604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88AA177-6157-0A45-9BC5-B6C058D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Taiwanese/Chinese identity 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8B28A8EA-27CF-9B41-825C-9B9612969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91019"/>
              </p:ext>
            </p:extLst>
          </p:nvPr>
        </p:nvGraphicFramePr>
        <p:xfrm>
          <a:off x="628650" y="1503740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5" y="1319074"/>
            <a:ext cx="251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MAC (Oct.,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9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FBDB42C-3213-B64F-BD4B-7EC6C39A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83185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cs typeface="Times New Roman" panose="02020603050405020304" pitchFamily="18" charset="0"/>
              </a:rPr>
              <a:t>Unification-Independence Stances</a:t>
            </a:r>
            <a:endParaRPr kumimoji="1" lang="zh-TW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06AC2419-7089-1D4C-B7A3-E1D2F034A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479"/>
              </p:ext>
            </p:extLst>
          </p:nvPr>
        </p:nvGraphicFramePr>
        <p:xfrm>
          <a:off x="419100" y="1602890"/>
          <a:ext cx="8096251" cy="44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229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</a:t>
            </a:r>
            <a:r>
              <a:rPr lang="en-US" dirty="0"/>
              <a:t>O</a:t>
            </a:r>
            <a:r>
              <a:rPr lang="en-US" dirty="0" smtClean="0"/>
              <a:t>ct.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C8D9877-83E0-3A4C-9668-2C421FA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Independence-Unification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99969094-8F1F-5640-920E-D4C5D79A9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05509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B1F7E33-E07E-8744-909A-DB393CC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C8D9877-83E0-3A4C-9668-2C421FA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Presidential  Popularity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99969094-8F1F-5640-920E-D4C5D79A9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16107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B1F7E33-E07E-8744-909A-DB393CC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10EB544-71AC-474C-BA02-D24747BA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Distribution of Age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4B9B4A4F-3CEA-8043-AA88-E680EDB0C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1063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25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MAC (Oct.,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1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614CEB7-01A7-D14C-8154-1906886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Age x Party ID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C117677C-6E65-384B-8AF0-A36FAB6D1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075238"/>
              </p:ext>
            </p:extLst>
          </p:nvPr>
        </p:nvGraphicFramePr>
        <p:xfrm>
          <a:off x="628650" y="1484556"/>
          <a:ext cx="7886700" cy="449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0778" y="1417638"/>
            <a:ext cx="229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MAC(Oct.,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X Unification-Independence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0671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0036" y="1417638"/>
            <a:ext cx="240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 (Oct.,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BE682A3-C86B-6541-9B91-9D5F6837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Facts about the 2020 election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2418935-7296-5047-8A65-DE9D744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Voting Day: Jan. 11, 2020</a:t>
            </a:r>
          </a:p>
          <a:p>
            <a:r>
              <a:rPr kumimoji="1" lang="en-US" altLang="zh-TW" dirty="0"/>
              <a:t>Three Ballots: president, district-level legislator, and party list</a:t>
            </a:r>
          </a:p>
          <a:p>
            <a:r>
              <a:rPr kumimoji="1" lang="en-US" altLang="zh-TW" dirty="0"/>
              <a:t>President: </a:t>
            </a:r>
            <a:r>
              <a:rPr kumimoji="1" lang="en-US" altLang="zh-TW" dirty="0" smtClean="0"/>
              <a:t>first-past-the-post</a:t>
            </a:r>
            <a:endParaRPr kumimoji="1" lang="en-US" altLang="zh-TW" dirty="0"/>
          </a:p>
          <a:p>
            <a:r>
              <a:rPr kumimoji="1" lang="en-US" altLang="zh-TW" dirty="0"/>
              <a:t>District-level legislator (79 seats): 73 single-member districts and 6 seats for </a:t>
            </a:r>
            <a:r>
              <a:rPr kumimoji="1" lang="en-US" altLang="zh-TW" dirty="0" smtClean="0"/>
              <a:t>indigenous </a:t>
            </a:r>
            <a:r>
              <a:rPr kumimoji="1" lang="en-US" altLang="zh-TW" dirty="0"/>
              <a:t>voters in 2 SNTV districts. </a:t>
            </a:r>
          </a:p>
          <a:p>
            <a:r>
              <a:rPr kumimoji="1" lang="en-US" altLang="zh-TW" dirty="0"/>
              <a:t>Party list (34 seats): 5% </a:t>
            </a:r>
            <a:r>
              <a:rPr kumimoji="1" lang="en-US" altLang="zh-TW" dirty="0" smtClean="0"/>
              <a:t>threshold of votes allocation.</a:t>
            </a:r>
            <a:endParaRPr kumimoji="1" lang="en-US" altLang="zh-TW" dirty="0"/>
          </a:p>
          <a:p>
            <a:r>
              <a:rPr kumimoji="1" lang="en-US" altLang="zh-TW" dirty="0"/>
              <a:t>Number of eligible </a:t>
            </a:r>
            <a:r>
              <a:rPr kumimoji="1" lang="en-US" altLang="zh-TW" dirty="0" smtClean="0"/>
              <a:t>voters (20+ years old): </a:t>
            </a:r>
            <a:r>
              <a:rPr kumimoji="1" lang="en-US" altLang="zh-TW" dirty="0"/>
              <a:t>19 million.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A247AE1-2177-6E4F-8872-3F0FB9C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X Tsai </a:t>
            </a:r>
            <a:r>
              <a:rPr lang="en-US" dirty="0" err="1"/>
              <a:t>Ing</a:t>
            </a:r>
            <a:r>
              <a:rPr lang="en-US" dirty="0"/>
              <a:t>-wen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3987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29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2C66D693-78C6-814B-BA7F-A34B3027641F}"/>
              </a:ext>
            </a:extLst>
          </p:cNvPr>
          <p:cNvSpPr txBox="1"/>
          <p:nvPr/>
        </p:nvSpPr>
        <p:spPr>
          <a:xfrm>
            <a:off x="3227294" y="1398494"/>
            <a:ext cx="367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Data: ESC-Harvard Survey (Nov. 2019)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0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Retrospect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2800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2C66D693-78C6-814B-BA7F-A34B3027641F}"/>
              </a:ext>
            </a:extLst>
          </p:cNvPr>
          <p:cNvSpPr txBox="1"/>
          <p:nvPr/>
        </p:nvSpPr>
        <p:spPr>
          <a:xfrm>
            <a:off x="1115149" y="1398494"/>
            <a:ext cx="76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Compared to six months ago, do you think Taiwan’s economy becomes? (TEDS)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555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Forecast?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coverage rate of telephone interview might be low (60%?). People </a:t>
            </a:r>
            <a:r>
              <a:rPr lang="en-US" b="1" dirty="0"/>
              <a:t>who are not contacted</a:t>
            </a:r>
            <a:r>
              <a:rPr lang="en-US" dirty="0"/>
              <a:t> may vote for either party or don’t turn out. We also need to </a:t>
            </a:r>
            <a:r>
              <a:rPr lang="en-US" dirty="0" smtClean="0"/>
              <a:t>know </a:t>
            </a:r>
            <a:r>
              <a:rPr lang="en-US" dirty="0"/>
              <a:t>the </a:t>
            </a:r>
            <a:r>
              <a:rPr lang="en-US" dirty="0" smtClean="0"/>
              <a:t>preference </a:t>
            </a:r>
            <a:r>
              <a:rPr lang="en-US" dirty="0"/>
              <a:t>of people </a:t>
            </a:r>
            <a:r>
              <a:rPr lang="en-US" b="1" dirty="0"/>
              <a:t>who refuse to </a:t>
            </a:r>
            <a:r>
              <a:rPr lang="en-US" b="1" dirty="0" smtClean="0"/>
              <a:t>reveal </a:t>
            </a:r>
            <a:r>
              <a:rPr lang="en-US" b="1" dirty="0"/>
              <a:t>their voting </a:t>
            </a:r>
            <a:r>
              <a:rPr lang="en-US" b="1" dirty="0" smtClean="0"/>
              <a:t>choices</a:t>
            </a:r>
            <a:r>
              <a:rPr lang="en-US" dirty="0" smtClean="0"/>
              <a:t>. </a:t>
            </a:r>
            <a:r>
              <a:rPr lang="en-US" dirty="0"/>
              <a:t>So election forecast is complicated (Hung Yung-tai, 2014)</a:t>
            </a:r>
          </a:p>
          <a:p>
            <a:r>
              <a:rPr lang="en-US" dirty="0" smtClean="0"/>
              <a:t>Some people watch the </a:t>
            </a:r>
            <a:r>
              <a:rPr lang="en-US" dirty="0"/>
              <a:t>township or </a:t>
            </a:r>
            <a:r>
              <a:rPr lang="en-US" dirty="0" smtClean="0"/>
              <a:t>village that has previous election outcomes very close to the national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3017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Young voters prefer </a:t>
            </a:r>
            <a:r>
              <a:rPr lang="en-US" dirty="0" smtClean="0"/>
              <a:t>independence </a:t>
            </a:r>
            <a:r>
              <a:rPr lang="en-US" dirty="0"/>
              <a:t>and DPP. They  are likely to </a:t>
            </a:r>
            <a:r>
              <a:rPr lang="en-US" dirty="0" smtClean="0"/>
              <a:t>support President Tsai. </a:t>
            </a:r>
            <a:endParaRPr lang="en-US" dirty="0"/>
          </a:p>
          <a:p>
            <a:r>
              <a:rPr lang="en-US" dirty="0"/>
              <a:t>President Tsai bounces back from the 2018 municipal election </a:t>
            </a:r>
            <a:r>
              <a:rPr lang="en-US" dirty="0" smtClean="0"/>
              <a:t>probably </a:t>
            </a:r>
            <a:r>
              <a:rPr lang="en-US" dirty="0"/>
              <a:t>because President Xi of China mentioned ‘one country two systems’ and protest erupted in HK.  However, </a:t>
            </a:r>
            <a:r>
              <a:rPr lang="en-US" dirty="0" smtClean="0"/>
              <a:t>very few people think economy is better.</a:t>
            </a:r>
            <a:endParaRPr lang="en-US" dirty="0"/>
          </a:p>
          <a:p>
            <a:r>
              <a:rPr lang="en-US" altLang="zh-TW" dirty="0" smtClean="0"/>
              <a:t>Taiwan people </a:t>
            </a:r>
            <a:r>
              <a:rPr lang="en-US" altLang="zh-TW" dirty="0"/>
              <a:t>are divided on identity, and governance remains vital to democracy.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48198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American Typewriter"/>
                <a:cs typeface="American Typewriter"/>
              </a:rPr>
              <a:t>Giving to ESC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http</a:t>
            </a:r>
            <a:r>
              <a:rPr lang="en-US" sz="3600" dirty="0">
                <a:solidFill>
                  <a:srgbClr val="FF6600"/>
                </a:solidFill>
              </a:rPr>
              <a:t>://</a:t>
            </a:r>
            <a:r>
              <a:rPr lang="en-US" sz="3600" dirty="0" err="1">
                <a:solidFill>
                  <a:srgbClr val="FF6600"/>
                </a:solidFill>
              </a:rPr>
              <a:t>donation.nccu.edu.tw</a:t>
            </a:r>
            <a:r>
              <a:rPr lang="en-US" sz="3600" dirty="0">
                <a:solidFill>
                  <a:srgbClr val="FF6600"/>
                </a:solidFill>
              </a:rPr>
              <a:t>/web/donate/</a:t>
            </a:r>
            <a:r>
              <a:rPr lang="en-US" sz="3600" dirty="0" err="1">
                <a:solidFill>
                  <a:srgbClr val="FF6600"/>
                </a:solidFill>
              </a:rPr>
              <a:t>donate.jsp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B13875E-05A1-A043-8B32-DD389F8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Turnout </a:t>
            </a:r>
            <a:r>
              <a:rPr kumimoji="1" lang="en-US" altLang="zh-TW" dirty="0"/>
              <a:t>Rates and Vote Shares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="" xmlns:a16="http://schemas.microsoft.com/office/drawing/2014/main" id="{A93262D8-5D0F-8B42-9D6A-76C7444179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7059229"/>
              </p:ext>
            </p:extLst>
          </p:nvPr>
        </p:nvGraphicFramePr>
        <p:xfrm>
          <a:off x="435685" y="1342017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內容版面配置區 6">
            <a:extLst>
              <a:ext uri="{FF2B5EF4-FFF2-40B4-BE49-F238E27FC236}">
                <a16:creationId xmlns="" xmlns:a16="http://schemas.microsoft.com/office/drawing/2014/main" id="{EA9286FA-E549-7B49-9C7A-DE749944B5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191566"/>
              </p:ext>
            </p:extLst>
          </p:nvPr>
        </p:nvGraphicFramePr>
        <p:xfrm>
          <a:off x="4659313" y="1363663"/>
          <a:ext cx="4161958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496ED19F-ADB9-DE4E-B1FD-C8ACED59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E782B8-AABF-2B4C-ADC5-A35267AD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Current Seat Shares in LY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F36648F4-6D5B-4E48-9FC0-376128562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959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05F84E9B-404A-C14C-AB60-14606B9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E782B8-AABF-2B4C-ADC5-A35267AD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Seat </a:t>
            </a:r>
            <a:r>
              <a:rPr kumimoji="1" lang="en-US" altLang="zh-TW" dirty="0"/>
              <a:t>Shares in </a:t>
            </a:r>
            <a:r>
              <a:rPr kumimoji="1" lang="en-US" altLang="zh-TW" dirty="0" smtClean="0"/>
              <a:t>2020 LY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F36648F4-6D5B-4E48-9FC0-376128562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158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05F84E9B-404A-C14C-AB60-14606B9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="" xmlns:a16="http://schemas.microsoft.com/office/drawing/2014/main" id="{9362A29F-F4EB-B946-8F5A-F8E8C81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Presidential Candidates</a:t>
            </a:r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8CE3E168-FE20-DD42-B6CA-874D6B08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232E068-5884-1C42-A3F4-2EC40E4C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466"/>
            <a:ext cx="9144000" cy="1553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292" y="4522512"/>
            <a:ext cx="778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campaign pictures, please see https</a:t>
            </a:r>
            <a:r>
              <a:rPr lang="en-US" dirty="0"/>
              <a:t>://campaignwatch2020.nccu.edu.tw</a:t>
            </a:r>
          </a:p>
        </p:txBody>
      </p:sp>
    </p:spTree>
    <p:extLst>
      <p:ext uri="{BB962C8B-B14F-4D97-AF65-F5344CB8AC3E}">
        <p14:creationId xmlns:p14="http://schemas.microsoft.com/office/powerpoint/2010/main" val="295926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Party </a:t>
            </a:r>
            <a:r>
              <a:rPr lang="en-US" dirty="0"/>
              <a:t>Lists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螢幕快照 2019-12-24 下午5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" y="1559933"/>
            <a:ext cx="9144000" cy="4955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6012" y="5810742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557" y="5846656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574" y="4912457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3234" y="3813173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880" y="3813173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螢幕快照 2019-12-28 下午9.4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9" y="3592726"/>
            <a:ext cx="2146453" cy="925195"/>
          </a:xfrm>
          <a:prstGeom prst="rect">
            <a:avLst/>
          </a:prstGeom>
        </p:spPr>
      </p:pic>
      <p:pic>
        <p:nvPicPr>
          <p:cNvPr id="12" name="Picture 11" descr="螢幕快照 2019-12-28 下午9.47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12" y="3636737"/>
            <a:ext cx="2565553" cy="893620"/>
          </a:xfrm>
          <a:prstGeom prst="rect">
            <a:avLst/>
          </a:prstGeom>
        </p:spPr>
      </p:pic>
      <p:pic>
        <p:nvPicPr>
          <p:cNvPr id="13" name="Picture 12" descr="螢幕快照 2019-12-28 下午9.50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39" y="5791838"/>
            <a:ext cx="2027643" cy="786229"/>
          </a:xfrm>
          <a:prstGeom prst="rect">
            <a:avLst/>
          </a:prstGeom>
        </p:spPr>
      </p:pic>
      <p:pic>
        <p:nvPicPr>
          <p:cNvPr id="14" name="Picture 13" descr="螢幕快照 2019-12-28 下午9.53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88" y="4664049"/>
            <a:ext cx="2154613" cy="9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Nomination in LY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433 candidates register in the LY election.</a:t>
            </a:r>
          </a:p>
          <a:p>
            <a:r>
              <a:rPr lang="en-US" dirty="0"/>
              <a:t>43 parties nominate district candidates.</a:t>
            </a:r>
          </a:p>
          <a:p>
            <a:r>
              <a:rPr lang="en-US" dirty="0" smtClean="0"/>
              <a:t>19 </a:t>
            </a:r>
            <a:r>
              <a:rPr lang="en-US" dirty="0"/>
              <a:t>parties have party lists.</a:t>
            </a:r>
          </a:p>
          <a:p>
            <a:r>
              <a:rPr lang="en-US" dirty="0"/>
              <a:t>KMT nominates 76 </a:t>
            </a:r>
            <a:r>
              <a:rPr lang="en-US" dirty="0" smtClean="0"/>
              <a:t>district candidates and </a:t>
            </a:r>
            <a:r>
              <a:rPr lang="en-US" dirty="0"/>
              <a:t>DPP nominates 69. TPP: 17, PFP: 10, NPP: 5, Green: 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5274"/>
      </p:ext>
    </p:extLst>
  </p:cSld>
  <p:clrMapOvr>
    <a:masterClrMapping/>
  </p:clrMapOvr>
</p:sld>
</file>

<file path=ppt/theme/theme1.xml><?xml version="1.0" encoding="utf-8"?>
<a:theme xmlns:a="http://schemas.openxmlformats.org/drawingml/2006/main" name="ES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1013</Words>
  <Application>Microsoft Macintosh PowerPoint</Application>
  <PresentationFormat>On-screen Show (4:3)</PresentationFormat>
  <Paragraphs>129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ESC THEME</vt:lpstr>
      <vt:lpstr>Custom Design</vt:lpstr>
      <vt:lpstr>Welcome</vt:lpstr>
      <vt:lpstr>Overview of Taiwan’s 2020 Presidential and Legislative Election</vt:lpstr>
      <vt:lpstr>Facts about the 2020 election</vt:lpstr>
      <vt:lpstr>Turnout Rates and Vote Shares</vt:lpstr>
      <vt:lpstr>Current Seat Shares in LY</vt:lpstr>
      <vt:lpstr>Seat Shares in 2020 LY</vt:lpstr>
      <vt:lpstr>Presidential Candidates</vt:lpstr>
      <vt:lpstr>19 Party Lists</vt:lpstr>
      <vt:lpstr>Party Nomination in LY Election</vt:lpstr>
      <vt:lpstr>Campaign Activities</vt:lpstr>
      <vt:lpstr>Why this Election Matters?</vt:lpstr>
      <vt:lpstr>Diagram of Voting</vt:lpstr>
      <vt:lpstr>Taiwan’s Identity Politics </vt:lpstr>
      <vt:lpstr>Longitudinal Core Attitudes</vt:lpstr>
      <vt:lpstr>PowerPoint Presentation</vt:lpstr>
      <vt:lpstr>PowerPoint Presentation</vt:lpstr>
      <vt:lpstr>Big Picture</vt:lpstr>
      <vt:lpstr>China: Threats or Opportunities?</vt:lpstr>
      <vt:lpstr>National Security</vt:lpstr>
      <vt:lpstr>Influence of Protest in HK</vt:lpstr>
      <vt:lpstr>So how Taiwan People Think about Politics Lately?</vt:lpstr>
      <vt:lpstr>Party Identification</vt:lpstr>
      <vt:lpstr>Taiwanese/Chinese identity </vt:lpstr>
      <vt:lpstr>Unification-Independence Stances</vt:lpstr>
      <vt:lpstr>Independence-Unification</vt:lpstr>
      <vt:lpstr>Presidential  Popularity</vt:lpstr>
      <vt:lpstr>Distribution of Age</vt:lpstr>
      <vt:lpstr>Age x Party ID</vt:lpstr>
      <vt:lpstr>Age X Unification-Independence</vt:lpstr>
      <vt:lpstr>Age X Tsai Ing-wen</vt:lpstr>
      <vt:lpstr>Economic Retrospect</vt:lpstr>
      <vt:lpstr>Election Forecast?</vt:lpstr>
      <vt:lpstr>Concluding Remarks</vt:lpstr>
      <vt:lpstr>Giving to ESC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Taiwanese’s Public Opinion on Cross-Strait Relations</dc:title>
  <dc:creator>Chia-hung Tsai</dc:creator>
  <cp:lastModifiedBy>Chia-hung Tsai</cp:lastModifiedBy>
  <cp:revision>109</cp:revision>
  <dcterms:created xsi:type="dcterms:W3CDTF">2019-09-10T07:20:27Z</dcterms:created>
  <dcterms:modified xsi:type="dcterms:W3CDTF">2020-01-13T07:37:40Z</dcterms:modified>
</cp:coreProperties>
</file>