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Average"/>
      <p:regular r:id="rId31"/>
    </p:embeddedFont>
    <p:embeddedFont>
      <p:font typeface="Vidaloka"/>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62A09D8-B077-4D19-B7D3-090FB3848E77}">
  <a:tblStyle styleId="{362A09D8-B077-4D19-B7D3-090FB3848E7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Average-regular.fntdata"/><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Vidaloka-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bc3926b12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bc3926b12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ac30cbb6d8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ac30cbb6d8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a2cc0c710a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a2cc0c710a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a2cc0c710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a2cc0c710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a2cc0c710a_2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a2cc0c710a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a2cc0c710a_2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a2cc0c710a_2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ac30cbb6d8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ac30cbb6d8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ac30cbb6d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ac30cbb6d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ac30cbb6d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ac30cbb6d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ac30cbb6d8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ac30cbb6d8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ac30cbb6d8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ac30cbb6d8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ac30cbb6d8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ac30cbb6d8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a2cc0c710a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a2cc0c710a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a2cc0c710a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a2cc0c710a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a2cc0c710a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a2cc0c710a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bc3926b12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bc3926b12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bc3926b12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bc3926b12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bc3926b12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bc3926b12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bc3926b12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bc3926b12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bc3926b12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bc3926b12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a2cc0c710a_2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a2cc0c710a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a2cc0c710a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a2cc0c710a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bc3926b12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bc3926b12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drive.google.com/file/d/1W70fm3Sbltn5-v3gHe-untBn1YnWVkqN/view" TargetMode="External"/><Relationship Id="rId4" Type="http://schemas.openxmlformats.org/officeDocument/2006/relationships/image" Target="../media/image7.jpg"/><Relationship Id="rId5" Type="http://schemas.openxmlformats.org/officeDocument/2006/relationships/hyperlink" Target="http://drive.google.com/file/d/1Z1J66xBPMYSe0wt-CU9tKMYyivN05fQW/view" TargetMode="External"/><Relationship Id="rId6" Type="http://schemas.openxmlformats.org/officeDocument/2006/relationships/image" Target="../media/image2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hyperlink" Target="http://drive.google.com/file/d/1sIK9lVhl0yKzJShXafIfg0lil-db6w15/view" TargetMode="External"/><Relationship Id="rId4" Type="http://schemas.openxmlformats.org/officeDocument/2006/relationships/image" Target="../media/image25.jpg"/><Relationship Id="rId5" Type="http://schemas.openxmlformats.org/officeDocument/2006/relationships/hyperlink" Target="http://drive.google.com/file/d/1cW1M_lXpmL-9j8ApE19kV_iU7pD6_Mrd/view" TargetMode="External"/><Relationship Id="rId6" Type="http://schemas.openxmlformats.org/officeDocument/2006/relationships/image" Target="../media/image2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11.png"/><Relationship Id="rId8"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4.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5859">
            <a:alpha val="80360"/>
          </a:srgbClr>
        </a:solidFill>
      </p:bgPr>
    </p:bg>
    <p:spTree>
      <p:nvGrpSpPr>
        <p:cNvPr id="53" name="Shape 53"/>
        <p:cNvGrpSpPr/>
        <p:nvPr/>
      </p:nvGrpSpPr>
      <p:grpSpPr>
        <a:xfrm>
          <a:off x="0" y="0"/>
          <a:ext cx="0" cy="0"/>
          <a:chOff x="0" y="0"/>
          <a:chExt cx="0" cy="0"/>
        </a:xfrm>
      </p:grpSpPr>
      <p:sp>
        <p:nvSpPr>
          <p:cNvPr id="54" name="Google Shape;54;p13"/>
          <p:cNvSpPr txBox="1"/>
          <p:nvPr/>
        </p:nvSpPr>
        <p:spPr>
          <a:xfrm>
            <a:off x="3968850" y="1313100"/>
            <a:ext cx="47076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4800">
                <a:solidFill>
                  <a:schemeClr val="lt1"/>
                </a:solidFill>
                <a:latin typeface="Georgia"/>
                <a:ea typeface="Georgia"/>
                <a:cs typeface="Georgia"/>
                <a:sym typeface="Georgia"/>
              </a:rPr>
              <a:t>Doppler Effect</a:t>
            </a:r>
            <a:endParaRPr sz="4800">
              <a:solidFill>
                <a:schemeClr val="lt1"/>
              </a:solidFill>
              <a:latin typeface="Georgia"/>
              <a:ea typeface="Georgia"/>
              <a:cs typeface="Georgia"/>
              <a:sym typeface="Georgia"/>
            </a:endParaRPr>
          </a:p>
        </p:txBody>
      </p:sp>
      <p:sp>
        <p:nvSpPr>
          <p:cNvPr id="55" name="Google Shape;55;p13"/>
          <p:cNvSpPr/>
          <p:nvPr/>
        </p:nvSpPr>
        <p:spPr>
          <a:xfrm>
            <a:off x="-1210350" y="-22200"/>
            <a:ext cx="4761000" cy="5187900"/>
          </a:xfrm>
          <a:prstGeom prst="parallelogram">
            <a:avLst>
              <a:gd fmla="val 25000" name="adj"/>
            </a:avLst>
          </a:prstGeom>
          <a:solidFill>
            <a:srgbClr val="3237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800900" y="2402675"/>
            <a:ext cx="4013400" cy="2803200"/>
          </a:xfrm>
          <a:prstGeom prst="rtTriangle">
            <a:avLst/>
          </a:prstGeom>
          <a:solidFill>
            <a:srgbClr val="F4D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flipH="1" rot="10800000">
            <a:off x="-979950" y="-22200"/>
            <a:ext cx="4530600" cy="3594000"/>
          </a:xfrm>
          <a:prstGeom prst="rtTriangle">
            <a:avLst/>
          </a:prstGeom>
          <a:solidFill>
            <a:srgbClr val="F4B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txBox="1"/>
          <p:nvPr/>
        </p:nvSpPr>
        <p:spPr>
          <a:xfrm>
            <a:off x="3635275" y="2171300"/>
            <a:ext cx="5161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3000">
                <a:solidFill>
                  <a:schemeClr val="lt1"/>
                </a:solidFill>
                <a:latin typeface="DFKai-SB"/>
                <a:ea typeface="DFKai-SB"/>
                <a:cs typeface="DFKai-SB"/>
                <a:sym typeface="DFKai-SB"/>
              </a:rPr>
              <a:t>都</a:t>
            </a:r>
            <a:r>
              <a:rPr lang="zh-TW" sz="3000">
                <a:solidFill>
                  <a:schemeClr val="lt1"/>
                </a:solidFill>
                <a:latin typeface="DFKai-SB"/>
                <a:ea typeface="DFKai-SB"/>
                <a:cs typeface="DFKai-SB"/>
                <a:sym typeface="DFKai-SB"/>
              </a:rPr>
              <a:t>卜勒效應</a:t>
            </a:r>
            <a:endParaRPr sz="3000">
              <a:solidFill>
                <a:schemeClr val="lt1"/>
              </a:solidFill>
              <a:latin typeface="DFKai-SB"/>
              <a:ea typeface="DFKai-SB"/>
              <a:cs typeface="DFKai-SB"/>
              <a:sym typeface="DFKai-SB"/>
            </a:endParaRPr>
          </a:p>
        </p:txBody>
      </p:sp>
      <p:sp>
        <p:nvSpPr>
          <p:cNvPr id="59" name="Google Shape;59;p13"/>
          <p:cNvSpPr/>
          <p:nvPr/>
        </p:nvSpPr>
        <p:spPr>
          <a:xfrm>
            <a:off x="4008925" y="2981075"/>
            <a:ext cx="4253700" cy="1192500"/>
          </a:xfrm>
          <a:prstGeom prst="round2DiagRect">
            <a:avLst>
              <a:gd fmla="val 16667" name="adj1"/>
              <a:gd fmla="val 0" name="adj2"/>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sz="1600">
                <a:solidFill>
                  <a:srgbClr val="FFFFFF"/>
                </a:solidFill>
                <a:latin typeface="Microsoft JhengHei"/>
                <a:ea typeface="Microsoft JhengHei"/>
                <a:cs typeface="Microsoft JhengHei"/>
                <a:sym typeface="Microsoft JhengHei"/>
              </a:rPr>
              <a:t>普通物理期末報告</a:t>
            </a:r>
            <a:endParaRPr sz="1600">
              <a:solidFill>
                <a:srgbClr val="FFFFFF"/>
              </a:solidFill>
              <a:latin typeface="Microsoft JhengHei"/>
              <a:ea typeface="Microsoft JhengHei"/>
              <a:cs typeface="Microsoft JhengHei"/>
              <a:sym typeface="Microsoft JhengHei"/>
            </a:endParaRPr>
          </a:p>
          <a:p>
            <a:pPr indent="0" lvl="0" marL="0" rtl="0" algn="ctr">
              <a:spcBef>
                <a:spcPts val="0"/>
              </a:spcBef>
              <a:spcAft>
                <a:spcPts val="0"/>
              </a:spcAft>
              <a:buNone/>
            </a:pPr>
            <a:r>
              <a:rPr lang="zh-TW" sz="1600">
                <a:solidFill>
                  <a:srgbClr val="FFFFFF"/>
                </a:solidFill>
                <a:latin typeface="Microsoft JhengHei"/>
                <a:ea typeface="Microsoft JhengHei"/>
                <a:cs typeface="Microsoft JhengHei"/>
                <a:sym typeface="Microsoft JhengHei"/>
              </a:rPr>
              <a:t>指導老師:黃朝曦</a:t>
            </a:r>
            <a:endParaRPr sz="1600">
              <a:solidFill>
                <a:srgbClr val="FFFFFF"/>
              </a:solidFill>
              <a:latin typeface="Microsoft JhengHei"/>
              <a:ea typeface="Microsoft JhengHei"/>
              <a:cs typeface="Microsoft JhengHei"/>
              <a:sym typeface="Microsoft JhengHei"/>
            </a:endParaRPr>
          </a:p>
          <a:p>
            <a:pPr indent="0" lvl="0" marL="0" rtl="0" algn="ctr">
              <a:spcBef>
                <a:spcPts val="0"/>
              </a:spcBef>
              <a:spcAft>
                <a:spcPts val="0"/>
              </a:spcAft>
              <a:buNone/>
            </a:pPr>
            <a:r>
              <a:rPr lang="zh-TW" sz="1600">
                <a:solidFill>
                  <a:srgbClr val="FFFFFF"/>
                </a:solidFill>
                <a:latin typeface="Microsoft JhengHei"/>
                <a:ea typeface="Microsoft JhengHei"/>
                <a:cs typeface="Microsoft JhengHei"/>
                <a:sym typeface="Microsoft JhengHei"/>
              </a:rPr>
              <a:t>學生:</a:t>
            </a:r>
            <a:r>
              <a:rPr lang="zh-TW" sz="1600">
                <a:solidFill>
                  <a:srgbClr val="FFFFFF"/>
                </a:solidFill>
                <a:latin typeface="Average"/>
                <a:ea typeface="Average"/>
                <a:cs typeface="Average"/>
                <a:sym typeface="Average"/>
              </a:rPr>
              <a:t>B0843009</a:t>
            </a:r>
            <a:r>
              <a:rPr lang="zh-TW" sz="1600">
                <a:solidFill>
                  <a:srgbClr val="FFFFFF"/>
                </a:solidFill>
                <a:latin typeface="Microsoft JhengHei"/>
                <a:ea typeface="Microsoft JhengHei"/>
                <a:cs typeface="Microsoft JhengHei"/>
                <a:sym typeface="Microsoft JhengHei"/>
              </a:rPr>
              <a:t> 蔡馥伃 </a:t>
            </a:r>
            <a:r>
              <a:rPr lang="zh-TW" sz="1600">
                <a:solidFill>
                  <a:srgbClr val="FFFFFF"/>
                </a:solidFill>
                <a:latin typeface="Average"/>
                <a:ea typeface="Average"/>
                <a:cs typeface="Average"/>
                <a:sym typeface="Average"/>
              </a:rPr>
              <a:t>B0843027</a:t>
            </a:r>
            <a:r>
              <a:rPr lang="zh-TW" sz="1600">
                <a:solidFill>
                  <a:srgbClr val="FFFFFF"/>
                </a:solidFill>
                <a:latin typeface="Microsoft JhengHei"/>
                <a:ea typeface="Microsoft JhengHei"/>
                <a:cs typeface="Microsoft JhengHei"/>
                <a:sym typeface="Microsoft JhengHei"/>
              </a:rPr>
              <a:t> 王采筑</a:t>
            </a:r>
            <a:endParaRPr sz="1600">
              <a:solidFill>
                <a:srgbClr val="FFFFFF"/>
              </a:solidFill>
              <a:latin typeface="Microsoft JhengHei"/>
              <a:ea typeface="Microsoft JhengHei"/>
              <a:cs typeface="Microsoft JhengHei"/>
              <a:sym typeface="Microsoft JhengHe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5859">
            <a:alpha val="80360"/>
          </a:srgbClr>
        </a:solidFill>
      </p:bgPr>
    </p:bg>
    <p:spTree>
      <p:nvGrpSpPr>
        <p:cNvPr id="168" name="Shape 168"/>
        <p:cNvGrpSpPr/>
        <p:nvPr/>
      </p:nvGrpSpPr>
      <p:grpSpPr>
        <a:xfrm>
          <a:off x="0" y="0"/>
          <a:ext cx="0" cy="0"/>
          <a:chOff x="0" y="0"/>
          <a:chExt cx="0" cy="0"/>
        </a:xfrm>
      </p:grpSpPr>
      <p:sp>
        <p:nvSpPr>
          <p:cNvPr id="169" name="Google Shape;169;p22"/>
          <p:cNvSpPr/>
          <p:nvPr/>
        </p:nvSpPr>
        <p:spPr>
          <a:xfrm rot="6395682">
            <a:off x="791935" y="2291411"/>
            <a:ext cx="5527318" cy="4512088"/>
          </a:xfrm>
          <a:prstGeom prst="parallelogram">
            <a:avLst>
              <a:gd fmla="val 25000" name="adj"/>
            </a:avLst>
          </a:prstGeom>
          <a:solidFill>
            <a:srgbClr val="3237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2"/>
          <p:cNvSpPr/>
          <p:nvPr/>
        </p:nvSpPr>
        <p:spPr>
          <a:xfrm flipH="1">
            <a:off x="0" y="2947800"/>
            <a:ext cx="9158700" cy="2195700"/>
          </a:xfrm>
          <a:prstGeom prst="rtTriangle">
            <a:avLst/>
          </a:prstGeom>
          <a:solidFill>
            <a:srgbClr val="F4D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2"/>
          <p:cNvSpPr/>
          <p:nvPr/>
        </p:nvSpPr>
        <p:spPr>
          <a:xfrm flipH="1" rot="10800000">
            <a:off x="0" y="12000"/>
            <a:ext cx="9158700" cy="1951200"/>
          </a:xfrm>
          <a:prstGeom prst="rtTriangle">
            <a:avLst/>
          </a:prstGeom>
          <a:solidFill>
            <a:srgbClr val="F4B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2"/>
          <p:cNvSpPr txBox="1"/>
          <p:nvPr/>
        </p:nvSpPr>
        <p:spPr>
          <a:xfrm>
            <a:off x="3908200" y="1443100"/>
            <a:ext cx="47076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4800">
                <a:solidFill>
                  <a:schemeClr val="lt1"/>
                </a:solidFill>
                <a:latin typeface="Georgia"/>
                <a:ea typeface="Georgia"/>
                <a:cs typeface="Georgia"/>
                <a:sym typeface="Georgia"/>
              </a:rPr>
              <a:t>選單介面</a:t>
            </a:r>
            <a:endParaRPr sz="4800">
              <a:solidFill>
                <a:schemeClr val="lt1"/>
              </a:solidFill>
              <a:latin typeface="Georgia"/>
              <a:ea typeface="Georgia"/>
              <a:cs typeface="Georgia"/>
              <a:sym typeface="Georgia"/>
            </a:endParaRPr>
          </a:p>
        </p:txBody>
      </p:sp>
      <p:sp>
        <p:nvSpPr>
          <p:cNvPr id="173" name="Google Shape;173;p22"/>
          <p:cNvSpPr txBox="1"/>
          <p:nvPr/>
        </p:nvSpPr>
        <p:spPr>
          <a:xfrm>
            <a:off x="3574625" y="2301300"/>
            <a:ext cx="5161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3000">
                <a:solidFill>
                  <a:schemeClr val="lt1"/>
                </a:solidFill>
                <a:latin typeface="Vidaloka"/>
                <a:ea typeface="Vidaloka"/>
                <a:cs typeface="Vidaloka"/>
                <a:sym typeface="Vidaloka"/>
              </a:rPr>
              <a:t>Menu Interface</a:t>
            </a:r>
            <a:endParaRPr sz="3000">
              <a:solidFill>
                <a:schemeClr val="lt1"/>
              </a:solidFill>
              <a:latin typeface="Vidaloka"/>
              <a:ea typeface="Vidaloka"/>
              <a:cs typeface="Vidaloka"/>
              <a:sym typeface="Vidalok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5859">
            <a:alpha val="80360"/>
          </a:srgbClr>
        </a:solidFill>
      </p:bgPr>
    </p:bg>
    <p:spTree>
      <p:nvGrpSpPr>
        <p:cNvPr id="177" name="Shape 177"/>
        <p:cNvGrpSpPr/>
        <p:nvPr/>
      </p:nvGrpSpPr>
      <p:grpSpPr>
        <a:xfrm>
          <a:off x="0" y="0"/>
          <a:ext cx="0" cy="0"/>
          <a:chOff x="0" y="0"/>
          <a:chExt cx="0" cy="0"/>
        </a:xfrm>
      </p:grpSpPr>
      <p:pic>
        <p:nvPicPr>
          <p:cNvPr id="178" name="Google Shape;178;p23"/>
          <p:cNvPicPr preferRelativeResize="0"/>
          <p:nvPr/>
        </p:nvPicPr>
        <p:blipFill>
          <a:blip r:embed="rId3">
            <a:alphaModFix/>
          </a:blip>
          <a:stretch>
            <a:fillRect/>
          </a:stretch>
        </p:blipFill>
        <p:spPr>
          <a:xfrm>
            <a:off x="3500525" y="152400"/>
            <a:ext cx="2380385" cy="4838700"/>
          </a:xfrm>
          <a:prstGeom prst="rect">
            <a:avLst/>
          </a:prstGeom>
          <a:noFill/>
          <a:ln>
            <a:noFill/>
          </a:ln>
        </p:spPr>
      </p:pic>
      <p:sp>
        <p:nvSpPr>
          <p:cNvPr id="179" name="Google Shape;179;p23"/>
          <p:cNvSpPr/>
          <p:nvPr/>
        </p:nvSpPr>
        <p:spPr>
          <a:xfrm>
            <a:off x="1013400" y="1134175"/>
            <a:ext cx="1658100" cy="702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latin typeface="Vidaloka"/>
                <a:ea typeface="Vidaloka"/>
                <a:cs typeface="Vidaloka"/>
                <a:sym typeface="Vidaloka"/>
              </a:rPr>
              <a:t>跳轉到介紹都卜勒效應的界面</a:t>
            </a:r>
            <a:endParaRPr b="1">
              <a:latin typeface="Vidaloka"/>
              <a:ea typeface="Vidaloka"/>
              <a:cs typeface="Vidaloka"/>
              <a:sym typeface="Vidaloka"/>
            </a:endParaRPr>
          </a:p>
        </p:txBody>
      </p:sp>
      <p:sp>
        <p:nvSpPr>
          <p:cNvPr id="180" name="Google Shape;180;p23"/>
          <p:cNvSpPr/>
          <p:nvPr/>
        </p:nvSpPr>
        <p:spPr>
          <a:xfrm>
            <a:off x="946200" y="897675"/>
            <a:ext cx="1261500" cy="363900"/>
          </a:xfrm>
          <a:prstGeom prst="round2DiagRect">
            <a:avLst>
              <a:gd fmla="val 16667" name="adj1"/>
              <a:gd fmla="val 0" name="adj2"/>
            </a:avLst>
          </a:prstGeom>
          <a:solidFill>
            <a:srgbClr val="32373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solidFill>
                  <a:schemeClr val="lt1"/>
                </a:solidFill>
                <a:latin typeface="Vidaloka"/>
                <a:ea typeface="Vidaloka"/>
                <a:cs typeface="Vidaloka"/>
                <a:sym typeface="Vidaloka"/>
              </a:rPr>
              <a:t>Introduction</a:t>
            </a:r>
            <a:endParaRPr b="1">
              <a:solidFill>
                <a:schemeClr val="lt1"/>
              </a:solidFill>
              <a:latin typeface="Vidaloka"/>
              <a:ea typeface="Vidaloka"/>
              <a:cs typeface="Vidaloka"/>
              <a:sym typeface="Vidaloka"/>
            </a:endParaRPr>
          </a:p>
        </p:txBody>
      </p:sp>
      <p:sp>
        <p:nvSpPr>
          <p:cNvPr id="181" name="Google Shape;181;p23"/>
          <p:cNvSpPr/>
          <p:nvPr/>
        </p:nvSpPr>
        <p:spPr>
          <a:xfrm>
            <a:off x="1047000" y="2408575"/>
            <a:ext cx="1658100" cy="702300"/>
          </a:xfrm>
          <a:prstGeom prst="roundRect">
            <a:avLst>
              <a:gd fmla="val 16667" name="adj"/>
            </a:avLst>
          </a:prstGeom>
          <a:solidFill>
            <a:srgbClr val="F4D6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latin typeface="Vidaloka"/>
                <a:ea typeface="Vidaloka"/>
                <a:cs typeface="Vidaloka"/>
                <a:sym typeface="Vidaloka"/>
              </a:rPr>
              <a:t>跳轉到觀測者靜止的動畫</a:t>
            </a:r>
            <a:endParaRPr b="1">
              <a:latin typeface="Vidaloka"/>
              <a:ea typeface="Vidaloka"/>
              <a:cs typeface="Vidaloka"/>
              <a:sym typeface="Vidaloka"/>
            </a:endParaRPr>
          </a:p>
        </p:txBody>
      </p:sp>
      <p:sp>
        <p:nvSpPr>
          <p:cNvPr id="182" name="Google Shape;182;p23"/>
          <p:cNvSpPr/>
          <p:nvPr/>
        </p:nvSpPr>
        <p:spPr>
          <a:xfrm>
            <a:off x="979800" y="2172075"/>
            <a:ext cx="1482900" cy="363900"/>
          </a:xfrm>
          <a:prstGeom prst="round2DiagRect">
            <a:avLst>
              <a:gd fmla="val 16667" name="adj1"/>
              <a:gd fmla="val 0" name="adj2"/>
            </a:avLst>
          </a:prstGeom>
          <a:solidFill>
            <a:srgbClr val="32373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solidFill>
                  <a:schemeClr val="lt1"/>
                </a:solidFill>
                <a:latin typeface="Vidaloka"/>
                <a:ea typeface="Vidaloka"/>
                <a:cs typeface="Vidaloka"/>
                <a:sym typeface="Vidaloka"/>
              </a:rPr>
              <a:t>Observer is still</a:t>
            </a:r>
            <a:endParaRPr b="1">
              <a:solidFill>
                <a:schemeClr val="lt1"/>
              </a:solidFill>
              <a:latin typeface="Vidaloka"/>
              <a:ea typeface="Vidaloka"/>
              <a:cs typeface="Vidaloka"/>
              <a:sym typeface="Vidaloka"/>
            </a:endParaRPr>
          </a:p>
        </p:txBody>
      </p:sp>
      <p:sp>
        <p:nvSpPr>
          <p:cNvPr id="183" name="Google Shape;183;p23"/>
          <p:cNvSpPr/>
          <p:nvPr/>
        </p:nvSpPr>
        <p:spPr>
          <a:xfrm>
            <a:off x="1080600" y="3682975"/>
            <a:ext cx="1658100" cy="702300"/>
          </a:xfrm>
          <a:prstGeom prst="roundRect">
            <a:avLst>
              <a:gd fmla="val 16667" name="adj"/>
            </a:avLst>
          </a:prstGeom>
          <a:solidFill>
            <a:srgbClr val="F4B86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latin typeface="Vidaloka"/>
                <a:ea typeface="Vidaloka"/>
                <a:cs typeface="Vidaloka"/>
                <a:sym typeface="Vidaloka"/>
              </a:rPr>
              <a:t>跳轉到</a:t>
            </a:r>
            <a:r>
              <a:rPr b="1" lang="zh-TW">
                <a:latin typeface="Vidaloka"/>
                <a:ea typeface="Vidaloka"/>
                <a:cs typeface="Vidaloka"/>
                <a:sym typeface="Vidaloka"/>
              </a:rPr>
              <a:t>波源靜止的動畫</a:t>
            </a:r>
            <a:endParaRPr b="1">
              <a:latin typeface="Vidaloka"/>
              <a:ea typeface="Vidaloka"/>
              <a:cs typeface="Vidaloka"/>
              <a:sym typeface="Vidaloka"/>
            </a:endParaRPr>
          </a:p>
        </p:txBody>
      </p:sp>
      <p:sp>
        <p:nvSpPr>
          <p:cNvPr id="184" name="Google Shape;184;p23"/>
          <p:cNvSpPr/>
          <p:nvPr/>
        </p:nvSpPr>
        <p:spPr>
          <a:xfrm>
            <a:off x="1013400" y="3446475"/>
            <a:ext cx="1482900" cy="363900"/>
          </a:xfrm>
          <a:prstGeom prst="round2DiagRect">
            <a:avLst>
              <a:gd fmla="val 16667" name="adj1"/>
              <a:gd fmla="val 0" name="adj2"/>
            </a:avLst>
          </a:prstGeom>
          <a:solidFill>
            <a:srgbClr val="32373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solidFill>
                  <a:schemeClr val="lt1"/>
                </a:solidFill>
                <a:latin typeface="Vidaloka"/>
                <a:ea typeface="Vidaloka"/>
                <a:cs typeface="Vidaloka"/>
                <a:sym typeface="Vidaloka"/>
              </a:rPr>
              <a:t>Wave Circle Still</a:t>
            </a:r>
            <a:endParaRPr b="1">
              <a:solidFill>
                <a:schemeClr val="lt1"/>
              </a:solidFill>
              <a:latin typeface="Vidaloka"/>
              <a:ea typeface="Vidaloka"/>
              <a:cs typeface="Vidaloka"/>
              <a:sym typeface="Vidaloka"/>
            </a:endParaRPr>
          </a:p>
        </p:txBody>
      </p:sp>
      <p:sp>
        <p:nvSpPr>
          <p:cNvPr id="185" name="Google Shape;185;p23"/>
          <p:cNvSpPr/>
          <p:nvPr/>
        </p:nvSpPr>
        <p:spPr>
          <a:xfrm>
            <a:off x="6631550" y="1639600"/>
            <a:ext cx="1658100" cy="7023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latin typeface="Vidaloka"/>
                <a:ea typeface="Vidaloka"/>
                <a:cs typeface="Vidaloka"/>
                <a:sym typeface="Vidaloka"/>
              </a:rPr>
              <a:t>跳轉到</a:t>
            </a:r>
            <a:r>
              <a:rPr b="1" lang="zh-TW">
                <a:latin typeface="Vidaloka"/>
                <a:ea typeface="Vidaloka"/>
                <a:cs typeface="Vidaloka"/>
                <a:sym typeface="Vidaloka"/>
              </a:rPr>
              <a:t>相對運動的動畫</a:t>
            </a:r>
            <a:endParaRPr b="1">
              <a:latin typeface="Vidaloka"/>
              <a:ea typeface="Vidaloka"/>
              <a:cs typeface="Vidaloka"/>
              <a:sym typeface="Vidaloka"/>
            </a:endParaRPr>
          </a:p>
        </p:txBody>
      </p:sp>
      <p:sp>
        <p:nvSpPr>
          <p:cNvPr id="186" name="Google Shape;186;p23"/>
          <p:cNvSpPr/>
          <p:nvPr/>
        </p:nvSpPr>
        <p:spPr>
          <a:xfrm>
            <a:off x="6564350" y="1403100"/>
            <a:ext cx="1482900" cy="363900"/>
          </a:xfrm>
          <a:prstGeom prst="round2DiagRect">
            <a:avLst>
              <a:gd fmla="val 16667" name="adj1"/>
              <a:gd fmla="val 0" name="adj2"/>
            </a:avLst>
          </a:prstGeom>
          <a:solidFill>
            <a:srgbClr val="32373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solidFill>
                  <a:schemeClr val="lt1"/>
                </a:solidFill>
                <a:latin typeface="Vidaloka"/>
                <a:ea typeface="Vidaloka"/>
                <a:cs typeface="Vidaloka"/>
                <a:sym typeface="Vidaloka"/>
              </a:rPr>
              <a:t>Relative Motion</a:t>
            </a:r>
            <a:endParaRPr b="1">
              <a:solidFill>
                <a:schemeClr val="lt1"/>
              </a:solidFill>
              <a:latin typeface="Vidaloka"/>
              <a:ea typeface="Vidaloka"/>
              <a:cs typeface="Vidaloka"/>
              <a:sym typeface="Vidaloka"/>
            </a:endParaRPr>
          </a:p>
        </p:txBody>
      </p:sp>
      <p:sp>
        <p:nvSpPr>
          <p:cNvPr id="187" name="Google Shape;187;p23"/>
          <p:cNvSpPr/>
          <p:nvPr/>
        </p:nvSpPr>
        <p:spPr>
          <a:xfrm>
            <a:off x="6709925" y="3211300"/>
            <a:ext cx="1658100" cy="7023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latin typeface="Vidaloka"/>
                <a:ea typeface="Vidaloka"/>
                <a:cs typeface="Vidaloka"/>
                <a:sym typeface="Vidaloka"/>
              </a:rPr>
              <a:t>回到主頁面</a:t>
            </a:r>
            <a:endParaRPr b="1">
              <a:latin typeface="Vidaloka"/>
              <a:ea typeface="Vidaloka"/>
              <a:cs typeface="Vidaloka"/>
              <a:sym typeface="Vidaloka"/>
            </a:endParaRPr>
          </a:p>
        </p:txBody>
      </p:sp>
      <p:sp>
        <p:nvSpPr>
          <p:cNvPr id="188" name="Google Shape;188;p23"/>
          <p:cNvSpPr/>
          <p:nvPr/>
        </p:nvSpPr>
        <p:spPr>
          <a:xfrm>
            <a:off x="6642725" y="2974800"/>
            <a:ext cx="1482900" cy="363900"/>
          </a:xfrm>
          <a:prstGeom prst="round2DiagRect">
            <a:avLst>
              <a:gd fmla="val 16667" name="adj1"/>
              <a:gd fmla="val 0" name="adj2"/>
            </a:avLst>
          </a:prstGeom>
          <a:solidFill>
            <a:srgbClr val="32373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solidFill>
                  <a:schemeClr val="lt1"/>
                </a:solidFill>
                <a:latin typeface="Vidaloka"/>
                <a:ea typeface="Vidaloka"/>
                <a:cs typeface="Vidaloka"/>
                <a:sym typeface="Vidaloka"/>
              </a:rPr>
              <a:t>Back to main</a:t>
            </a:r>
            <a:endParaRPr b="1">
              <a:solidFill>
                <a:schemeClr val="lt1"/>
              </a:solidFill>
              <a:latin typeface="Vidaloka"/>
              <a:ea typeface="Vidaloka"/>
              <a:cs typeface="Vidaloka"/>
              <a:sym typeface="Vidaloka"/>
            </a:endParaRPr>
          </a:p>
        </p:txBody>
      </p:sp>
      <p:cxnSp>
        <p:nvCxnSpPr>
          <p:cNvPr id="189" name="Google Shape;189;p23"/>
          <p:cNvCxnSpPr>
            <a:stCxn id="179" idx="3"/>
          </p:cNvCxnSpPr>
          <p:nvPr/>
        </p:nvCxnSpPr>
        <p:spPr>
          <a:xfrm>
            <a:off x="2671500" y="1485325"/>
            <a:ext cx="1198200" cy="892200"/>
          </a:xfrm>
          <a:prstGeom prst="bentConnector3">
            <a:avLst>
              <a:gd fmla="val 50000" name="adj1"/>
            </a:avLst>
          </a:prstGeom>
          <a:noFill/>
          <a:ln cap="flat" cmpd="sng" w="19050">
            <a:solidFill>
              <a:srgbClr val="D9EAD3"/>
            </a:solidFill>
            <a:prstDash val="solid"/>
            <a:round/>
            <a:headEnd len="med" w="med" type="none"/>
            <a:tailEnd len="med" w="med" type="none"/>
          </a:ln>
        </p:spPr>
      </p:cxnSp>
      <p:cxnSp>
        <p:nvCxnSpPr>
          <p:cNvPr id="190" name="Google Shape;190;p23"/>
          <p:cNvCxnSpPr>
            <a:stCxn id="181" idx="3"/>
          </p:cNvCxnSpPr>
          <p:nvPr/>
        </p:nvCxnSpPr>
        <p:spPr>
          <a:xfrm flipH="1" rot="10800000">
            <a:off x="2705100" y="2693125"/>
            <a:ext cx="1225200" cy="66600"/>
          </a:xfrm>
          <a:prstGeom prst="bentConnector3">
            <a:avLst>
              <a:gd fmla="val 50000" name="adj1"/>
            </a:avLst>
          </a:prstGeom>
          <a:noFill/>
          <a:ln cap="flat" cmpd="sng" w="19050">
            <a:solidFill>
              <a:srgbClr val="F4D6CC"/>
            </a:solidFill>
            <a:prstDash val="solid"/>
            <a:round/>
            <a:headEnd len="med" w="med" type="none"/>
            <a:tailEnd len="med" w="med" type="none"/>
          </a:ln>
        </p:spPr>
      </p:cxnSp>
      <p:cxnSp>
        <p:nvCxnSpPr>
          <p:cNvPr id="191" name="Google Shape;191;p23"/>
          <p:cNvCxnSpPr>
            <a:stCxn id="183" idx="3"/>
          </p:cNvCxnSpPr>
          <p:nvPr/>
        </p:nvCxnSpPr>
        <p:spPr>
          <a:xfrm flipH="1" rot="10800000">
            <a:off x="2738700" y="3032725"/>
            <a:ext cx="1094700" cy="1001400"/>
          </a:xfrm>
          <a:prstGeom prst="bentConnector3">
            <a:avLst>
              <a:gd fmla="val 50000" name="adj1"/>
            </a:avLst>
          </a:prstGeom>
          <a:noFill/>
          <a:ln cap="flat" cmpd="sng" w="19050">
            <a:solidFill>
              <a:srgbClr val="F4B860"/>
            </a:solidFill>
            <a:prstDash val="solid"/>
            <a:round/>
            <a:headEnd len="med" w="med" type="none"/>
            <a:tailEnd len="med" w="med" type="none"/>
          </a:ln>
        </p:spPr>
      </p:cxnSp>
      <p:cxnSp>
        <p:nvCxnSpPr>
          <p:cNvPr id="192" name="Google Shape;192;p23"/>
          <p:cNvCxnSpPr/>
          <p:nvPr/>
        </p:nvCxnSpPr>
        <p:spPr>
          <a:xfrm flipH="1">
            <a:off x="5143550" y="1990750"/>
            <a:ext cx="1488000" cy="1381800"/>
          </a:xfrm>
          <a:prstGeom prst="bentConnector3">
            <a:avLst>
              <a:gd fmla="val 50000" name="adj1"/>
            </a:avLst>
          </a:prstGeom>
          <a:noFill/>
          <a:ln cap="flat" cmpd="sng" w="19050">
            <a:solidFill>
              <a:srgbClr val="FFF2CC"/>
            </a:solidFill>
            <a:prstDash val="solid"/>
            <a:round/>
            <a:headEnd len="med" w="med" type="none"/>
            <a:tailEnd len="med" w="med" type="none"/>
          </a:ln>
        </p:spPr>
      </p:cxnSp>
      <p:cxnSp>
        <p:nvCxnSpPr>
          <p:cNvPr id="193" name="Google Shape;193;p23"/>
          <p:cNvCxnSpPr>
            <a:stCxn id="187" idx="1"/>
          </p:cNvCxnSpPr>
          <p:nvPr/>
        </p:nvCxnSpPr>
        <p:spPr>
          <a:xfrm flipH="1">
            <a:off x="5337725" y="3562450"/>
            <a:ext cx="1372200" cy="101100"/>
          </a:xfrm>
          <a:prstGeom prst="bentConnector3">
            <a:avLst>
              <a:gd fmla="val 50000" name="adj1"/>
            </a:avLst>
          </a:prstGeom>
          <a:noFill/>
          <a:ln cap="flat" cmpd="sng" w="19050">
            <a:solidFill>
              <a:schemeClr val="lt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5859">
            <a:alpha val="80360"/>
          </a:srgbClr>
        </a:solidFill>
      </p:bgPr>
    </p:bg>
    <p:spTree>
      <p:nvGrpSpPr>
        <p:cNvPr id="197" name="Shape 197"/>
        <p:cNvGrpSpPr/>
        <p:nvPr/>
      </p:nvGrpSpPr>
      <p:grpSpPr>
        <a:xfrm>
          <a:off x="0" y="0"/>
          <a:ext cx="0" cy="0"/>
          <a:chOff x="0" y="0"/>
          <a:chExt cx="0" cy="0"/>
        </a:xfrm>
      </p:grpSpPr>
      <p:sp>
        <p:nvSpPr>
          <p:cNvPr id="198" name="Google Shape;198;p24"/>
          <p:cNvSpPr/>
          <p:nvPr/>
        </p:nvSpPr>
        <p:spPr>
          <a:xfrm rot="6395682">
            <a:off x="791935" y="2291411"/>
            <a:ext cx="5527318" cy="4512088"/>
          </a:xfrm>
          <a:prstGeom prst="parallelogram">
            <a:avLst>
              <a:gd fmla="val 25000" name="adj"/>
            </a:avLst>
          </a:prstGeom>
          <a:solidFill>
            <a:srgbClr val="3237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
          <p:cNvSpPr/>
          <p:nvPr/>
        </p:nvSpPr>
        <p:spPr>
          <a:xfrm flipH="1">
            <a:off x="0" y="2947800"/>
            <a:ext cx="9158700" cy="2195700"/>
          </a:xfrm>
          <a:prstGeom prst="rtTriangle">
            <a:avLst/>
          </a:prstGeom>
          <a:solidFill>
            <a:srgbClr val="F4D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p:nvPr/>
        </p:nvSpPr>
        <p:spPr>
          <a:xfrm flipH="1" rot="10800000">
            <a:off x="0" y="12000"/>
            <a:ext cx="9158700" cy="1951200"/>
          </a:xfrm>
          <a:prstGeom prst="rtTriangle">
            <a:avLst/>
          </a:prstGeom>
          <a:solidFill>
            <a:srgbClr val="F4B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
          <p:cNvSpPr txBox="1"/>
          <p:nvPr/>
        </p:nvSpPr>
        <p:spPr>
          <a:xfrm>
            <a:off x="3908200" y="1443100"/>
            <a:ext cx="47076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4800">
                <a:solidFill>
                  <a:schemeClr val="lt1"/>
                </a:solidFill>
                <a:latin typeface="Georgia"/>
                <a:ea typeface="Georgia"/>
                <a:cs typeface="Georgia"/>
                <a:sym typeface="Georgia"/>
              </a:rPr>
              <a:t>介紹</a:t>
            </a:r>
            <a:r>
              <a:rPr lang="zh-TW" sz="4800">
                <a:solidFill>
                  <a:schemeClr val="lt1"/>
                </a:solidFill>
                <a:latin typeface="Georgia"/>
                <a:ea typeface="Georgia"/>
                <a:cs typeface="Georgia"/>
                <a:sym typeface="Georgia"/>
              </a:rPr>
              <a:t>介面</a:t>
            </a:r>
            <a:endParaRPr sz="4800">
              <a:solidFill>
                <a:schemeClr val="lt1"/>
              </a:solidFill>
              <a:latin typeface="Georgia"/>
              <a:ea typeface="Georgia"/>
              <a:cs typeface="Georgia"/>
              <a:sym typeface="Georgia"/>
            </a:endParaRPr>
          </a:p>
        </p:txBody>
      </p:sp>
      <p:sp>
        <p:nvSpPr>
          <p:cNvPr id="202" name="Google Shape;202;p24"/>
          <p:cNvSpPr txBox="1"/>
          <p:nvPr/>
        </p:nvSpPr>
        <p:spPr>
          <a:xfrm>
            <a:off x="3574625" y="2301300"/>
            <a:ext cx="5161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3000">
                <a:solidFill>
                  <a:schemeClr val="lt1"/>
                </a:solidFill>
                <a:latin typeface="Vidaloka"/>
                <a:ea typeface="Vidaloka"/>
                <a:cs typeface="Vidaloka"/>
                <a:sym typeface="Vidaloka"/>
              </a:rPr>
              <a:t>Introduction </a:t>
            </a:r>
            <a:r>
              <a:rPr lang="zh-TW" sz="3000">
                <a:solidFill>
                  <a:schemeClr val="lt1"/>
                </a:solidFill>
                <a:latin typeface="Vidaloka"/>
                <a:ea typeface="Vidaloka"/>
                <a:cs typeface="Vidaloka"/>
                <a:sym typeface="Vidaloka"/>
              </a:rPr>
              <a:t>Interface</a:t>
            </a:r>
            <a:endParaRPr sz="3000">
              <a:solidFill>
                <a:schemeClr val="lt1"/>
              </a:solidFill>
              <a:latin typeface="Vidaloka"/>
              <a:ea typeface="Vidaloka"/>
              <a:cs typeface="Vidaloka"/>
              <a:sym typeface="Vidalok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5859">
            <a:alpha val="80360"/>
          </a:srgbClr>
        </a:solidFill>
      </p:bgPr>
    </p:bg>
    <p:spTree>
      <p:nvGrpSpPr>
        <p:cNvPr id="206" name="Shape 206"/>
        <p:cNvGrpSpPr/>
        <p:nvPr/>
      </p:nvGrpSpPr>
      <p:grpSpPr>
        <a:xfrm>
          <a:off x="0" y="0"/>
          <a:ext cx="0" cy="0"/>
          <a:chOff x="0" y="0"/>
          <a:chExt cx="0" cy="0"/>
        </a:xfrm>
      </p:grpSpPr>
      <p:pic>
        <p:nvPicPr>
          <p:cNvPr id="207" name="Google Shape;207;p25"/>
          <p:cNvPicPr preferRelativeResize="0"/>
          <p:nvPr/>
        </p:nvPicPr>
        <p:blipFill>
          <a:blip r:embed="rId3">
            <a:alphaModFix/>
          </a:blip>
          <a:stretch>
            <a:fillRect/>
          </a:stretch>
        </p:blipFill>
        <p:spPr>
          <a:xfrm>
            <a:off x="3376875" y="87538"/>
            <a:ext cx="2476162" cy="4995936"/>
          </a:xfrm>
          <a:prstGeom prst="rect">
            <a:avLst/>
          </a:prstGeom>
          <a:noFill/>
          <a:ln>
            <a:noFill/>
          </a:ln>
        </p:spPr>
      </p:pic>
      <p:sp>
        <p:nvSpPr>
          <p:cNvPr id="208" name="Google Shape;208;p25"/>
          <p:cNvSpPr/>
          <p:nvPr/>
        </p:nvSpPr>
        <p:spPr>
          <a:xfrm>
            <a:off x="1013400" y="1134175"/>
            <a:ext cx="1658100" cy="702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latin typeface="Vidaloka"/>
                <a:ea typeface="Vidaloka"/>
                <a:cs typeface="Vidaloka"/>
                <a:sym typeface="Vidaloka"/>
              </a:rPr>
              <a:t>介紹發覺該效應的歷史</a:t>
            </a:r>
            <a:endParaRPr b="1">
              <a:latin typeface="Vidaloka"/>
              <a:ea typeface="Vidaloka"/>
              <a:cs typeface="Vidaloka"/>
              <a:sym typeface="Vidaloka"/>
            </a:endParaRPr>
          </a:p>
        </p:txBody>
      </p:sp>
      <p:sp>
        <p:nvSpPr>
          <p:cNvPr id="209" name="Google Shape;209;p25"/>
          <p:cNvSpPr/>
          <p:nvPr/>
        </p:nvSpPr>
        <p:spPr>
          <a:xfrm>
            <a:off x="946200" y="897675"/>
            <a:ext cx="1261500" cy="363900"/>
          </a:xfrm>
          <a:prstGeom prst="round2DiagRect">
            <a:avLst>
              <a:gd fmla="val 16667" name="adj1"/>
              <a:gd fmla="val 0" name="adj2"/>
            </a:avLst>
          </a:prstGeom>
          <a:solidFill>
            <a:srgbClr val="32373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solidFill>
                  <a:schemeClr val="lt1"/>
                </a:solidFill>
                <a:latin typeface="Vidaloka"/>
                <a:ea typeface="Vidaloka"/>
                <a:cs typeface="Vidaloka"/>
                <a:sym typeface="Vidaloka"/>
              </a:rPr>
              <a:t>History</a:t>
            </a:r>
            <a:endParaRPr b="1">
              <a:solidFill>
                <a:schemeClr val="lt1"/>
              </a:solidFill>
              <a:latin typeface="Vidaloka"/>
              <a:ea typeface="Vidaloka"/>
              <a:cs typeface="Vidaloka"/>
              <a:sym typeface="Vidaloka"/>
            </a:endParaRPr>
          </a:p>
        </p:txBody>
      </p:sp>
      <p:sp>
        <p:nvSpPr>
          <p:cNvPr id="210" name="Google Shape;210;p25"/>
          <p:cNvSpPr/>
          <p:nvPr/>
        </p:nvSpPr>
        <p:spPr>
          <a:xfrm>
            <a:off x="1047000" y="2408575"/>
            <a:ext cx="1658100" cy="702300"/>
          </a:xfrm>
          <a:prstGeom prst="roundRect">
            <a:avLst>
              <a:gd fmla="val 16667" name="adj"/>
            </a:avLst>
          </a:prstGeom>
          <a:solidFill>
            <a:srgbClr val="F4D6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latin typeface="Vidaloka"/>
                <a:ea typeface="Vidaloka"/>
                <a:cs typeface="Vidaloka"/>
                <a:sym typeface="Vidaloka"/>
              </a:rPr>
              <a:t>介紹都卜勒效應公式</a:t>
            </a:r>
            <a:endParaRPr b="1">
              <a:latin typeface="Vidaloka"/>
              <a:ea typeface="Vidaloka"/>
              <a:cs typeface="Vidaloka"/>
              <a:sym typeface="Vidaloka"/>
            </a:endParaRPr>
          </a:p>
        </p:txBody>
      </p:sp>
      <p:sp>
        <p:nvSpPr>
          <p:cNvPr id="211" name="Google Shape;211;p25"/>
          <p:cNvSpPr/>
          <p:nvPr/>
        </p:nvSpPr>
        <p:spPr>
          <a:xfrm>
            <a:off x="979800" y="2172075"/>
            <a:ext cx="1482900" cy="363900"/>
          </a:xfrm>
          <a:prstGeom prst="round2DiagRect">
            <a:avLst>
              <a:gd fmla="val 16667" name="adj1"/>
              <a:gd fmla="val 0" name="adj2"/>
            </a:avLst>
          </a:prstGeom>
          <a:solidFill>
            <a:srgbClr val="32373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solidFill>
                  <a:schemeClr val="lt1"/>
                </a:solidFill>
                <a:latin typeface="Vidaloka"/>
                <a:ea typeface="Vidaloka"/>
                <a:cs typeface="Vidaloka"/>
                <a:sym typeface="Vidaloka"/>
              </a:rPr>
              <a:t>Formula</a:t>
            </a:r>
            <a:endParaRPr b="1">
              <a:solidFill>
                <a:schemeClr val="lt1"/>
              </a:solidFill>
              <a:latin typeface="Vidaloka"/>
              <a:ea typeface="Vidaloka"/>
              <a:cs typeface="Vidaloka"/>
              <a:sym typeface="Vidaloka"/>
            </a:endParaRPr>
          </a:p>
        </p:txBody>
      </p:sp>
      <p:sp>
        <p:nvSpPr>
          <p:cNvPr id="212" name="Google Shape;212;p25"/>
          <p:cNvSpPr/>
          <p:nvPr/>
        </p:nvSpPr>
        <p:spPr>
          <a:xfrm>
            <a:off x="1080600" y="3682975"/>
            <a:ext cx="1658100" cy="702300"/>
          </a:xfrm>
          <a:prstGeom prst="roundRect">
            <a:avLst>
              <a:gd fmla="val 16667" name="adj"/>
            </a:avLst>
          </a:prstGeom>
          <a:solidFill>
            <a:srgbClr val="F4B86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latin typeface="Vidaloka"/>
                <a:ea typeface="Vidaloka"/>
                <a:cs typeface="Vidaloka"/>
                <a:sym typeface="Vidaloka"/>
              </a:rPr>
              <a:t>跳轉到</a:t>
            </a:r>
            <a:r>
              <a:rPr b="1" lang="zh-TW">
                <a:latin typeface="Vidaloka"/>
                <a:ea typeface="Vidaloka"/>
                <a:cs typeface="Vidaloka"/>
                <a:sym typeface="Vidaloka"/>
              </a:rPr>
              <a:t>觀測者</a:t>
            </a:r>
            <a:r>
              <a:rPr b="1" lang="zh-TW">
                <a:latin typeface="Vidaloka"/>
                <a:ea typeface="Vidaloka"/>
                <a:cs typeface="Vidaloka"/>
                <a:sym typeface="Vidaloka"/>
              </a:rPr>
              <a:t>靜止的</a:t>
            </a:r>
            <a:r>
              <a:rPr b="1" lang="zh-TW">
                <a:latin typeface="Vidaloka"/>
                <a:ea typeface="Vidaloka"/>
                <a:cs typeface="Vidaloka"/>
                <a:sym typeface="Vidaloka"/>
              </a:rPr>
              <a:t>情況介紹</a:t>
            </a:r>
            <a:endParaRPr b="1">
              <a:latin typeface="Vidaloka"/>
              <a:ea typeface="Vidaloka"/>
              <a:cs typeface="Vidaloka"/>
              <a:sym typeface="Vidaloka"/>
            </a:endParaRPr>
          </a:p>
        </p:txBody>
      </p:sp>
      <p:sp>
        <p:nvSpPr>
          <p:cNvPr id="213" name="Google Shape;213;p25"/>
          <p:cNvSpPr/>
          <p:nvPr/>
        </p:nvSpPr>
        <p:spPr>
          <a:xfrm>
            <a:off x="1013400" y="3446475"/>
            <a:ext cx="1482900" cy="363900"/>
          </a:xfrm>
          <a:prstGeom prst="round2DiagRect">
            <a:avLst>
              <a:gd fmla="val 16667" name="adj1"/>
              <a:gd fmla="val 0" name="adj2"/>
            </a:avLst>
          </a:prstGeom>
          <a:solidFill>
            <a:srgbClr val="32373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solidFill>
                  <a:schemeClr val="lt1"/>
                </a:solidFill>
                <a:latin typeface="Vidaloka"/>
                <a:ea typeface="Vidaloka"/>
                <a:cs typeface="Vidaloka"/>
                <a:sym typeface="Vidaloka"/>
              </a:rPr>
              <a:t>Observer is still</a:t>
            </a:r>
            <a:endParaRPr b="1">
              <a:solidFill>
                <a:schemeClr val="lt1"/>
              </a:solidFill>
              <a:latin typeface="Vidaloka"/>
              <a:ea typeface="Vidaloka"/>
              <a:cs typeface="Vidaloka"/>
              <a:sym typeface="Vidaloka"/>
            </a:endParaRPr>
          </a:p>
        </p:txBody>
      </p:sp>
      <p:sp>
        <p:nvSpPr>
          <p:cNvPr id="214" name="Google Shape;214;p25"/>
          <p:cNvSpPr/>
          <p:nvPr/>
        </p:nvSpPr>
        <p:spPr>
          <a:xfrm>
            <a:off x="6631550" y="1639600"/>
            <a:ext cx="1658100" cy="7023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latin typeface="Vidaloka"/>
                <a:ea typeface="Vidaloka"/>
                <a:cs typeface="Vidaloka"/>
                <a:sym typeface="Vidaloka"/>
              </a:rPr>
              <a:t>跳轉到</a:t>
            </a:r>
            <a:r>
              <a:rPr b="1" lang="zh-TW">
                <a:solidFill>
                  <a:schemeClr val="dk1"/>
                </a:solidFill>
                <a:latin typeface="Vidaloka"/>
                <a:ea typeface="Vidaloka"/>
                <a:cs typeface="Vidaloka"/>
                <a:sym typeface="Vidaloka"/>
              </a:rPr>
              <a:t>波源靜止的情況介紹</a:t>
            </a:r>
            <a:endParaRPr b="1">
              <a:latin typeface="Vidaloka"/>
              <a:ea typeface="Vidaloka"/>
              <a:cs typeface="Vidaloka"/>
              <a:sym typeface="Vidaloka"/>
            </a:endParaRPr>
          </a:p>
        </p:txBody>
      </p:sp>
      <p:sp>
        <p:nvSpPr>
          <p:cNvPr id="215" name="Google Shape;215;p25"/>
          <p:cNvSpPr/>
          <p:nvPr/>
        </p:nvSpPr>
        <p:spPr>
          <a:xfrm>
            <a:off x="6564350" y="1403100"/>
            <a:ext cx="1482900" cy="363900"/>
          </a:xfrm>
          <a:prstGeom prst="round2DiagRect">
            <a:avLst>
              <a:gd fmla="val 16667" name="adj1"/>
              <a:gd fmla="val 0" name="adj2"/>
            </a:avLst>
          </a:prstGeom>
          <a:solidFill>
            <a:srgbClr val="32373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solidFill>
                  <a:schemeClr val="lt1"/>
                </a:solidFill>
                <a:latin typeface="Vidaloka"/>
                <a:ea typeface="Vidaloka"/>
                <a:cs typeface="Vidaloka"/>
                <a:sym typeface="Vidaloka"/>
              </a:rPr>
              <a:t>Wave Circle Still</a:t>
            </a:r>
            <a:endParaRPr b="1">
              <a:solidFill>
                <a:schemeClr val="lt1"/>
              </a:solidFill>
              <a:latin typeface="Vidaloka"/>
              <a:ea typeface="Vidaloka"/>
              <a:cs typeface="Vidaloka"/>
              <a:sym typeface="Vidaloka"/>
            </a:endParaRPr>
          </a:p>
        </p:txBody>
      </p:sp>
      <p:sp>
        <p:nvSpPr>
          <p:cNvPr id="216" name="Google Shape;216;p25"/>
          <p:cNvSpPr/>
          <p:nvPr/>
        </p:nvSpPr>
        <p:spPr>
          <a:xfrm>
            <a:off x="6709925" y="3211300"/>
            <a:ext cx="1658100" cy="7023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latin typeface="Vidaloka"/>
                <a:ea typeface="Vidaloka"/>
                <a:cs typeface="Vidaloka"/>
                <a:sym typeface="Vidaloka"/>
              </a:rPr>
              <a:t>跳轉到相對運動的情況介</a:t>
            </a:r>
            <a:r>
              <a:rPr b="1" lang="zh-TW">
                <a:latin typeface="Vidaloka"/>
                <a:ea typeface="Vidaloka"/>
                <a:cs typeface="Vidaloka"/>
                <a:sym typeface="Vidaloka"/>
              </a:rPr>
              <a:t>紹</a:t>
            </a:r>
            <a:endParaRPr b="1">
              <a:latin typeface="Vidaloka"/>
              <a:ea typeface="Vidaloka"/>
              <a:cs typeface="Vidaloka"/>
              <a:sym typeface="Vidaloka"/>
            </a:endParaRPr>
          </a:p>
        </p:txBody>
      </p:sp>
      <p:sp>
        <p:nvSpPr>
          <p:cNvPr id="217" name="Google Shape;217;p25"/>
          <p:cNvSpPr/>
          <p:nvPr/>
        </p:nvSpPr>
        <p:spPr>
          <a:xfrm>
            <a:off x="6642725" y="2974800"/>
            <a:ext cx="1482900" cy="363900"/>
          </a:xfrm>
          <a:prstGeom prst="round2DiagRect">
            <a:avLst>
              <a:gd fmla="val 16667" name="adj1"/>
              <a:gd fmla="val 0" name="adj2"/>
            </a:avLst>
          </a:prstGeom>
          <a:solidFill>
            <a:srgbClr val="32373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solidFill>
                  <a:schemeClr val="lt1"/>
                </a:solidFill>
                <a:latin typeface="Vidaloka"/>
                <a:ea typeface="Vidaloka"/>
                <a:cs typeface="Vidaloka"/>
                <a:sym typeface="Vidaloka"/>
              </a:rPr>
              <a:t>Relative Motion</a:t>
            </a:r>
            <a:endParaRPr b="1">
              <a:solidFill>
                <a:schemeClr val="lt1"/>
              </a:solidFill>
              <a:latin typeface="Vidaloka"/>
              <a:ea typeface="Vidaloka"/>
              <a:cs typeface="Vidaloka"/>
              <a:sym typeface="Vidaloka"/>
            </a:endParaRPr>
          </a:p>
        </p:txBody>
      </p:sp>
      <p:cxnSp>
        <p:nvCxnSpPr>
          <p:cNvPr id="218" name="Google Shape;218;p25"/>
          <p:cNvCxnSpPr>
            <a:stCxn id="208" idx="3"/>
          </p:cNvCxnSpPr>
          <p:nvPr/>
        </p:nvCxnSpPr>
        <p:spPr>
          <a:xfrm>
            <a:off x="2671500" y="1485325"/>
            <a:ext cx="1198200" cy="892200"/>
          </a:xfrm>
          <a:prstGeom prst="bentConnector3">
            <a:avLst>
              <a:gd fmla="val 50000" name="adj1"/>
            </a:avLst>
          </a:prstGeom>
          <a:noFill/>
          <a:ln cap="flat" cmpd="sng" w="19050">
            <a:solidFill>
              <a:srgbClr val="D9EAD3"/>
            </a:solidFill>
            <a:prstDash val="solid"/>
            <a:round/>
            <a:headEnd len="med" w="med" type="none"/>
            <a:tailEnd len="med" w="med" type="none"/>
          </a:ln>
        </p:spPr>
      </p:cxnSp>
      <p:cxnSp>
        <p:nvCxnSpPr>
          <p:cNvPr id="219" name="Google Shape;219;p25"/>
          <p:cNvCxnSpPr>
            <a:stCxn id="210" idx="3"/>
          </p:cNvCxnSpPr>
          <p:nvPr/>
        </p:nvCxnSpPr>
        <p:spPr>
          <a:xfrm flipH="1" rot="10800000">
            <a:off x="2705100" y="2693125"/>
            <a:ext cx="1225200" cy="66600"/>
          </a:xfrm>
          <a:prstGeom prst="bentConnector3">
            <a:avLst>
              <a:gd fmla="val 50000" name="adj1"/>
            </a:avLst>
          </a:prstGeom>
          <a:noFill/>
          <a:ln cap="flat" cmpd="sng" w="19050">
            <a:solidFill>
              <a:srgbClr val="F4D6CC"/>
            </a:solidFill>
            <a:prstDash val="solid"/>
            <a:round/>
            <a:headEnd len="med" w="med" type="none"/>
            <a:tailEnd len="med" w="med" type="none"/>
          </a:ln>
        </p:spPr>
      </p:cxnSp>
      <p:cxnSp>
        <p:nvCxnSpPr>
          <p:cNvPr id="220" name="Google Shape;220;p25"/>
          <p:cNvCxnSpPr>
            <a:stCxn id="212" idx="3"/>
          </p:cNvCxnSpPr>
          <p:nvPr/>
        </p:nvCxnSpPr>
        <p:spPr>
          <a:xfrm flipH="1" rot="10800000">
            <a:off x="2738700" y="3032725"/>
            <a:ext cx="1094700" cy="1001400"/>
          </a:xfrm>
          <a:prstGeom prst="bentConnector3">
            <a:avLst>
              <a:gd fmla="val 50000" name="adj1"/>
            </a:avLst>
          </a:prstGeom>
          <a:noFill/>
          <a:ln cap="flat" cmpd="sng" w="19050">
            <a:solidFill>
              <a:srgbClr val="F4B860"/>
            </a:solidFill>
            <a:prstDash val="solid"/>
            <a:round/>
            <a:headEnd len="med" w="med" type="none"/>
            <a:tailEnd len="med" w="med" type="none"/>
          </a:ln>
        </p:spPr>
      </p:cxnSp>
      <p:cxnSp>
        <p:nvCxnSpPr>
          <p:cNvPr id="221" name="Google Shape;221;p25"/>
          <p:cNvCxnSpPr/>
          <p:nvPr/>
        </p:nvCxnSpPr>
        <p:spPr>
          <a:xfrm flipH="1">
            <a:off x="5143550" y="1990750"/>
            <a:ext cx="1488000" cy="1381800"/>
          </a:xfrm>
          <a:prstGeom prst="bentConnector3">
            <a:avLst>
              <a:gd fmla="val 50000" name="adj1"/>
            </a:avLst>
          </a:prstGeom>
          <a:noFill/>
          <a:ln cap="flat" cmpd="sng" w="19050">
            <a:solidFill>
              <a:srgbClr val="FFF2CC"/>
            </a:solidFill>
            <a:prstDash val="solid"/>
            <a:round/>
            <a:headEnd len="med" w="med" type="none"/>
            <a:tailEnd len="med" w="med" type="none"/>
          </a:ln>
        </p:spPr>
      </p:cxnSp>
      <p:cxnSp>
        <p:nvCxnSpPr>
          <p:cNvPr id="222" name="Google Shape;222;p25"/>
          <p:cNvCxnSpPr>
            <a:stCxn id="216" idx="1"/>
          </p:cNvCxnSpPr>
          <p:nvPr/>
        </p:nvCxnSpPr>
        <p:spPr>
          <a:xfrm flipH="1">
            <a:off x="5337725" y="3562450"/>
            <a:ext cx="1372200" cy="101100"/>
          </a:xfrm>
          <a:prstGeom prst="bentConnector3">
            <a:avLst>
              <a:gd fmla="val 50000" name="adj1"/>
            </a:avLst>
          </a:prstGeom>
          <a:noFill/>
          <a:ln cap="flat" cmpd="sng" w="19050">
            <a:solidFill>
              <a:schemeClr val="lt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5859">
            <a:alpha val="80360"/>
          </a:srgbClr>
        </a:solidFill>
      </p:bgPr>
    </p:bg>
    <p:spTree>
      <p:nvGrpSpPr>
        <p:cNvPr id="226" name="Shape 226"/>
        <p:cNvGrpSpPr/>
        <p:nvPr/>
      </p:nvGrpSpPr>
      <p:grpSpPr>
        <a:xfrm>
          <a:off x="0" y="0"/>
          <a:ext cx="0" cy="0"/>
          <a:chOff x="0" y="0"/>
          <a:chExt cx="0" cy="0"/>
        </a:xfrm>
      </p:grpSpPr>
      <p:sp>
        <p:nvSpPr>
          <p:cNvPr id="227" name="Google Shape;227;p26"/>
          <p:cNvSpPr/>
          <p:nvPr/>
        </p:nvSpPr>
        <p:spPr>
          <a:xfrm rot="10800000">
            <a:off x="4464400" y="-24350"/>
            <a:ext cx="4803600" cy="4216800"/>
          </a:xfrm>
          <a:prstGeom prst="rtTriangle">
            <a:avLst/>
          </a:prstGeom>
          <a:solidFill>
            <a:srgbClr val="F4D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6"/>
          <p:cNvSpPr/>
          <p:nvPr/>
        </p:nvSpPr>
        <p:spPr>
          <a:xfrm>
            <a:off x="0" y="1431600"/>
            <a:ext cx="4512900" cy="3711900"/>
          </a:xfrm>
          <a:prstGeom prst="rtTriangle">
            <a:avLst/>
          </a:prstGeom>
          <a:solidFill>
            <a:srgbClr val="F4B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9" name="Google Shape;229;p26"/>
          <p:cNvPicPr preferRelativeResize="0"/>
          <p:nvPr/>
        </p:nvPicPr>
        <p:blipFill>
          <a:blip r:embed="rId3">
            <a:alphaModFix/>
          </a:blip>
          <a:stretch>
            <a:fillRect/>
          </a:stretch>
        </p:blipFill>
        <p:spPr>
          <a:xfrm>
            <a:off x="1862850" y="200925"/>
            <a:ext cx="2508691" cy="4838700"/>
          </a:xfrm>
          <a:prstGeom prst="rect">
            <a:avLst/>
          </a:prstGeom>
          <a:noFill/>
          <a:ln>
            <a:noFill/>
          </a:ln>
        </p:spPr>
      </p:pic>
      <p:pic>
        <p:nvPicPr>
          <p:cNvPr id="230" name="Google Shape;230;p26"/>
          <p:cNvPicPr preferRelativeResize="0"/>
          <p:nvPr/>
        </p:nvPicPr>
        <p:blipFill>
          <a:blip r:embed="rId4">
            <a:alphaModFix/>
          </a:blip>
          <a:stretch>
            <a:fillRect/>
          </a:stretch>
        </p:blipFill>
        <p:spPr>
          <a:xfrm>
            <a:off x="4649775" y="152400"/>
            <a:ext cx="2508700" cy="4945699"/>
          </a:xfrm>
          <a:prstGeom prst="rect">
            <a:avLst/>
          </a:prstGeom>
          <a:noFill/>
          <a:ln>
            <a:noFill/>
          </a:ln>
        </p:spPr>
      </p:pic>
      <p:sp>
        <p:nvSpPr>
          <p:cNvPr id="231" name="Google Shape;231;p26"/>
          <p:cNvSpPr/>
          <p:nvPr/>
        </p:nvSpPr>
        <p:spPr>
          <a:xfrm>
            <a:off x="97050" y="3629300"/>
            <a:ext cx="1654500" cy="606600"/>
          </a:xfrm>
          <a:prstGeom prst="rect">
            <a:avLst/>
          </a:prstGeom>
          <a:solidFill>
            <a:srgbClr val="32373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sz="1800">
                <a:solidFill>
                  <a:schemeClr val="lt1"/>
                </a:solidFill>
                <a:latin typeface="Vidaloka"/>
                <a:ea typeface="Vidaloka"/>
                <a:cs typeface="Vidaloka"/>
                <a:sym typeface="Vidaloka"/>
              </a:rPr>
              <a:t>歷史頁面</a:t>
            </a:r>
            <a:endParaRPr b="1" sz="1800">
              <a:solidFill>
                <a:schemeClr val="lt1"/>
              </a:solidFill>
              <a:latin typeface="Vidaloka"/>
              <a:ea typeface="Vidaloka"/>
              <a:cs typeface="Vidaloka"/>
              <a:sym typeface="Vidaloka"/>
            </a:endParaRPr>
          </a:p>
        </p:txBody>
      </p:sp>
      <p:sp>
        <p:nvSpPr>
          <p:cNvPr id="232" name="Google Shape;232;p26"/>
          <p:cNvSpPr/>
          <p:nvPr/>
        </p:nvSpPr>
        <p:spPr>
          <a:xfrm>
            <a:off x="7382425" y="1125025"/>
            <a:ext cx="1654500" cy="606600"/>
          </a:xfrm>
          <a:prstGeom prst="rect">
            <a:avLst/>
          </a:prstGeom>
          <a:solidFill>
            <a:srgbClr val="32373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sz="1800">
                <a:solidFill>
                  <a:schemeClr val="lt1"/>
                </a:solidFill>
                <a:latin typeface="Vidaloka"/>
                <a:ea typeface="Vidaloka"/>
                <a:cs typeface="Vidaloka"/>
                <a:sym typeface="Vidaloka"/>
              </a:rPr>
              <a:t>公式</a:t>
            </a:r>
            <a:r>
              <a:rPr b="1" lang="zh-TW" sz="1800">
                <a:solidFill>
                  <a:schemeClr val="lt1"/>
                </a:solidFill>
                <a:latin typeface="Vidaloka"/>
                <a:ea typeface="Vidaloka"/>
                <a:cs typeface="Vidaloka"/>
                <a:sym typeface="Vidaloka"/>
              </a:rPr>
              <a:t>頁面</a:t>
            </a:r>
            <a:endParaRPr b="1" sz="1800">
              <a:solidFill>
                <a:schemeClr val="lt1"/>
              </a:solidFill>
              <a:latin typeface="Vidaloka"/>
              <a:ea typeface="Vidaloka"/>
              <a:cs typeface="Vidaloka"/>
              <a:sym typeface="Vidalok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5859">
            <a:alpha val="80360"/>
          </a:srgbClr>
        </a:solidFill>
      </p:bgPr>
    </p:bg>
    <p:spTree>
      <p:nvGrpSpPr>
        <p:cNvPr id="236" name="Shape 236"/>
        <p:cNvGrpSpPr/>
        <p:nvPr/>
      </p:nvGrpSpPr>
      <p:grpSpPr>
        <a:xfrm>
          <a:off x="0" y="0"/>
          <a:ext cx="0" cy="0"/>
          <a:chOff x="0" y="0"/>
          <a:chExt cx="0" cy="0"/>
        </a:xfrm>
      </p:grpSpPr>
      <p:sp>
        <p:nvSpPr>
          <p:cNvPr id="237" name="Google Shape;237;p27"/>
          <p:cNvSpPr/>
          <p:nvPr/>
        </p:nvSpPr>
        <p:spPr>
          <a:xfrm rot="10800000">
            <a:off x="4464400" y="-24350"/>
            <a:ext cx="4803600" cy="4216800"/>
          </a:xfrm>
          <a:prstGeom prst="rtTriangle">
            <a:avLst/>
          </a:prstGeom>
          <a:solidFill>
            <a:srgbClr val="F4D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
          <p:cNvSpPr/>
          <p:nvPr/>
        </p:nvSpPr>
        <p:spPr>
          <a:xfrm>
            <a:off x="0" y="1431600"/>
            <a:ext cx="4512900" cy="3711900"/>
          </a:xfrm>
          <a:prstGeom prst="rtTriangle">
            <a:avLst/>
          </a:prstGeom>
          <a:solidFill>
            <a:srgbClr val="F4B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7"/>
          <p:cNvSpPr/>
          <p:nvPr/>
        </p:nvSpPr>
        <p:spPr>
          <a:xfrm>
            <a:off x="97050" y="3629300"/>
            <a:ext cx="1654500" cy="606600"/>
          </a:xfrm>
          <a:prstGeom prst="rect">
            <a:avLst/>
          </a:prstGeom>
          <a:solidFill>
            <a:srgbClr val="32373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sz="1800">
                <a:solidFill>
                  <a:schemeClr val="lt1"/>
                </a:solidFill>
                <a:latin typeface="Vidaloka"/>
                <a:ea typeface="Vidaloka"/>
                <a:cs typeface="Vidaloka"/>
                <a:sym typeface="Vidaloka"/>
              </a:rPr>
              <a:t>觀察者靜止</a:t>
            </a:r>
            <a:endParaRPr b="1" sz="1800">
              <a:solidFill>
                <a:schemeClr val="lt1"/>
              </a:solidFill>
              <a:latin typeface="Vidaloka"/>
              <a:ea typeface="Vidaloka"/>
              <a:cs typeface="Vidaloka"/>
              <a:sym typeface="Vidaloka"/>
            </a:endParaRPr>
          </a:p>
        </p:txBody>
      </p:sp>
      <p:sp>
        <p:nvSpPr>
          <p:cNvPr id="240" name="Google Shape;240;p27"/>
          <p:cNvSpPr/>
          <p:nvPr/>
        </p:nvSpPr>
        <p:spPr>
          <a:xfrm>
            <a:off x="7382425" y="1125025"/>
            <a:ext cx="1654500" cy="606600"/>
          </a:xfrm>
          <a:prstGeom prst="rect">
            <a:avLst/>
          </a:prstGeom>
          <a:solidFill>
            <a:srgbClr val="32373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sz="1800">
                <a:solidFill>
                  <a:schemeClr val="lt1"/>
                </a:solidFill>
                <a:latin typeface="Vidaloka"/>
                <a:ea typeface="Vidaloka"/>
                <a:cs typeface="Vidaloka"/>
                <a:sym typeface="Vidaloka"/>
              </a:rPr>
              <a:t>波源靜止</a:t>
            </a:r>
            <a:endParaRPr b="1" sz="1800">
              <a:solidFill>
                <a:schemeClr val="lt1"/>
              </a:solidFill>
              <a:latin typeface="Vidaloka"/>
              <a:ea typeface="Vidaloka"/>
              <a:cs typeface="Vidaloka"/>
              <a:sym typeface="Vidaloka"/>
            </a:endParaRPr>
          </a:p>
        </p:txBody>
      </p:sp>
      <p:pic>
        <p:nvPicPr>
          <p:cNvPr id="241" name="Google Shape;241;p27"/>
          <p:cNvPicPr preferRelativeResize="0"/>
          <p:nvPr/>
        </p:nvPicPr>
        <p:blipFill>
          <a:blip r:embed="rId3">
            <a:alphaModFix/>
          </a:blip>
          <a:stretch>
            <a:fillRect/>
          </a:stretch>
        </p:blipFill>
        <p:spPr>
          <a:xfrm>
            <a:off x="4693313" y="101763"/>
            <a:ext cx="2508700" cy="4937863"/>
          </a:xfrm>
          <a:prstGeom prst="rect">
            <a:avLst/>
          </a:prstGeom>
          <a:noFill/>
          <a:ln>
            <a:noFill/>
          </a:ln>
        </p:spPr>
      </p:pic>
      <p:pic>
        <p:nvPicPr>
          <p:cNvPr id="242" name="Google Shape;242;p27"/>
          <p:cNvPicPr preferRelativeResize="0"/>
          <p:nvPr/>
        </p:nvPicPr>
        <p:blipFill>
          <a:blip r:embed="rId4">
            <a:alphaModFix/>
          </a:blip>
          <a:stretch>
            <a:fillRect/>
          </a:stretch>
        </p:blipFill>
        <p:spPr>
          <a:xfrm>
            <a:off x="1935703" y="102825"/>
            <a:ext cx="2573472" cy="4937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5859">
            <a:alpha val="80360"/>
          </a:srgbClr>
        </a:solidFill>
      </p:bgPr>
    </p:bg>
    <p:spTree>
      <p:nvGrpSpPr>
        <p:cNvPr id="246" name="Shape 246"/>
        <p:cNvGrpSpPr/>
        <p:nvPr/>
      </p:nvGrpSpPr>
      <p:grpSpPr>
        <a:xfrm>
          <a:off x="0" y="0"/>
          <a:ext cx="0" cy="0"/>
          <a:chOff x="0" y="0"/>
          <a:chExt cx="0" cy="0"/>
        </a:xfrm>
      </p:grpSpPr>
      <p:sp>
        <p:nvSpPr>
          <p:cNvPr id="247" name="Google Shape;247;p28"/>
          <p:cNvSpPr/>
          <p:nvPr/>
        </p:nvSpPr>
        <p:spPr>
          <a:xfrm rot="6395682">
            <a:off x="791935" y="2291411"/>
            <a:ext cx="5527318" cy="4512088"/>
          </a:xfrm>
          <a:prstGeom prst="parallelogram">
            <a:avLst>
              <a:gd fmla="val 25000" name="adj"/>
            </a:avLst>
          </a:prstGeom>
          <a:solidFill>
            <a:srgbClr val="3237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8"/>
          <p:cNvSpPr/>
          <p:nvPr/>
        </p:nvSpPr>
        <p:spPr>
          <a:xfrm flipH="1">
            <a:off x="0" y="2947800"/>
            <a:ext cx="9158700" cy="2195700"/>
          </a:xfrm>
          <a:prstGeom prst="rtTriangle">
            <a:avLst/>
          </a:prstGeom>
          <a:solidFill>
            <a:srgbClr val="F4D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8"/>
          <p:cNvSpPr/>
          <p:nvPr/>
        </p:nvSpPr>
        <p:spPr>
          <a:xfrm flipH="1" rot="10800000">
            <a:off x="0" y="12000"/>
            <a:ext cx="9158700" cy="1951200"/>
          </a:xfrm>
          <a:prstGeom prst="rtTriangle">
            <a:avLst/>
          </a:prstGeom>
          <a:solidFill>
            <a:srgbClr val="F4B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8"/>
          <p:cNvSpPr txBox="1"/>
          <p:nvPr/>
        </p:nvSpPr>
        <p:spPr>
          <a:xfrm>
            <a:off x="3908200" y="1443100"/>
            <a:ext cx="47076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4800">
                <a:solidFill>
                  <a:schemeClr val="lt1"/>
                </a:solidFill>
                <a:latin typeface="Georgia"/>
                <a:ea typeface="Georgia"/>
                <a:cs typeface="Georgia"/>
                <a:sym typeface="Georgia"/>
              </a:rPr>
              <a:t>觀測者靜止</a:t>
            </a:r>
            <a:endParaRPr sz="4800">
              <a:solidFill>
                <a:schemeClr val="lt1"/>
              </a:solidFill>
              <a:latin typeface="Georgia"/>
              <a:ea typeface="Georgia"/>
              <a:cs typeface="Georgia"/>
              <a:sym typeface="Georgia"/>
            </a:endParaRPr>
          </a:p>
        </p:txBody>
      </p:sp>
      <p:sp>
        <p:nvSpPr>
          <p:cNvPr id="251" name="Google Shape;251;p28"/>
          <p:cNvSpPr txBox="1"/>
          <p:nvPr/>
        </p:nvSpPr>
        <p:spPr>
          <a:xfrm>
            <a:off x="3574625" y="2301300"/>
            <a:ext cx="5161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3000">
                <a:solidFill>
                  <a:schemeClr val="lt1"/>
                </a:solidFill>
                <a:latin typeface="Vidaloka"/>
                <a:ea typeface="Vidaloka"/>
                <a:cs typeface="Vidaloka"/>
                <a:sym typeface="Vidaloka"/>
              </a:rPr>
              <a:t>Observer is still</a:t>
            </a:r>
            <a:endParaRPr sz="3000">
              <a:solidFill>
                <a:schemeClr val="lt1"/>
              </a:solidFill>
              <a:latin typeface="Vidaloka"/>
              <a:ea typeface="Vidaloka"/>
              <a:cs typeface="Vidaloka"/>
              <a:sym typeface="Vidalok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5859">
            <a:alpha val="80360"/>
          </a:srgbClr>
        </a:solidFill>
      </p:bgPr>
    </p:bg>
    <p:spTree>
      <p:nvGrpSpPr>
        <p:cNvPr id="255" name="Shape 255"/>
        <p:cNvGrpSpPr/>
        <p:nvPr/>
      </p:nvGrpSpPr>
      <p:grpSpPr>
        <a:xfrm>
          <a:off x="0" y="0"/>
          <a:ext cx="0" cy="0"/>
          <a:chOff x="0" y="0"/>
          <a:chExt cx="0" cy="0"/>
        </a:xfrm>
      </p:grpSpPr>
      <p:sp>
        <p:nvSpPr>
          <p:cNvPr id="256" name="Google Shape;256;p29"/>
          <p:cNvSpPr/>
          <p:nvPr/>
        </p:nvSpPr>
        <p:spPr>
          <a:xfrm>
            <a:off x="322000" y="3026588"/>
            <a:ext cx="1658100" cy="702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latin typeface="Vidaloka"/>
                <a:ea typeface="Vidaloka"/>
                <a:cs typeface="Vidaloka"/>
                <a:sym typeface="Vidaloka"/>
              </a:rPr>
              <a:t>使參數傳遞給CanvasView</a:t>
            </a:r>
            <a:endParaRPr b="1">
              <a:latin typeface="Vidaloka"/>
              <a:ea typeface="Vidaloka"/>
              <a:cs typeface="Vidaloka"/>
              <a:sym typeface="Vidaloka"/>
            </a:endParaRPr>
          </a:p>
        </p:txBody>
      </p:sp>
      <p:sp>
        <p:nvSpPr>
          <p:cNvPr id="257" name="Google Shape;257;p29"/>
          <p:cNvSpPr/>
          <p:nvPr/>
        </p:nvSpPr>
        <p:spPr>
          <a:xfrm>
            <a:off x="7308676" y="3120488"/>
            <a:ext cx="1551300" cy="508800"/>
          </a:xfrm>
          <a:prstGeom prst="roundRect">
            <a:avLst>
              <a:gd fmla="val 16667" name="adj"/>
            </a:avLst>
          </a:prstGeom>
          <a:solidFill>
            <a:srgbClr val="F4B86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latin typeface="Vidaloka"/>
                <a:ea typeface="Vidaloka"/>
                <a:cs typeface="Vidaloka"/>
                <a:sym typeface="Vidaloka"/>
              </a:rPr>
              <a:t>CanvasView</a:t>
            </a:r>
            <a:endParaRPr b="1">
              <a:latin typeface="Vidaloka"/>
              <a:ea typeface="Vidaloka"/>
              <a:cs typeface="Vidaloka"/>
              <a:sym typeface="Vidaloka"/>
            </a:endParaRPr>
          </a:p>
        </p:txBody>
      </p:sp>
      <p:pic>
        <p:nvPicPr>
          <p:cNvPr id="258" name="Google Shape;258;p29"/>
          <p:cNvPicPr preferRelativeResize="0"/>
          <p:nvPr/>
        </p:nvPicPr>
        <p:blipFill>
          <a:blip r:embed="rId3">
            <a:alphaModFix/>
          </a:blip>
          <a:stretch>
            <a:fillRect/>
          </a:stretch>
        </p:blipFill>
        <p:spPr>
          <a:xfrm>
            <a:off x="4647574" y="253250"/>
            <a:ext cx="2298025" cy="4636978"/>
          </a:xfrm>
          <a:prstGeom prst="rect">
            <a:avLst/>
          </a:prstGeom>
          <a:noFill/>
          <a:ln>
            <a:noFill/>
          </a:ln>
        </p:spPr>
      </p:pic>
      <p:pic>
        <p:nvPicPr>
          <p:cNvPr id="259" name="Google Shape;259;p29"/>
          <p:cNvPicPr preferRelativeResize="0"/>
          <p:nvPr/>
        </p:nvPicPr>
        <p:blipFill>
          <a:blip r:embed="rId4">
            <a:alphaModFix/>
          </a:blip>
          <a:stretch>
            <a:fillRect/>
          </a:stretch>
        </p:blipFill>
        <p:spPr>
          <a:xfrm>
            <a:off x="2164849" y="314288"/>
            <a:ext cx="2298025" cy="4575960"/>
          </a:xfrm>
          <a:prstGeom prst="rect">
            <a:avLst/>
          </a:prstGeom>
          <a:noFill/>
          <a:ln>
            <a:noFill/>
          </a:ln>
        </p:spPr>
      </p:pic>
      <p:sp>
        <p:nvSpPr>
          <p:cNvPr id="260" name="Google Shape;260;p29"/>
          <p:cNvSpPr/>
          <p:nvPr/>
        </p:nvSpPr>
        <p:spPr>
          <a:xfrm>
            <a:off x="322000" y="727838"/>
            <a:ext cx="1551300" cy="514500"/>
          </a:xfrm>
          <a:prstGeom prst="round1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sz="1800">
                <a:solidFill>
                  <a:schemeClr val="dk1"/>
                </a:solidFill>
                <a:latin typeface="Microsoft JhengHei"/>
                <a:ea typeface="Microsoft JhengHei"/>
                <a:cs typeface="Microsoft JhengHei"/>
                <a:sym typeface="Microsoft JhengHei"/>
              </a:rPr>
              <a:t>輸入波速</a:t>
            </a:r>
            <a:endParaRPr b="1" sz="1800">
              <a:latin typeface="Microsoft JhengHei"/>
              <a:ea typeface="Microsoft JhengHei"/>
              <a:cs typeface="Microsoft JhengHei"/>
              <a:sym typeface="Microsoft JhengHei"/>
            </a:endParaRPr>
          </a:p>
        </p:txBody>
      </p:sp>
      <p:sp>
        <p:nvSpPr>
          <p:cNvPr id="261" name="Google Shape;261;p29"/>
          <p:cNvSpPr/>
          <p:nvPr/>
        </p:nvSpPr>
        <p:spPr>
          <a:xfrm>
            <a:off x="322000" y="1877213"/>
            <a:ext cx="1551300" cy="514500"/>
          </a:xfrm>
          <a:prstGeom prst="round1Rect">
            <a:avLst>
              <a:gd fmla="val 16667" name="adj"/>
            </a:avLst>
          </a:prstGeom>
          <a:solidFill>
            <a:srgbClr val="F4B86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sz="1800">
                <a:solidFill>
                  <a:schemeClr val="dk1"/>
                </a:solidFill>
                <a:latin typeface="Microsoft JhengHei"/>
                <a:ea typeface="Microsoft JhengHei"/>
                <a:cs typeface="Microsoft JhengHei"/>
                <a:sym typeface="Microsoft JhengHei"/>
              </a:rPr>
              <a:t>輸入頻率</a:t>
            </a:r>
            <a:endParaRPr b="1" sz="1800">
              <a:solidFill>
                <a:schemeClr val="dk1"/>
              </a:solidFill>
              <a:latin typeface="Microsoft JhengHei"/>
              <a:ea typeface="Microsoft JhengHei"/>
              <a:cs typeface="Microsoft JhengHei"/>
              <a:sym typeface="Microsoft JhengHei"/>
            </a:endParaRPr>
          </a:p>
        </p:txBody>
      </p:sp>
      <p:cxnSp>
        <p:nvCxnSpPr>
          <p:cNvPr id="262" name="Google Shape;262;p29"/>
          <p:cNvCxnSpPr>
            <a:stCxn id="260" idx="3"/>
          </p:cNvCxnSpPr>
          <p:nvPr/>
        </p:nvCxnSpPr>
        <p:spPr>
          <a:xfrm>
            <a:off x="1873300" y="985088"/>
            <a:ext cx="516600" cy="422100"/>
          </a:xfrm>
          <a:prstGeom prst="bentConnector3">
            <a:avLst>
              <a:gd fmla="val 50000" name="adj1"/>
            </a:avLst>
          </a:prstGeom>
          <a:noFill/>
          <a:ln cap="flat" cmpd="sng" w="19050">
            <a:solidFill>
              <a:schemeClr val="lt2"/>
            </a:solidFill>
            <a:prstDash val="solid"/>
            <a:round/>
            <a:headEnd len="med" w="med" type="none"/>
            <a:tailEnd len="med" w="med" type="none"/>
          </a:ln>
        </p:spPr>
      </p:cxnSp>
      <p:cxnSp>
        <p:nvCxnSpPr>
          <p:cNvPr id="263" name="Google Shape;263;p29"/>
          <p:cNvCxnSpPr>
            <a:stCxn id="261" idx="3"/>
          </p:cNvCxnSpPr>
          <p:nvPr/>
        </p:nvCxnSpPr>
        <p:spPr>
          <a:xfrm flipH="1" rot="10800000">
            <a:off x="1873300" y="1625663"/>
            <a:ext cx="516600" cy="508800"/>
          </a:xfrm>
          <a:prstGeom prst="bentConnector3">
            <a:avLst>
              <a:gd fmla="val 50000" name="adj1"/>
            </a:avLst>
          </a:prstGeom>
          <a:noFill/>
          <a:ln cap="flat" cmpd="sng" w="19050">
            <a:solidFill>
              <a:srgbClr val="F4B860"/>
            </a:solidFill>
            <a:prstDash val="solid"/>
            <a:round/>
            <a:headEnd len="med" w="med" type="none"/>
            <a:tailEnd len="med" w="med" type="none"/>
          </a:ln>
        </p:spPr>
      </p:cxnSp>
      <p:sp>
        <p:nvSpPr>
          <p:cNvPr id="264" name="Google Shape;264;p29"/>
          <p:cNvSpPr/>
          <p:nvPr/>
        </p:nvSpPr>
        <p:spPr>
          <a:xfrm>
            <a:off x="254800" y="2790088"/>
            <a:ext cx="825000" cy="363900"/>
          </a:xfrm>
          <a:prstGeom prst="round2DiagRect">
            <a:avLst>
              <a:gd fmla="val 16667" name="adj1"/>
              <a:gd fmla="val 0" name="adj2"/>
            </a:avLst>
          </a:prstGeom>
          <a:solidFill>
            <a:srgbClr val="32373B"/>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zh-TW">
                <a:solidFill>
                  <a:schemeClr val="lt1"/>
                </a:solidFill>
              </a:rPr>
              <a:t>提交</a:t>
            </a:r>
            <a:endParaRPr b="1">
              <a:solidFill>
                <a:schemeClr val="lt1"/>
              </a:solidFill>
            </a:endParaRPr>
          </a:p>
        </p:txBody>
      </p:sp>
      <p:cxnSp>
        <p:nvCxnSpPr>
          <p:cNvPr id="265" name="Google Shape;265;p29"/>
          <p:cNvCxnSpPr>
            <a:stCxn id="256" idx="3"/>
          </p:cNvCxnSpPr>
          <p:nvPr/>
        </p:nvCxnSpPr>
        <p:spPr>
          <a:xfrm flipH="1" rot="10800000">
            <a:off x="1980100" y="1965038"/>
            <a:ext cx="858600" cy="1412700"/>
          </a:xfrm>
          <a:prstGeom prst="bentConnector2">
            <a:avLst/>
          </a:prstGeom>
          <a:noFill/>
          <a:ln cap="flat" cmpd="sng" w="19050">
            <a:solidFill>
              <a:srgbClr val="D9EAD3"/>
            </a:solidFill>
            <a:prstDash val="solid"/>
            <a:round/>
            <a:headEnd len="med" w="med" type="none"/>
            <a:tailEnd len="med" w="med" type="none"/>
          </a:ln>
        </p:spPr>
      </p:cxnSp>
      <p:sp>
        <p:nvSpPr>
          <p:cNvPr id="266" name="Google Shape;266;p29"/>
          <p:cNvSpPr/>
          <p:nvPr/>
        </p:nvSpPr>
        <p:spPr>
          <a:xfrm>
            <a:off x="7197500" y="810688"/>
            <a:ext cx="1658100" cy="702300"/>
          </a:xfrm>
          <a:prstGeom prst="roundRect">
            <a:avLst>
              <a:gd fmla="val 16667" name="adj"/>
            </a:avLst>
          </a:prstGeom>
          <a:solidFill>
            <a:srgbClr val="F4D6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latin typeface="Vidaloka"/>
                <a:ea typeface="Vidaloka"/>
                <a:cs typeface="Vidaloka"/>
                <a:sym typeface="Vidaloka"/>
              </a:rPr>
              <a:t>回到重新輸入參數的狀態</a:t>
            </a:r>
            <a:endParaRPr b="1">
              <a:latin typeface="Vidaloka"/>
              <a:ea typeface="Vidaloka"/>
              <a:cs typeface="Vidaloka"/>
              <a:sym typeface="Vidaloka"/>
            </a:endParaRPr>
          </a:p>
        </p:txBody>
      </p:sp>
      <p:sp>
        <p:nvSpPr>
          <p:cNvPr id="267" name="Google Shape;267;p29"/>
          <p:cNvSpPr/>
          <p:nvPr/>
        </p:nvSpPr>
        <p:spPr>
          <a:xfrm>
            <a:off x="7130300" y="574188"/>
            <a:ext cx="825000" cy="363900"/>
          </a:xfrm>
          <a:prstGeom prst="round2DiagRect">
            <a:avLst>
              <a:gd fmla="val 16667" name="adj1"/>
              <a:gd fmla="val 0" name="adj2"/>
            </a:avLst>
          </a:prstGeom>
          <a:solidFill>
            <a:srgbClr val="32373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solidFill>
                  <a:schemeClr val="lt1"/>
                </a:solidFill>
              </a:rPr>
              <a:t>暫停</a:t>
            </a:r>
            <a:endParaRPr b="1">
              <a:solidFill>
                <a:schemeClr val="lt1"/>
              </a:solidFill>
            </a:endParaRPr>
          </a:p>
        </p:txBody>
      </p:sp>
      <p:cxnSp>
        <p:nvCxnSpPr>
          <p:cNvPr id="268" name="Google Shape;268;p29"/>
          <p:cNvCxnSpPr>
            <a:stCxn id="266" idx="1"/>
          </p:cNvCxnSpPr>
          <p:nvPr/>
        </p:nvCxnSpPr>
        <p:spPr>
          <a:xfrm flipH="1">
            <a:off x="5374100" y="1161838"/>
            <a:ext cx="1823400" cy="585000"/>
          </a:xfrm>
          <a:prstGeom prst="bentConnector3">
            <a:avLst>
              <a:gd fmla="val 50000" name="adj1"/>
            </a:avLst>
          </a:prstGeom>
          <a:noFill/>
          <a:ln cap="flat" cmpd="sng" w="19050">
            <a:solidFill>
              <a:srgbClr val="F4D6CC"/>
            </a:solidFill>
            <a:prstDash val="solid"/>
            <a:round/>
            <a:headEnd len="med" w="med" type="none"/>
            <a:tailEnd len="med" w="med" type="none"/>
          </a:ln>
        </p:spPr>
      </p:cxnSp>
      <p:sp>
        <p:nvSpPr>
          <p:cNvPr id="269" name="Google Shape;269;p29"/>
          <p:cNvSpPr/>
          <p:nvPr/>
        </p:nvSpPr>
        <p:spPr>
          <a:xfrm>
            <a:off x="7231100" y="1983338"/>
            <a:ext cx="1658100" cy="7023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latin typeface="Vidaloka"/>
                <a:ea typeface="Vidaloka"/>
                <a:cs typeface="Vidaloka"/>
                <a:sym typeface="Vidaloka"/>
              </a:rPr>
              <a:t>顯示波源前進後的波形</a:t>
            </a:r>
            <a:endParaRPr b="1">
              <a:latin typeface="Vidaloka"/>
              <a:ea typeface="Vidaloka"/>
              <a:cs typeface="Vidaloka"/>
              <a:sym typeface="Vidaloka"/>
            </a:endParaRPr>
          </a:p>
        </p:txBody>
      </p:sp>
      <p:sp>
        <p:nvSpPr>
          <p:cNvPr id="270" name="Google Shape;270;p29"/>
          <p:cNvSpPr/>
          <p:nvPr/>
        </p:nvSpPr>
        <p:spPr>
          <a:xfrm>
            <a:off x="7163900" y="1746838"/>
            <a:ext cx="825000" cy="363900"/>
          </a:xfrm>
          <a:prstGeom prst="round2DiagRect">
            <a:avLst>
              <a:gd fmla="val 16667" name="adj1"/>
              <a:gd fmla="val 0" name="adj2"/>
            </a:avLst>
          </a:prstGeom>
          <a:solidFill>
            <a:srgbClr val="32373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solidFill>
                  <a:schemeClr val="lt1"/>
                </a:solidFill>
              </a:rPr>
              <a:t>前進</a:t>
            </a:r>
            <a:endParaRPr b="1">
              <a:solidFill>
                <a:schemeClr val="lt1"/>
              </a:solidFill>
            </a:endParaRPr>
          </a:p>
        </p:txBody>
      </p:sp>
      <p:cxnSp>
        <p:nvCxnSpPr>
          <p:cNvPr id="271" name="Google Shape;271;p29"/>
          <p:cNvCxnSpPr>
            <a:stCxn id="269" idx="1"/>
          </p:cNvCxnSpPr>
          <p:nvPr/>
        </p:nvCxnSpPr>
        <p:spPr>
          <a:xfrm rot="10800000">
            <a:off x="6635600" y="1868288"/>
            <a:ext cx="595500" cy="466200"/>
          </a:xfrm>
          <a:prstGeom prst="bentConnector3">
            <a:avLst>
              <a:gd fmla="val 50000" name="adj1"/>
            </a:avLst>
          </a:prstGeom>
          <a:noFill/>
          <a:ln cap="flat" cmpd="sng" w="19050">
            <a:solidFill>
              <a:schemeClr val="lt2"/>
            </a:solidFill>
            <a:prstDash val="solid"/>
            <a:round/>
            <a:headEnd len="med" w="med" type="none"/>
            <a:tailEnd len="med" w="med" type="none"/>
          </a:ln>
        </p:spPr>
      </p:cxnSp>
      <p:cxnSp>
        <p:nvCxnSpPr>
          <p:cNvPr id="272" name="Google Shape;272;p29"/>
          <p:cNvCxnSpPr>
            <a:stCxn id="257" idx="1"/>
          </p:cNvCxnSpPr>
          <p:nvPr/>
        </p:nvCxnSpPr>
        <p:spPr>
          <a:xfrm rot="10800000">
            <a:off x="6344476" y="3372488"/>
            <a:ext cx="964200" cy="2400"/>
          </a:xfrm>
          <a:prstGeom prst="bentConnector3">
            <a:avLst>
              <a:gd fmla="val 50000" name="adj1"/>
            </a:avLst>
          </a:prstGeom>
          <a:noFill/>
          <a:ln cap="flat" cmpd="sng" w="19050">
            <a:solidFill>
              <a:srgbClr val="F4B860"/>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5859">
            <a:alpha val="80360"/>
          </a:srgbClr>
        </a:solidFill>
      </p:bgPr>
    </p:bg>
    <p:spTree>
      <p:nvGrpSpPr>
        <p:cNvPr id="276" name="Shape 276"/>
        <p:cNvGrpSpPr/>
        <p:nvPr/>
      </p:nvGrpSpPr>
      <p:grpSpPr>
        <a:xfrm>
          <a:off x="0" y="0"/>
          <a:ext cx="0" cy="0"/>
          <a:chOff x="0" y="0"/>
          <a:chExt cx="0" cy="0"/>
        </a:xfrm>
      </p:grpSpPr>
      <p:sp>
        <p:nvSpPr>
          <p:cNvPr id="277" name="Google Shape;277;p30"/>
          <p:cNvSpPr/>
          <p:nvPr/>
        </p:nvSpPr>
        <p:spPr>
          <a:xfrm flipH="1">
            <a:off x="4500600" y="1849500"/>
            <a:ext cx="4643400" cy="3294000"/>
          </a:xfrm>
          <a:prstGeom prst="rtTriangle">
            <a:avLst/>
          </a:prstGeom>
          <a:solidFill>
            <a:srgbClr val="F4D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0"/>
          <p:cNvSpPr/>
          <p:nvPr/>
        </p:nvSpPr>
        <p:spPr>
          <a:xfrm flipH="1" rot="10800000">
            <a:off x="0" y="0"/>
            <a:ext cx="4500600" cy="3294000"/>
          </a:xfrm>
          <a:prstGeom prst="rtTriangle">
            <a:avLst/>
          </a:prstGeom>
          <a:solidFill>
            <a:srgbClr val="F4B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0"/>
          <p:cNvSpPr txBox="1"/>
          <p:nvPr/>
        </p:nvSpPr>
        <p:spPr>
          <a:xfrm>
            <a:off x="214650" y="1652000"/>
            <a:ext cx="3703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1"/>
              </a:solidFill>
              <a:latin typeface="Microsoft JhengHei"/>
              <a:ea typeface="Microsoft JhengHei"/>
              <a:cs typeface="Microsoft JhengHei"/>
              <a:sym typeface="Microsoft JhengHei"/>
            </a:endParaRPr>
          </a:p>
        </p:txBody>
      </p:sp>
      <p:pic>
        <p:nvPicPr>
          <p:cNvPr id="280" name="Google Shape;280;p30" title="觀察者靜止_變速.mp4">
            <a:hlinkClick r:id="rId3"/>
          </p:cNvPr>
          <p:cNvPicPr preferRelativeResize="0"/>
          <p:nvPr/>
        </p:nvPicPr>
        <p:blipFill>
          <a:blip r:embed="rId4">
            <a:alphaModFix/>
          </a:blip>
          <a:stretch>
            <a:fillRect/>
          </a:stretch>
        </p:blipFill>
        <p:spPr>
          <a:xfrm>
            <a:off x="1761949" y="178313"/>
            <a:ext cx="2704000" cy="4786871"/>
          </a:xfrm>
          <a:prstGeom prst="rect">
            <a:avLst/>
          </a:prstGeom>
          <a:noFill/>
          <a:ln>
            <a:noFill/>
          </a:ln>
        </p:spPr>
      </p:pic>
      <p:pic>
        <p:nvPicPr>
          <p:cNvPr id="281" name="Google Shape;281;p30" title="觀察者靜止_等速.mp4">
            <a:hlinkClick r:id="rId5"/>
          </p:cNvPr>
          <p:cNvPicPr preferRelativeResize="0"/>
          <p:nvPr/>
        </p:nvPicPr>
        <p:blipFill>
          <a:blip r:embed="rId6">
            <a:alphaModFix/>
          </a:blip>
          <a:stretch>
            <a:fillRect/>
          </a:stretch>
        </p:blipFill>
        <p:spPr>
          <a:xfrm>
            <a:off x="4552700" y="193913"/>
            <a:ext cx="2703987" cy="4786802"/>
          </a:xfrm>
          <a:prstGeom prst="rect">
            <a:avLst/>
          </a:prstGeom>
          <a:noFill/>
          <a:ln>
            <a:noFill/>
          </a:ln>
        </p:spPr>
      </p:pic>
      <p:sp>
        <p:nvSpPr>
          <p:cNvPr id="282" name="Google Shape;282;p30"/>
          <p:cNvSpPr/>
          <p:nvPr/>
        </p:nvSpPr>
        <p:spPr>
          <a:xfrm>
            <a:off x="72800" y="1045400"/>
            <a:ext cx="1654500" cy="606600"/>
          </a:xfrm>
          <a:prstGeom prst="rect">
            <a:avLst/>
          </a:prstGeom>
          <a:solidFill>
            <a:srgbClr val="32373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sz="1800">
                <a:solidFill>
                  <a:schemeClr val="lt1"/>
                </a:solidFill>
                <a:latin typeface="Vidaloka"/>
                <a:ea typeface="Vidaloka"/>
                <a:cs typeface="Vidaloka"/>
                <a:sym typeface="Vidaloka"/>
              </a:rPr>
              <a:t>觀測者靜止</a:t>
            </a:r>
            <a:endParaRPr b="1" sz="1800">
              <a:solidFill>
                <a:schemeClr val="lt1"/>
              </a:solidFill>
              <a:latin typeface="Vidaloka"/>
              <a:ea typeface="Vidaloka"/>
              <a:cs typeface="Vidaloka"/>
              <a:sym typeface="Vidaloka"/>
            </a:endParaRPr>
          </a:p>
          <a:p>
            <a:pPr indent="0" lvl="0" marL="0" rtl="0" algn="ctr">
              <a:spcBef>
                <a:spcPts val="0"/>
              </a:spcBef>
              <a:spcAft>
                <a:spcPts val="0"/>
              </a:spcAft>
              <a:buNone/>
            </a:pPr>
            <a:r>
              <a:rPr b="1" lang="zh-TW" sz="1800">
                <a:solidFill>
                  <a:schemeClr val="lt1"/>
                </a:solidFill>
                <a:latin typeface="Vidaloka"/>
                <a:ea typeface="Vidaloka"/>
                <a:cs typeface="Vidaloka"/>
                <a:sym typeface="Vidaloka"/>
              </a:rPr>
              <a:t>變速</a:t>
            </a:r>
            <a:endParaRPr b="1" sz="1800">
              <a:solidFill>
                <a:schemeClr val="lt1"/>
              </a:solidFill>
              <a:latin typeface="Vidaloka"/>
              <a:ea typeface="Vidaloka"/>
              <a:cs typeface="Vidaloka"/>
              <a:sym typeface="Vidaloka"/>
            </a:endParaRPr>
          </a:p>
        </p:txBody>
      </p:sp>
      <p:sp>
        <p:nvSpPr>
          <p:cNvPr id="283" name="Google Shape;283;p30"/>
          <p:cNvSpPr/>
          <p:nvPr/>
        </p:nvSpPr>
        <p:spPr>
          <a:xfrm>
            <a:off x="7308775" y="3784775"/>
            <a:ext cx="1733400" cy="606600"/>
          </a:xfrm>
          <a:prstGeom prst="rect">
            <a:avLst/>
          </a:prstGeom>
          <a:solidFill>
            <a:srgbClr val="32373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sz="1800">
                <a:solidFill>
                  <a:schemeClr val="lt1"/>
                </a:solidFill>
                <a:latin typeface="Vidaloka"/>
                <a:ea typeface="Vidaloka"/>
                <a:cs typeface="Vidaloka"/>
                <a:sym typeface="Vidaloka"/>
              </a:rPr>
              <a:t>觀測者靜止</a:t>
            </a:r>
            <a:endParaRPr b="1" sz="1800">
              <a:solidFill>
                <a:schemeClr val="lt1"/>
              </a:solidFill>
              <a:latin typeface="Vidaloka"/>
              <a:ea typeface="Vidaloka"/>
              <a:cs typeface="Vidaloka"/>
              <a:sym typeface="Vidaloka"/>
            </a:endParaRPr>
          </a:p>
          <a:p>
            <a:pPr indent="0" lvl="0" marL="0" rtl="0" algn="ctr">
              <a:spcBef>
                <a:spcPts val="0"/>
              </a:spcBef>
              <a:spcAft>
                <a:spcPts val="0"/>
              </a:spcAft>
              <a:buNone/>
            </a:pPr>
            <a:r>
              <a:rPr b="1" lang="zh-TW" sz="1800">
                <a:solidFill>
                  <a:schemeClr val="lt1"/>
                </a:solidFill>
                <a:latin typeface="Vidaloka"/>
                <a:ea typeface="Vidaloka"/>
                <a:cs typeface="Vidaloka"/>
                <a:sym typeface="Vidaloka"/>
              </a:rPr>
              <a:t>等速</a:t>
            </a:r>
            <a:endParaRPr b="1" sz="1800">
              <a:solidFill>
                <a:schemeClr val="lt1"/>
              </a:solidFill>
              <a:latin typeface="Vidaloka"/>
              <a:ea typeface="Vidaloka"/>
              <a:cs typeface="Vidaloka"/>
              <a:sym typeface="Vidalok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5859">
            <a:alpha val="80360"/>
          </a:srgbClr>
        </a:solidFill>
      </p:bgPr>
    </p:bg>
    <p:spTree>
      <p:nvGrpSpPr>
        <p:cNvPr id="287" name="Shape 287"/>
        <p:cNvGrpSpPr/>
        <p:nvPr/>
      </p:nvGrpSpPr>
      <p:grpSpPr>
        <a:xfrm>
          <a:off x="0" y="0"/>
          <a:ext cx="0" cy="0"/>
          <a:chOff x="0" y="0"/>
          <a:chExt cx="0" cy="0"/>
        </a:xfrm>
      </p:grpSpPr>
      <p:sp>
        <p:nvSpPr>
          <p:cNvPr id="288" name="Google Shape;288;p31"/>
          <p:cNvSpPr/>
          <p:nvPr/>
        </p:nvSpPr>
        <p:spPr>
          <a:xfrm rot="6395682">
            <a:off x="791935" y="2291411"/>
            <a:ext cx="5527318" cy="4512088"/>
          </a:xfrm>
          <a:prstGeom prst="parallelogram">
            <a:avLst>
              <a:gd fmla="val 25000" name="adj"/>
            </a:avLst>
          </a:prstGeom>
          <a:solidFill>
            <a:srgbClr val="3237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1"/>
          <p:cNvSpPr/>
          <p:nvPr/>
        </p:nvSpPr>
        <p:spPr>
          <a:xfrm flipH="1">
            <a:off x="0" y="2947800"/>
            <a:ext cx="9158700" cy="2195700"/>
          </a:xfrm>
          <a:prstGeom prst="rtTriangle">
            <a:avLst/>
          </a:prstGeom>
          <a:solidFill>
            <a:srgbClr val="F4D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1"/>
          <p:cNvSpPr/>
          <p:nvPr/>
        </p:nvSpPr>
        <p:spPr>
          <a:xfrm flipH="1" rot="10800000">
            <a:off x="0" y="12000"/>
            <a:ext cx="9158700" cy="1951200"/>
          </a:xfrm>
          <a:prstGeom prst="rtTriangle">
            <a:avLst/>
          </a:prstGeom>
          <a:solidFill>
            <a:srgbClr val="F4B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1"/>
          <p:cNvSpPr txBox="1"/>
          <p:nvPr/>
        </p:nvSpPr>
        <p:spPr>
          <a:xfrm>
            <a:off x="3908200" y="1443100"/>
            <a:ext cx="47076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4800">
                <a:solidFill>
                  <a:schemeClr val="lt1"/>
                </a:solidFill>
                <a:latin typeface="Georgia"/>
                <a:ea typeface="Georgia"/>
                <a:cs typeface="Georgia"/>
                <a:sym typeface="Georgia"/>
              </a:rPr>
              <a:t>波源</a:t>
            </a:r>
            <a:r>
              <a:rPr lang="zh-TW" sz="4800">
                <a:solidFill>
                  <a:schemeClr val="lt1"/>
                </a:solidFill>
                <a:latin typeface="Georgia"/>
                <a:ea typeface="Georgia"/>
                <a:cs typeface="Georgia"/>
                <a:sym typeface="Georgia"/>
              </a:rPr>
              <a:t>靜止</a:t>
            </a:r>
            <a:endParaRPr sz="4800">
              <a:solidFill>
                <a:schemeClr val="lt1"/>
              </a:solidFill>
              <a:latin typeface="Georgia"/>
              <a:ea typeface="Georgia"/>
              <a:cs typeface="Georgia"/>
              <a:sym typeface="Georgia"/>
            </a:endParaRPr>
          </a:p>
        </p:txBody>
      </p:sp>
      <p:sp>
        <p:nvSpPr>
          <p:cNvPr id="292" name="Google Shape;292;p31"/>
          <p:cNvSpPr txBox="1"/>
          <p:nvPr/>
        </p:nvSpPr>
        <p:spPr>
          <a:xfrm>
            <a:off x="3574625" y="2301300"/>
            <a:ext cx="5161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3000">
                <a:solidFill>
                  <a:schemeClr val="lt1"/>
                </a:solidFill>
                <a:latin typeface="Vidaloka"/>
                <a:ea typeface="Vidaloka"/>
                <a:cs typeface="Vidaloka"/>
                <a:sym typeface="Vidaloka"/>
              </a:rPr>
              <a:t>Static Wave Source</a:t>
            </a:r>
            <a:endParaRPr sz="3000">
              <a:solidFill>
                <a:schemeClr val="lt1"/>
              </a:solidFill>
              <a:latin typeface="Vidaloka"/>
              <a:ea typeface="Vidaloka"/>
              <a:cs typeface="Vidaloka"/>
              <a:sym typeface="Vidalok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5859">
            <a:alpha val="80360"/>
          </a:srgbClr>
        </a:solidFill>
      </p:bgPr>
    </p:bg>
    <p:spTree>
      <p:nvGrpSpPr>
        <p:cNvPr id="63" name="Shape 63"/>
        <p:cNvGrpSpPr/>
        <p:nvPr/>
      </p:nvGrpSpPr>
      <p:grpSpPr>
        <a:xfrm>
          <a:off x="0" y="0"/>
          <a:ext cx="0" cy="0"/>
          <a:chOff x="0" y="0"/>
          <a:chExt cx="0" cy="0"/>
        </a:xfrm>
      </p:grpSpPr>
      <p:sp>
        <p:nvSpPr>
          <p:cNvPr id="64" name="Google Shape;64;p14"/>
          <p:cNvSpPr/>
          <p:nvPr/>
        </p:nvSpPr>
        <p:spPr>
          <a:xfrm rot="6395682">
            <a:off x="791935" y="2291411"/>
            <a:ext cx="5527318" cy="4512088"/>
          </a:xfrm>
          <a:prstGeom prst="parallelogram">
            <a:avLst>
              <a:gd fmla="val 25000" name="adj"/>
            </a:avLst>
          </a:prstGeom>
          <a:solidFill>
            <a:srgbClr val="3237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flipH="1">
            <a:off x="0" y="2947800"/>
            <a:ext cx="9158700" cy="2195700"/>
          </a:xfrm>
          <a:prstGeom prst="rtTriangle">
            <a:avLst/>
          </a:prstGeom>
          <a:solidFill>
            <a:srgbClr val="F4D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flipH="1" rot="10800000">
            <a:off x="-77575" y="150"/>
            <a:ext cx="9267300" cy="1962600"/>
          </a:xfrm>
          <a:prstGeom prst="rtTriangle">
            <a:avLst/>
          </a:prstGeom>
          <a:solidFill>
            <a:srgbClr val="F4B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txBox="1"/>
          <p:nvPr/>
        </p:nvSpPr>
        <p:spPr>
          <a:xfrm>
            <a:off x="3908200" y="1443100"/>
            <a:ext cx="47076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4800">
                <a:solidFill>
                  <a:schemeClr val="lt1"/>
                </a:solidFill>
                <a:latin typeface="Georgia"/>
                <a:ea typeface="Georgia"/>
                <a:cs typeface="Georgia"/>
                <a:sym typeface="Georgia"/>
              </a:rPr>
              <a:t>都卜勒效應介紹</a:t>
            </a:r>
            <a:endParaRPr sz="4800">
              <a:solidFill>
                <a:schemeClr val="lt1"/>
              </a:solidFill>
              <a:latin typeface="Georgia"/>
              <a:ea typeface="Georgia"/>
              <a:cs typeface="Georgia"/>
              <a:sym typeface="Georgia"/>
            </a:endParaRPr>
          </a:p>
        </p:txBody>
      </p:sp>
      <p:sp>
        <p:nvSpPr>
          <p:cNvPr id="68" name="Google Shape;68;p14"/>
          <p:cNvSpPr txBox="1"/>
          <p:nvPr/>
        </p:nvSpPr>
        <p:spPr>
          <a:xfrm>
            <a:off x="3574625" y="2301300"/>
            <a:ext cx="51612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3000">
                <a:solidFill>
                  <a:schemeClr val="lt1"/>
                </a:solidFill>
                <a:latin typeface="Vidaloka"/>
                <a:ea typeface="Vidaloka"/>
                <a:cs typeface="Vidaloka"/>
                <a:sym typeface="Vidaloka"/>
              </a:rPr>
              <a:t>Introduction to the </a:t>
            </a:r>
            <a:endParaRPr sz="3000">
              <a:solidFill>
                <a:schemeClr val="lt1"/>
              </a:solidFill>
              <a:latin typeface="Vidaloka"/>
              <a:ea typeface="Vidaloka"/>
              <a:cs typeface="Vidaloka"/>
              <a:sym typeface="Vidaloka"/>
            </a:endParaRPr>
          </a:p>
          <a:p>
            <a:pPr indent="0" lvl="0" marL="0" rtl="0" algn="ctr">
              <a:spcBef>
                <a:spcPts val="0"/>
              </a:spcBef>
              <a:spcAft>
                <a:spcPts val="0"/>
              </a:spcAft>
              <a:buNone/>
            </a:pPr>
            <a:r>
              <a:rPr lang="zh-TW" sz="3000">
                <a:solidFill>
                  <a:schemeClr val="lt1"/>
                </a:solidFill>
                <a:latin typeface="Vidaloka"/>
                <a:ea typeface="Vidaloka"/>
                <a:cs typeface="Vidaloka"/>
                <a:sym typeface="Vidaloka"/>
              </a:rPr>
              <a:t>Doppler Effect</a:t>
            </a:r>
            <a:endParaRPr sz="3000">
              <a:solidFill>
                <a:schemeClr val="lt1"/>
              </a:solidFill>
              <a:latin typeface="Vidaloka"/>
              <a:ea typeface="Vidaloka"/>
              <a:cs typeface="Vidaloka"/>
              <a:sym typeface="Vidalok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5859">
            <a:alpha val="80360"/>
          </a:srgbClr>
        </a:solidFill>
      </p:bgPr>
    </p:bg>
    <p:spTree>
      <p:nvGrpSpPr>
        <p:cNvPr id="296" name="Shape 296"/>
        <p:cNvGrpSpPr/>
        <p:nvPr/>
      </p:nvGrpSpPr>
      <p:grpSpPr>
        <a:xfrm>
          <a:off x="0" y="0"/>
          <a:ext cx="0" cy="0"/>
          <a:chOff x="0" y="0"/>
          <a:chExt cx="0" cy="0"/>
        </a:xfrm>
      </p:grpSpPr>
      <p:pic>
        <p:nvPicPr>
          <p:cNvPr id="297" name="Google Shape;297;p32"/>
          <p:cNvPicPr preferRelativeResize="0"/>
          <p:nvPr/>
        </p:nvPicPr>
        <p:blipFill>
          <a:blip r:embed="rId3">
            <a:alphaModFix/>
          </a:blip>
          <a:stretch>
            <a:fillRect/>
          </a:stretch>
        </p:blipFill>
        <p:spPr>
          <a:xfrm>
            <a:off x="2119225" y="247225"/>
            <a:ext cx="2361815" cy="4609550"/>
          </a:xfrm>
          <a:prstGeom prst="rect">
            <a:avLst/>
          </a:prstGeom>
          <a:noFill/>
          <a:ln>
            <a:noFill/>
          </a:ln>
        </p:spPr>
      </p:pic>
      <p:pic>
        <p:nvPicPr>
          <p:cNvPr id="298" name="Google Shape;298;p32"/>
          <p:cNvPicPr preferRelativeResize="0"/>
          <p:nvPr/>
        </p:nvPicPr>
        <p:blipFill>
          <a:blip r:embed="rId4">
            <a:alphaModFix/>
          </a:blip>
          <a:stretch>
            <a:fillRect/>
          </a:stretch>
        </p:blipFill>
        <p:spPr>
          <a:xfrm>
            <a:off x="4446700" y="247224"/>
            <a:ext cx="2298025" cy="4609561"/>
          </a:xfrm>
          <a:prstGeom prst="rect">
            <a:avLst/>
          </a:prstGeom>
          <a:noFill/>
          <a:ln>
            <a:noFill/>
          </a:ln>
        </p:spPr>
      </p:pic>
      <p:sp>
        <p:nvSpPr>
          <p:cNvPr id="299" name="Google Shape;299;p32"/>
          <p:cNvSpPr/>
          <p:nvPr/>
        </p:nvSpPr>
        <p:spPr>
          <a:xfrm>
            <a:off x="431125" y="3026600"/>
            <a:ext cx="1658100" cy="702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latin typeface="Vidaloka"/>
                <a:ea typeface="Vidaloka"/>
                <a:cs typeface="Vidaloka"/>
                <a:sym typeface="Vidaloka"/>
              </a:rPr>
              <a:t>使參數傳遞給WRCanvasView</a:t>
            </a:r>
            <a:endParaRPr b="1">
              <a:latin typeface="Vidaloka"/>
              <a:ea typeface="Vidaloka"/>
              <a:cs typeface="Vidaloka"/>
              <a:sym typeface="Vidaloka"/>
            </a:endParaRPr>
          </a:p>
        </p:txBody>
      </p:sp>
      <p:sp>
        <p:nvSpPr>
          <p:cNvPr id="300" name="Google Shape;300;p32"/>
          <p:cNvSpPr/>
          <p:nvPr/>
        </p:nvSpPr>
        <p:spPr>
          <a:xfrm>
            <a:off x="7393626" y="3472300"/>
            <a:ext cx="1551300" cy="508800"/>
          </a:xfrm>
          <a:prstGeom prst="roundRect">
            <a:avLst>
              <a:gd fmla="val 16667" name="adj"/>
            </a:avLst>
          </a:prstGeom>
          <a:solidFill>
            <a:srgbClr val="F4B86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latin typeface="Vidaloka"/>
                <a:ea typeface="Vidaloka"/>
                <a:cs typeface="Vidaloka"/>
                <a:sym typeface="Vidaloka"/>
              </a:rPr>
              <a:t>WR</a:t>
            </a:r>
            <a:r>
              <a:rPr b="1" lang="zh-TW">
                <a:latin typeface="Vidaloka"/>
                <a:ea typeface="Vidaloka"/>
                <a:cs typeface="Vidaloka"/>
                <a:sym typeface="Vidaloka"/>
              </a:rPr>
              <a:t>CanvasView</a:t>
            </a:r>
            <a:endParaRPr b="1">
              <a:latin typeface="Vidaloka"/>
              <a:ea typeface="Vidaloka"/>
              <a:cs typeface="Vidaloka"/>
              <a:sym typeface="Vidaloka"/>
            </a:endParaRPr>
          </a:p>
        </p:txBody>
      </p:sp>
      <p:sp>
        <p:nvSpPr>
          <p:cNvPr id="301" name="Google Shape;301;p32"/>
          <p:cNvSpPr/>
          <p:nvPr/>
        </p:nvSpPr>
        <p:spPr>
          <a:xfrm>
            <a:off x="431125" y="727850"/>
            <a:ext cx="1551300" cy="514500"/>
          </a:xfrm>
          <a:prstGeom prst="round1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sz="1800">
                <a:solidFill>
                  <a:schemeClr val="dk1"/>
                </a:solidFill>
                <a:latin typeface="Microsoft JhengHei"/>
                <a:ea typeface="Microsoft JhengHei"/>
                <a:cs typeface="Microsoft JhengHei"/>
                <a:sym typeface="Microsoft JhengHei"/>
              </a:rPr>
              <a:t>輸入</a:t>
            </a:r>
            <a:r>
              <a:rPr b="1" lang="zh-TW" sz="1800">
                <a:solidFill>
                  <a:schemeClr val="dk1"/>
                </a:solidFill>
                <a:latin typeface="Microsoft JhengHei"/>
                <a:ea typeface="Microsoft JhengHei"/>
                <a:cs typeface="Microsoft JhengHei"/>
                <a:sym typeface="Microsoft JhengHei"/>
              </a:rPr>
              <a:t>觀察者行進</a:t>
            </a:r>
            <a:r>
              <a:rPr b="1" lang="zh-TW" sz="1800">
                <a:solidFill>
                  <a:schemeClr val="dk1"/>
                </a:solidFill>
                <a:latin typeface="Microsoft JhengHei"/>
                <a:ea typeface="Microsoft JhengHei"/>
                <a:cs typeface="Microsoft JhengHei"/>
                <a:sym typeface="Microsoft JhengHei"/>
              </a:rPr>
              <a:t>速度</a:t>
            </a:r>
            <a:endParaRPr b="1" sz="1800">
              <a:latin typeface="Microsoft JhengHei"/>
              <a:ea typeface="Microsoft JhengHei"/>
              <a:cs typeface="Microsoft JhengHei"/>
              <a:sym typeface="Microsoft JhengHei"/>
            </a:endParaRPr>
          </a:p>
        </p:txBody>
      </p:sp>
      <p:sp>
        <p:nvSpPr>
          <p:cNvPr id="302" name="Google Shape;302;p32"/>
          <p:cNvSpPr/>
          <p:nvPr/>
        </p:nvSpPr>
        <p:spPr>
          <a:xfrm>
            <a:off x="431125" y="1877225"/>
            <a:ext cx="1551300" cy="514500"/>
          </a:xfrm>
          <a:prstGeom prst="round1Rect">
            <a:avLst>
              <a:gd fmla="val 16667" name="adj"/>
            </a:avLst>
          </a:prstGeom>
          <a:solidFill>
            <a:srgbClr val="F4B86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sz="1800">
                <a:solidFill>
                  <a:schemeClr val="dk1"/>
                </a:solidFill>
                <a:latin typeface="Microsoft JhengHei"/>
                <a:ea typeface="Microsoft JhengHei"/>
                <a:cs typeface="Microsoft JhengHei"/>
                <a:sym typeface="Microsoft JhengHei"/>
              </a:rPr>
              <a:t>輸入頻率</a:t>
            </a:r>
            <a:endParaRPr b="1" sz="1800">
              <a:solidFill>
                <a:schemeClr val="dk1"/>
              </a:solidFill>
              <a:latin typeface="Microsoft JhengHei"/>
              <a:ea typeface="Microsoft JhengHei"/>
              <a:cs typeface="Microsoft JhengHei"/>
              <a:sym typeface="Microsoft JhengHei"/>
            </a:endParaRPr>
          </a:p>
        </p:txBody>
      </p:sp>
      <p:cxnSp>
        <p:nvCxnSpPr>
          <p:cNvPr id="303" name="Google Shape;303;p32"/>
          <p:cNvCxnSpPr>
            <a:stCxn id="301" idx="3"/>
          </p:cNvCxnSpPr>
          <p:nvPr/>
        </p:nvCxnSpPr>
        <p:spPr>
          <a:xfrm>
            <a:off x="1982425" y="985100"/>
            <a:ext cx="516600" cy="422100"/>
          </a:xfrm>
          <a:prstGeom prst="bentConnector3">
            <a:avLst>
              <a:gd fmla="val 50000" name="adj1"/>
            </a:avLst>
          </a:prstGeom>
          <a:noFill/>
          <a:ln cap="flat" cmpd="sng" w="19050">
            <a:solidFill>
              <a:schemeClr val="lt2"/>
            </a:solidFill>
            <a:prstDash val="solid"/>
            <a:round/>
            <a:headEnd len="med" w="med" type="none"/>
            <a:tailEnd len="med" w="med" type="none"/>
          </a:ln>
        </p:spPr>
      </p:cxnSp>
      <p:cxnSp>
        <p:nvCxnSpPr>
          <p:cNvPr id="304" name="Google Shape;304;p32"/>
          <p:cNvCxnSpPr>
            <a:stCxn id="302" idx="3"/>
          </p:cNvCxnSpPr>
          <p:nvPr/>
        </p:nvCxnSpPr>
        <p:spPr>
          <a:xfrm flipH="1" rot="10800000">
            <a:off x="1982425" y="1625675"/>
            <a:ext cx="516600" cy="508800"/>
          </a:xfrm>
          <a:prstGeom prst="bentConnector3">
            <a:avLst>
              <a:gd fmla="val 50000" name="adj1"/>
            </a:avLst>
          </a:prstGeom>
          <a:noFill/>
          <a:ln cap="flat" cmpd="sng" w="19050">
            <a:solidFill>
              <a:srgbClr val="F4B860"/>
            </a:solidFill>
            <a:prstDash val="solid"/>
            <a:round/>
            <a:headEnd len="med" w="med" type="none"/>
            <a:tailEnd len="med" w="med" type="none"/>
          </a:ln>
        </p:spPr>
      </p:cxnSp>
      <p:sp>
        <p:nvSpPr>
          <p:cNvPr id="305" name="Google Shape;305;p32"/>
          <p:cNvSpPr/>
          <p:nvPr/>
        </p:nvSpPr>
        <p:spPr>
          <a:xfrm>
            <a:off x="363925" y="2790100"/>
            <a:ext cx="825000" cy="363900"/>
          </a:xfrm>
          <a:prstGeom prst="round2DiagRect">
            <a:avLst>
              <a:gd fmla="val 16667" name="adj1"/>
              <a:gd fmla="val 0" name="adj2"/>
            </a:avLst>
          </a:prstGeom>
          <a:solidFill>
            <a:srgbClr val="32373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solidFill>
                  <a:schemeClr val="lt1"/>
                </a:solidFill>
              </a:rPr>
              <a:t>提交</a:t>
            </a:r>
            <a:endParaRPr b="1">
              <a:solidFill>
                <a:schemeClr val="lt1"/>
              </a:solidFill>
            </a:endParaRPr>
          </a:p>
        </p:txBody>
      </p:sp>
      <p:cxnSp>
        <p:nvCxnSpPr>
          <p:cNvPr id="306" name="Google Shape;306;p32"/>
          <p:cNvCxnSpPr>
            <a:stCxn id="299" idx="3"/>
          </p:cNvCxnSpPr>
          <p:nvPr/>
        </p:nvCxnSpPr>
        <p:spPr>
          <a:xfrm flipH="1" rot="10800000">
            <a:off x="2089225" y="1965050"/>
            <a:ext cx="858600" cy="1412700"/>
          </a:xfrm>
          <a:prstGeom prst="bentConnector2">
            <a:avLst/>
          </a:prstGeom>
          <a:noFill/>
          <a:ln cap="flat" cmpd="sng" w="19050">
            <a:solidFill>
              <a:srgbClr val="D9EAD3"/>
            </a:solidFill>
            <a:prstDash val="solid"/>
            <a:round/>
            <a:headEnd len="med" w="med" type="none"/>
            <a:tailEnd len="med" w="med" type="none"/>
          </a:ln>
        </p:spPr>
      </p:cxnSp>
      <p:sp>
        <p:nvSpPr>
          <p:cNvPr id="307" name="Google Shape;307;p32"/>
          <p:cNvSpPr/>
          <p:nvPr/>
        </p:nvSpPr>
        <p:spPr>
          <a:xfrm>
            <a:off x="7306625" y="810700"/>
            <a:ext cx="1658100" cy="702300"/>
          </a:xfrm>
          <a:prstGeom prst="roundRect">
            <a:avLst>
              <a:gd fmla="val 16667" name="adj"/>
            </a:avLst>
          </a:prstGeom>
          <a:solidFill>
            <a:srgbClr val="F4D6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latin typeface="Vidaloka"/>
                <a:ea typeface="Vidaloka"/>
                <a:cs typeface="Vidaloka"/>
                <a:sym typeface="Vidaloka"/>
              </a:rPr>
              <a:t>回到重新輸入參數的狀態</a:t>
            </a:r>
            <a:endParaRPr b="1">
              <a:latin typeface="Vidaloka"/>
              <a:ea typeface="Vidaloka"/>
              <a:cs typeface="Vidaloka"/>
              <a:sym typeface="Vidaloka"/>
            </a:endParaRPr>
          </a:p>
        </p:txBody>
      </p:sp>
      <p:sp>
        <p:nvSpPr>
          <p:cNvPr id="308" name="Google Shape;308;p32"/>
          <p:cNvSpPr/>
          <p:nvPr/>
        </p:nvSpPr>
        <p:spPr>
          <a:xfrm>
            <a:off x="7239425" y="574200"/>
            <a:ext cx="825000" cy="363900"/>
          </a:xfrm>
          <a:prstGeom prst="round2DiagRect">
            <a:avLst>
              <a:gd fmla="val 16667" name="adj1"/>
              <a:gd fmla="val 0" name="adj2"/>
            </a:avLst>
          </a:prstGeom>
          <a:solidFill>
            <a:srgbClr val="32373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solidFill>
                  <a:schemeClr val="lt1"/>
                </a:solidFill>
              </a:rPr>
              <a:t>暫停</a:t>
            </a:r>
            <a:endParaRPr b="1">
              <a:solidFill>
                <a:schemeClr val="lt1"/>
              </a:solidFill>
            </a:endParaRPr>
          </a:p>
        </p:txBody>
      </p:sp>
      <p:cxnSp>
        <p:nvCxnSpPr>
          <p:cNvPr id="309" name="Google Shape;309;p32"/>
          <p:cNvCxnSpPr>
            <a:stCxn id="307" idx="1"/>
          </p:cNvCxnSpPr>
          <p:nvPr/>
        </p:nvCxnSpPr>
        <p:spPr>
          <a:xfrm flipH="1">
            <a:off x="5483225" y="1161850"/>
            <a:ext cx="1823400" cy="585000"/>
          </a:xfrm>
          <a:prstGeom prst="bentConnector3">
            <a:avLst>
              <a:gd fmla="val 50000" name="adj1"/>
            </a:avLst>
          </a:prstGeom>
          <a:noFill/>
          <a:ln cap="flat" cmpd="sng" w="19050">
            <a:solidFill>
              <a:srgbClr val="F4D6CC"/>
            </a:solidFill>
            <a:prstDash val="solid"/>
            <a:round/>
            <a:headEnd len="med" w="med" type="none"/>
            <a:tailEnd len="med" w="med" type="none"/>
          </a:ln>
        </p:spPr>
      </p:cxnSp>
      <p:sp>
        <p:nvSpPr>
          <p:cNvPr id="310" name="Google Shape;310;p32"/>
          <p:cNvSpPr/>
          <p:nvPr/>
        </p:nvSpPr>
        <p:spPr>
          <a:xfrm>
            <a:off x="7340225" y="1983350"/>
            <a:ext cx="1658100" cy="11373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latin typeface="Vidaloka"/>
                <a:ea typeface="Vidaloka"/>
                <a:cs typeface="Vidaloka"/>
                <a:sym typeface="Vidaloka"/>
              </a:rPr>
              <a:t>顯示</a:t>
            </a:r>
            <a:r>
              <a:rPr b="1" lang="zh-TW">
                <a:latin typeface="Vidaloka"/>
                <a:ea typeface="Vidaloka"/>
                <a:cs typeface="Vidaloka"/>
                <a:sym typeface="Vidaloka"/>
              </a:rPr>
              <a:t>觀察者</a:t>
            </a:r>
            <a:r>
              <a:rPr b="1" lang="zh-TW">
                <a:latin typeface="Vidaloka"/>
                <a:ea typeface="Vidaloka"/>
                <a:cs typeface="Vidaloka"/>
                <a:sym typeface="Vidaloka"/>
              </a:rPr>
              <a:t>前進後的</a:t>
            </a:r>
            <a:r>
              <a:rPr b="1" lang="zh-TW">
                <a:latin typeface="Vidaloka"/>
                <a:ea typeface="Vidaloka"/>
                <a:cs typeface="Vidaloka"/>
                <a:sym typeface="Vidaloka"/>
              </a:rPr>
              <a:t>看到的</a:t>
            </a:r>
            <a:r>
              <a:rPr b="1" lang="zh-TW">
                <a:latin typeface="Vidaloka"/>
                <a:ea typeface="Vidaloka"/>
                <a:cs typeface="Vidaloka"/>
                <a:sym typeface="Vidaloka"/>
              </a:rPr>
              <a:t>波形</a:t>
            </a:r>
            <a:r>
              <a:rPr b="1" lang="zh-TW">
                <a:latin typeface="Vidaloka"/>
                <a:ea typeface="Vidaloka"/>
                <a:cs typeface="Vidaloka"/>
                <a:sym typeface="Vidaloka"/>
              </a:rPr>
              <a:t>以及波源散發出的波形</a:t>
            </a:r>
            <a:endParaRPr b="1">
              <a:latin typeface="Vidaloka"/>
              <a:ea typeface="Vidaloka"/>
              <a:cs typeface="Vidaloka"/>
              <a:sym typeface="Vidaloka"/>
            </a:endParaRPr>
          </a:p>
        </p:txBody>
      </p:sp>
      <p:sp>
        <p:nvSpPr>
          <p:cNvPr id="311" name="Google Shape;311;p32"/>
          <p:cNvSpPr/>
          <p:nvPr/>
        </p:nvSpPr>
        <p:spPr>
          <a:xfrm>
            <a:off x="7273025" y="1746850"/>
            <a:ext cx="825000" cy="363900"/>
          </a:xfrm>
          <a:prstGeom prst="round2DiagRect">
            <a:avLst>
              <a:gd fmla="val 16667" name="adj1"/>
              <a:gd fmla="val 0" name="adj2"/>
            </a:avLst>
          </a:prstGeom>
          <a:solidFill>
            <a:srgbClr val="32373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solidFill>
                  <a:schemeClr val="lt1"/>
                </a:solidFill>
              </a:rPr>
              <a:t>前進</a:t>
            </a:r>
            <a:endParaRPr b="1">
              <a:solidFill>
                <a:schemeClr val="lt1"/>
              </a:solidFill>
            </a:endParaRPr>
          </a:p>
        </p:txBody>
      </p:sp>
      <p:cxnSp>
        <p:nvCxnSpPr>
          <p:cNvPr id="312" name="Google Shape;312;p32"/>
          <p:cNvCxnSpPr>
            <a:stCxn id="310" idx="1"/>
          </p:cNvCxnSpPr>
          <p:nvPr/>
        </p:nvCxnSpPr>
        <p:spPr>
          <a:xfrm rot="10800000">
            <a:off x="6405125" y="1819700"/>
            <a:ext cx="935100" cy="732300"/>
          </a:xfrm>
          <a:prstGeom prst="bentConnector3">
            <a:avLst>
              <a:gd fmla="val 50000" name="adj1"/>
            </a:avLst>
          </a:prstGeom>
          <a:noFill/>
          <a:ln cap="flat" cmpd="sng" w="19050">
            <a:solidFill>
              <a:schemeClr val="lt2"/>
            </a:solidFill>
            <a:prstDash val="solid"/>
            <a:round/>
            <a:headEnd len="med" w="med" type="none"/>
            <a:tailEnd len="med" w="med" type="none"/>
          </a:ln>
        </p:spPr>
      </p:cxnSp>
      <p:cxnSp>
        <p:nvCxnSpPr>
          <p:cNvPr id="313" name="Google Shape;313;p32"/>
          <p:cNvCxnSpPr>
            <a:stCxn id="300" idx="1"/>
          </p:cNvCxnSpPr>
          <p:nvPr/>
        </p:nvCxnSpPr>
        <p:spPr>
          <a:xfrm rot="10800000">
            <a:off x="6429426" y="3724300"/>
            <a:ext cx="964200" cy="2400"/>
          </a:xfrm>
          <a:prstGeom prst="bentConnector3">
            <a:avLst>
              <a:gd fmla="val 50000" name="adj1"/>
            </a:avLst>
          </a:prstGeom>
          <a:noFill/>
          <a:ln cap="flat" cmpd="sng" w="19050">
            <a:solidFill>
              <a:srgbClr val="F4B860"/>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5859">
            <a:alpha val="80360"/>
          </a:srgbClr>
        </a:solidFill>
      </p:bgPr>
    </p:bg>
    <p:spTree>
      <p:nvGrpSpPr>
        <p:cNvPr id="317" name="Shape 317"/>
        <p:cNvGrpSpPr/>
        <p:nvPr/>
      </p:nvGrpSpPr>
      <p:grpSpPr>
        <a:xfrm>
          <a:off x="0" y="0"/>
          <a:ext cx="0" cy="0"/>
          <a:chOff x="0" y="0"/>
          <a:chExt cx="0" cy="0"/>
        </a:xfrm>
      </p:grpSpPr>
      <p:sp>
        <p:nvSpPr>
          <p:cNvPr id="318" name="Google Shape;318;p33"/>
          <p:cNvSpPr/>
          <p:nvPr/>
        </p:nvSpPr>
        <p:spPr>
          <a:xfrm flipH="1">
            <a:off x="4500600" y="1849500"/>
            <a:ext cx="4643400" cy="3294000"/>
          </a:xfrm>
          <a:prstGeom prst="rtTriangle">
            <a:avLst/>
          </a:prstGeom>
          <a:solidFill>
            <a:srgbClr val="F4D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3"/>
          <p:cNvSpPr/>
          <p:nvPr/>
        </p:nvSpPr>
        <p:spPr>
          <a:xfrm flipH="1" rot="10800000">
            <a:off x="0" y="0"/>
            <a:ext cx="4500600" cy="3294000"/>
          </a:xfrm>
          <a:prstGeom prst="rtTriangle">
            <a:avLst/>
          </a:prstGeom>
          <a:solidFill>
            <a:srgbClr val="F4B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3"/>
          <p:cNvSpPr txBox="1"/>
          <p:nvPr/>
        </p:nvSpPr>
        <p:spPr>
          <a:xfrm>
            <a:off x="214650" y="1652000"/>
            <a:ext cx="3703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1"/>
              </a:solidFill>
              <a:latin typeface="Microsoft JhengHei"/>
              <a:ea typeface="Microsoft JhengHei"/>
              <a:cs typeface="Microsoft JhengHei"/>
              <a:sym typeface="Microsoft JhengHei"/>
            </a:endParaRPr>
          </a:p>
        </p:txBody>
      </p:sp>
      <p:sp>
        <p:nvSpPr>
          <p:cNvPr id="321" name="Google Shape;321;p33"/>
          <p:cNvSpPr/>
          <p:nvPr/>
        </p:nvSpPr>
        <p:spPr>
          <a:xfrm>
            <a:off x="72800" y="1045400"/>
            <a:ext cx="1654500" cy="606600"/>
          </a:xfrm>
          <a:prstGeom prst="rect">
            <a:avLst/>
          </a:prstGeom>
          <a:solidFill>
            <a:srgbClr val="32373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sz="1800">
                <a:solidFill>
                  <a:schemeClr val="lt1"/>
                </a:solidFill>
                <a:latin typeface="Vidaloka"/>
                <a:ea typeface="Vidaloka"/>
                <a:cs typeface="Vidaloka"/>
                <a:sym typeface="Vidaloka"/>
              </a:rPr>
              <a:t>觀測者靜止</a:t>
            </a:r>
            <a:endParaRPr b="1" sz="1800">
              <a:solidFill>
                <a:schemeClr val="lt1"/>
              </a:solidFill>
              <a:latin typeface="Vidaloka"/>
              <a:ea typeface="Vidaloka"/>
              <a:cs typeface="Vidaloka"/>
              <a:sym typeface="Vidaloka"/>
            </a:endParaRPr>
          </a:p>
          <a:p>
            <a:pPr indent="0" lvl="0" marL="0" rtl="0" algn="ctr">
              <a:spcBef>
                <a:spcPts val="0"/>
              </a:spcBef>
              <a:spcAft>
                <a:spcPts val="0"/>
              </a:spcAft>
              <a:buNone/>
            </a:pPr>
            <a:r>
              <a:rPr b="1" lang="zh-TW" sz="1800">
                <a:solidFill>
                  <a:schemeClr val="lt1"/>
                </a:solidFill>
                <a:latin typeface="Vidaloka"/>
                <a:ea typeface="Vidaloka"/>
                <a:cs typeface="Vidaloka"/>
                <a:sym typeface="Vidaloka"/>
              </a:rPr>
              <a:t>變速</a:t>
            </a:r>
            <a:endParaRPr b="1" sz="1800">
              <a:solidFill>
                <a:schemeClr val="lt1"/>
              </a:solidFill>
              <a:latin typeface="Vidaloka"/>
              <a:ea typeface="Vidaloka"/>
              <a:cs typeface="Vidaloka"/>
              <a:sym typeface="Vidaloka"/>
            </a:endParaRPr>
          </a:p>
        </p:txBody>
      </p:sp>
      <p:sp>
        <p:nvSpPr>
          <p:cNvPr id="322" name="Google Shape;322;p33"/>
          <p:cNvSpPr/>
          <p:nvPr/>
        </p:nvSpPr>
        <p:spPr>
          <a:xfrm>
            <a:off x="7308775" y="3784775"/>
            <a:ext cx="1733400" cy="606600"/>
          </a:xfrm>
          <a:prstGeom prst="rect">
            <a:avLst/>
          </a:prstGeom>
          <a:solidFill>
            <a:srgbClr val="32373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sz="1800">
                <a:solidFill>
                  <a:schemeClr val="lt1"/>
                </a:solidFill>
                <a:latin typeface="Vidaloka"/>
                <a:ea typeface="Vidaloka"/>
                <a:cs typeface="Vidaloka"/>
                <a:sym typeface="Vidaloka"/>
              </a:rPr>
              <a:t>觀測者靜止</a:t>
            </a:r>
            <a:endParaRPr b="1" sz="1800">
              <a:solidFill>
                <a:schemeClr val="lt1"/>
              </a:solidFill>
              <a:latin typeface="Vidaloka"/>
              <a:ea typeface="Vidaloka"/>
              <a:cs typeface="Vidaloka"/>
              <a:sym typeface="Vidaloka"/>
            </a:endParaRPr>
          </a:p>
          <a:p>
            <a:pPr indent="0" lvl="0" marL="0" rtl="0" algn="ctr">
              <a:spcBef>
                <a:spcPts val="0"/>
              </a:spcBef>
              <a:spcAft>
                <a:spcPts val="0"/>
              </a:spcAft>
              <a:buNone/>
            </a:pPr>
            <a:r>
              <a:rPr b="1" lang="zh-TW" sz="1800">
                <a:solidFill>
                  <a:schemeClr val="lt1"/>
                </a:solidFill>
                <a:latin typeface="Vidaloka"/>
                <a:ea typeface="Vidaloka"/>
                <a:cs typeface="Vidaloka"/>
                <a:sym typeface="Vidaloka"/>
              </a:rPr>
              <a:t>等速</a:t>
            </a:r>
            <a:endParaRPr b="1" sz="1800">
              <a:solidFill>
                <a:schemeClr val="lt1"/>
              </a:solidFill>
              <a:latin typeface="Vidaloka"/>
              <a:ea typeface="Vidaloka"/>
              <a:cs typeface="Vidaloka"/>
              <a:sym typeface="Vidaloka"/>
            </a:endParaRPr>
          </a:p>
        </p:txBody>
      </p:sp>
      <p:pic>
        <p:nvPicPr>
          <p:cNvPr id="323" name="Google Shape;323;p33" title="波源靜止_變速.mp4">
            <a:hlinkClick r:id="rId3"/>
          </p:cNvPr>
          <p:cNvPicPr preferRelativeResize="0"/>
          <p:nvPr/>
        </p:nvPicPr>
        <p:blipFill>
          <a:blip r:embed="rId4">
            <a:alphaModFix/>
          </a:blip>
          <a:stretch>
            <a:fillRect/>
          </a:stretch>
        </p:blipFill>
        <p:spPr>
          <a:xfrm>
            <a:off x="1761963" y="178363"/>
            <a:ext cx="2703975" cy="4786766"/>
          </a:xfrm>
          <a:prstGeom prst="rect">
            <a:avLst/>
          </a:prstGeom>
          <a:noFill/>
          <a:ln>
            <a:noFill/>
          </a:ln>
        </p:spPr>
      </p:pic>
      <p:pic>
        <p:nvPicPr>
          <p:cNvPr id="324" name="Google Shape;324;p33" title="波源靜止_等速.mp4">
            <a:hlinkClick r:id="rId5"/>
          </p:cNvPr>
          <p:cNvPicPr preferRelativeResize="0"/>
          <p:nvPr/>
        </p:nvPicPr>
        <p:blipFill>
          <a:blip r:embed="rId6">
            <a:alphaModFix/>
          </a:blip>
          <a:stretch>
            <a:fillRect/>
          </a:stretch>
        </p:blipFill>
        <p:spPr>
          <a:xfrm>
            <a:off x="4552713" y="178375"/>
            <a:ext cx="2703950" cy="47867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5859">
            <a:alpha val="80360"/>
          </a:srgbClr>
        </a:solidFill>
      </p:bgPr>
    </p:bg>
    <p:spTree>
      <p:nvGrpSpPr>
        <p:cNvPr id="328" name="Shape 328"/>
        <p:cNvGrpSpPr/>
        <p:nvPr/>
      </p:nvGrpSpPr>
      <p:grpSpPr>
        <a:xfrm>
          <a:off x="0" y="0"/>
          <a:ext cx="0" cy="0"/>
          <a:chOff x="0" y="0"/>
          <a:chExt cx="0" cy="0"/>
        </a:xfrm>
      </p:grpSpPr>
      <p:sp>
        <p:nvSpPr>
          <p:cNvPr id="329" name="Google Shape;329;p34"/>
          <p:cNvSpPr/>
          <p:nvPr/>
        </p:nvSpPr>
        <p:spPr>
          <a:xfrm rot="6395682">
            <a:off x="791935" y="2291411"/>
            <a:ext cx="5527318" cy="4512088"/>
          </a:xfrm>
          <a:prstGeom prst="parallelogram">
            <a:avLst>
              <a:gd fmla="val 25000" name="adj"/>
            </a:avLst>
          </a:prstGeom>
          <a:solidFill>
            <a:srgbClr val="3237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4"/>
          <p:cNvSpPr/>
          <p:nvPr/>
        </p:nvSpPr>
        <p:spPr>
          <a:xfrm flipH="1">
            <a:off x="0" y="2947800"/>
            <a:ext cx="9158700" cy="2195700"/>
          </a:xfrm>
          <a:prstGeom prst="rtTriangle">
            <a:avLst/>
          </a:prstGeom>
          <a:solidFill>
            <a:srgbClr val="F4D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4"/>
          <p:cNvSpPr/>
          <p:nvPr/>
        </p:nvSpPr>
        <p:spPr>
          <a:xfrm flipH="1" rot="10800000">
            <a:off x="0" y="12000"/>
            <a:ext cx="9158700" cy="1951200"/>
          </a:xfrm>
          <a:prstGeom prst="rtTriangle">
            <a:avLst/>
          </a:prstGeom>
          <a:solidFill>
            <a:srgbClr val="F4B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4"/>
          <p:cNvSpPr txBox="1"/>
          <p:nvPr/>
        </p:nvSpPr>
        <p:spPr>
          <a:xfrm>
            <a:off x="3908200" y="1443100"/>
            <a:ext cx="47076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4800">
                <a:solidFill>
                  <a:schemeClr val="lt1"/>
                </a:solidFill>
                <a:latin typeface="Georgia"/>
                <a:ea typeface="Georgia"/>
                <a:cs typeface="Georgia"/>
                <a:sym typeface="Georgia"/>
              </a:rPr>
              <a:t>相對運動</a:t>
            </a:r>
            <a:endParaRPr sz="4800">
              <a:solidFill>
                <a:schemeClr val="lt1"/>
              </a:solidFill>
              <a:latin typeface="Georgia"/>
              <a:ea typeface="Georgia"/>
              <a:cs typeface="Georgia"/>
              <a:sym typeface="Georgia"/>
            </a:endParaRPr>
          </a:p>
        </p:txBody>
      </p:sp>
      <p:sp>
        <p:nvSpPr>
          <p:cNvPr id="333" name="Google Shape;333;p34"/>
          <p:cNvSpPr txBox="1"/>
          <p:nvPr/>
        </p:nvSpPr>
        <p:spPr>
          <a:xfrm>
            <a:off x="3574625" y="2301300"/>
            <a:ext cx="5161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3000">
                <a:solidFill>
                  <a:schemeClr val="lt1"/>
                </a:solidFill>
                <a:latin typeface="Vidaloka"/>
                <a:ea typeface="Vidaloka"/>
                <a:cs typeface="Vidaloka"/>
                <a:sym typeface="Vidaloka"/>
              </a:rPr>
              <a:t>Relative Motion</a:t>
            </a:r>
            <a:endParaRPr sz="3000">
              <a:solidFill>
                <a:schemeClr val="lt1"/>
              </a:solidFill>
              <a:latin typeface="Vidaloka"/>
              <a:ea typeface="Vidaloka"/>
              <a:cs typeface="Vidaloka"/>
              <a:sym typeface="Vidalok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5859">
            <a:alpha val="80360"/>
          </a:srgbClr>
        </a:solidFill>
      </p:bgPr>
    </p:bg>
    <p:spTree>
      <p:nvGrpSpPr>
        <p:cNvPr id="337" name="Shape 337"/>
        <p:cNvGrpSpPr/>
        <p:nvPr/>
      </p:nvGrpSpPr>
      <p:grpSpPr>
        <a:xfrm>
          <a:off x="0" y="0"/>
          <a:ext cx="0" cy="0"/>
          <a:chOff x="0" y="0"/>
          <a:chExt cx="0" cy="0"/>
        </a:xfrm>
      </p:grpSpPr>
      <p:sp>
        <p:nvSpPr>
          <p:cNvPr id="338" name="Google Shape;338;p35"/>
          <p:cNvSpPr/>
          <p:nvPr/>
        </p:nvSpPr>
        <p:spPr>
          <a:xfrm>
            <a:off x="431125" y="3026600"/>
            <a:ext cx="1658100" cy="702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latin typeface="Vidaloka"/>
                <a:ea typeface="Vidaloka"/>
                <a:cs typeface="Vidaloka"/>
                <a:sym typeface="Vidaloka"/>
              </a:rPr>
              <a:t>使參數傳遞給RMCanvasView</a:t>
            </a:r>
            <a:endParaRPr b="1">
              <a:latin typeface="Vidaloka"/>
              <a:ea typeface="Vidaloka"/>
              <a:cs typeface="Vidaloka"/>
              <a:sym typeface="Vidaloka"/>
            </a:endParaRPr>
          </a:p>
        </p:txBody>
      </p:sp>
      <p:sp>
        <p:nvSpPr>
          <p:cNvPr id="339" name="Google Shape;339;p35"/>
          <p:cNvSpPr/>
          <p:nvPr/>
        </p:nvSpPr>
        <p:spPr>
          <a:xfrm>
            <a:off x="7306626" y="3469900"/>
            <a:ext cx="1551300" cy="508800"/>
          </a:xfrm>
          <a:prstGeom prst="roundRect">
            <a:avLst>
              <a:gd fmla="val 16667" name="adj"/>
            </a:avLst>
          </a:prstGeom>
          <a:solidFill>
            <a:srgbClr val="F4B86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latin typeface="Vidaloka"/>
                <a:ea typeface="Vidaloka"/>
                <a:cs typeface="Vidaloka"/>
                <a:sym typeface="Vidaloka"/>
              </a:rPr>
              <a:t>RM</a:t>
            </a:r>
            <a:r>
              <a:rPr b="1" lang="zh-TW">
                <a:latin typeface="Vidaloka"/>
                <a:ea typeface="Vidaloka"/>
                <a:cs typeface="Vidaloka"/>
                <a:sym typeface="Vidaloka"/>
              </a:rPr>
              <a:t>CanvasView</a:t>
            </a:r>
            <a:endParaRPr b="1">
              <a:latin typeface="Vidaloka"/>
              <a:ea typeface="Vidaloka"/>
              <a:cs typeface="Vidaloka"/>
              <a:sym typeface="Vidaloka"/>
            </a:endParaRPr>
          </a:p>
        </p:txBody>
      </p:sp>
      <p:sp>
        <p:nvSpPr>
          <p:cNvPr id="340" name="Google Shape;340;p35"/>
          <p:cNvSpPr/>
          <p:nvPr/>
        </p:nvSpPr>
        <p:spPr>
          <a:xfrm>
            <a:off x="431125" y="727850"/>
            <a:ext cx="1551300" cy="514500"/>
          </a:xfrm>
          <a:prstGeom prst="round1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sz="1800">
                <a:solidFill>
                  <a:schemeClr val="dk1"/>
                </a:solidFill>
                <a:latin typeface="Microsoft JhengHei"/>
                <a:ea typeface="Microsoft JhengHei"/>
                <a:cs typeface="Microsoft JhengHei"/>
                <a:sym typeface="Microsoft JhengHei"/>
              </a:rPr>
              <a:t>輸入觀察者行進速度</a:t>
            </a:r>
            <a:endParaRPr b="1" sz="1800">
              <a:latin typeface="Microsoft JhengHei"/>
              <a:ea typeface="Microsoft JhengHei"/>
              <a:cs typeface="Microsoft JhengHei"/>
              <a:sym typeface="Microsoft JhengHei"/>
            </a:endParaRPr>
          </a:p>
        </p:txBody>
      </p:sp>
      <p:sp>
        <p:nvSpPr>
          <p:cNvPr id="341" name="Google Shape;341;p35"/>
          <p:cNvSpPr/>
          <p:nvPr/>
        </p:nvSpPr>
        <p:spPr>
          <a:xfrm>
            <a:off x="431125" y="1877225"/>
            <a:ext cx="1551300" cy="514500"/>
          </a:xfrm>
          <a:prstGeom prst="round1Rect">
            <a:avLst>
              <a:gd fmla="val 16667" name="adj"/>
            </a:avLst>
          </a:prstGeom>
          <a:solidFill>
            <a:srgbClr val="F4B86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sz="1800">
                <a:solidFill>
                  <a:schemeClr val="dk1"/>
                </a:solidFill>
                <a:latin typeface="Microsoft JhengHei"/>
                <a:ea typeface="Microsoft JhengHei"/>
                <a:cs typeface="Microsoft JhengHei"/>
                <a:sym typeface="Microsoft JhengHei"/>
              </a:rPr>
              <a:t>輸入波源移動速度</a:t>
            </a:r>
            <a:endParaRPr b="1" sz="1800">
              <a:solidFill>
                <a:schemeClr val="dk1"/>
              </a:solidFill>
              <a:latin typeface="Microsoft JhengHei"/>
              <a:ea typeface="Microsoft JhengHei"/>
              <a:cs typeface="Microsoft JhengHei"/>
              <a:sym typeface="Microsoft JhengHei"/>
            </a:endParaRPr>
          </a:p>
        </p:txBody>
      </p:sp>
      <p:cxnSp>
        <p:nvCxnSpPr>
          <p:cNvPr id="342" name="Google Shape;342;p35"/>
          <p:cNvCxnSpPr>
            <a:stCxn id="340" idx="3"/>
          </p:cNvCxnSpPr>
          <p:nvPr/>
        </p:nvCxnSpPr>
        <p:spPr>
          <a:xfrm>
            <a:off x="1982425" y="985100"/>
            <a:ext cx="1353600" cy="337200"/>
          </a:xfrm>
          <a:prstGeom prst="bentConnector3">
            <a:avLst>
              <a:gd fmla="val 50000" name="adj1"/>
            </a:avLst>
          </a:prstGeom>
          <a:noFill/>
          <a:ln cap="flat" cmpd="sng" w="19050">
            <a:solidFill>
              <a:schemeClr val="lt2"/>
            </a:solidFill>
            <a:prstDash val="solid"/>
            <a:round/>
            <a:headEnd len="med" w="med" type="none"/>
            <a:tailEnd len="med" w="med" type="none"/>
          </a:ln>
        </p:spPr>
      </p:cxnSp>
      <p:cxnSp>
        <p:nvCxnSpPr>
          <p:cNvPr id="343" name="Google Shape;343;p35"/>
          <p:cNvCxnSpPr>
            <a:stCxn id="341" idx="3"/>
          </p:cNvCxnSpPr>
          <p:nvPr/>
        </p:nvCxnSpPr>
        <p:spPr>
          <a:xfrm flipH="1" rot="10800000">
            <a:off x="1982425" y="1528475"/>
            <a:ext cx="1305000" cy="606000"/>
          </a:xfrm>
          <a:prstGeom prst="bentConnector3">
            <a:avLst>
              <a:gd fmla="val 50000" name="adj1"/>
            </a:avLst>
          </a:prstGeom>
          <a:noFill/>
          <a:ln cap="flat" cmpd="sng" w="19050">
            <a:solidFill>
              <a:srgbClr val="F4B860"/>
            </a:solidFill>
            <a:prstDash val="solid"/>
            <a:round/>
            <a:headEnd len="med" w="med" type="none"/>
            <a:tailEnd len="med" w="med" type="none"/>
          </a:ln>
        </p:spPr>
      </p:cxnSp>
      <p:sp>
        <p:nvSpPr>
          <p:cNvPr id="344" name="Google Shape;344;p35"/>
          <p:cNvSpPr/>
          <p:nvPr/>
        </p:nvSpPr>
        <p:spPr>
          <a:xfrm>
            <a:off x="363925" y="2790100"/>
            <a:ext cx="825000" cy="363900"/>
          </a:xfrm>
          <a:prstGeom prst="round2DiagRect">
            <a:avLst>
              <a:gd fmla="val 16667" name="adj1"/>
              <a:gd fmla="val 0" name="adj2"/>
            </a:avLst>
          </a:prstGeom>
          <a:solidFill>
            <a:srgbClr val="32373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solidFill>
                  <a:schemeClr val="lt1"/>
                </a:solidFill>
              </a:rPr>
              <a:t>提交</a:t>
            </a:r>
            <a:endParaRPr b="1">
              <a:solidFill>
                <a:schemeClr val="lt1"/>
              </a:solidFill>
            </a:endParaRPr>
          </a:p>
        </p:txBody>
      </p:sp>
      <p:cxnSp>
        <p:nvCxnSpPr>
          <p:cNvPr id="345" name="Google Shape;345;p35"/>
          <p:cNvCxnSpPr>
            <a:stCxn id="338" idx="3"/>
          </p:cNvCxnSpPr>
          <p:nvPr/>
        </p:nvCxnSpPr>
        <p:spPr>
          <a:xfrm flipH="1" rot="10800000">
            <a:off x="2089225" y="1868150"/>
            <a:ext cx="1695600" cy="1509600"/>
          </a:xfrm>
          <a:prstGeom prst="bentConnector3">
            <a:avLst>
              <a:gd fmla="val 50000" name="adj1"/>
            </a:avLst>
          </a:prstGeom>
          <a:noFill/>
          <a:ln cap="flat" cmpd="sng" w="19050">
            <a:solidFill>
              <a:srgbClr val="D9EAD3"/>
            </a:solidFill>
            <a:prstDash val="solid"/>
            <a:round/>
            <a:headEnd len="med" w="med" type="none"/>
            <a:tailEnd len="med" w="med" type="none"/>
          </a:ln>
        </p:spPr>
      </p:cxnSp>
      <p:sp>
        <p:nvSpPr>
          <p:cNvPr id="346" name="Google Shape;346;p35"/>
          <p:cNvSpPr/>
          <p:nvPr/>
        </p:nvSpPr>
        <p:spPr>
          <a:xfrm>
            <a:off x="7306625" y="810700"/>
            <a:ext cx="1658100" cy="702300"/>
          </a:xfrm>
          <a:prstGeom prst="roundRect">
            <a:avLst>
              <a:gd fmla="val 16667" name="adj"/>
            </a:avLst>
          </a:prstGeom>
          <a:solidFill>
            <a:srgbClr val="F4D6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latin typeface="Vidaloka"/>
                <a:ea typeface="Vidaloka"/>
                <a:cs typeface="Vidaloka"/>
                <a:sym typeface="Vidaloka"/>
              </a:rPr>
              <a:t>回到重新輸入參數的狀態</a:t>
            </a:r>
            <a:endParaRPr b="1">
              <a:latin typeface="Vidaloka"/>
              <a:ea typeface="Vidaloka"/>
              <a:cs typeface="Vidaloka"/>
              <a:sym typeface="Vidaloka"/>
            </a:endParaRPr>
          </a:p>
        </p:txBody>
      </p:sp>
      <p:sp>
        <p:nvSpPr>
          <p:cNvPr id="347" name="Google Shape;347;p35"/>
          <p:cNvSpPr/>
          <p:nvPr/>
        </p:nvSpPr>
        <p:spPr>
          <a:xfrm>
            <a:off x="7239425" y="574200"/>
            <a:ext cx="825000" cy="363900"/>
          </a:xfrm>
          <a:prstGeom prst="round2DiagRect">
            <a:avLst>
              <a:gd fmla="val 16667" name="adj1"/>
              <a:gd fmla="val 0" name="adj2"/>
            </a:avLst>
          </a:prstGeom>
          <a:solidFill>
            <a:srgbClr val="32373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solidFill>
                  <a:schemeClr val="lt1"/>
                </a:solidFill>
              </a:rPr>
              <a:t>暫停</a:t>
            </a:r>
            <a:endParaRPr b="1">
              <a:solidFill>
                <a:schemeClr val="lt1"/>
              </a:solidFill>
            </a:endParaRPr>
          </a:p>
        </p:txBody>
      </p:sp>
      <p:cxnSp>
        <p:nvCxnSpPr>
          <p:cNvPr id="348" name="Google Shape;348;p35"/>
          <p:cNvCxnSpPr>
            <a:stCxn id="346" idx="1"/>
          </p:cNvCxnSpPr>
          <p:nvPr/>
        </p:nvCxnSpPr>
        <p:spPr>
          <a:xfrm flipH="1">
            <a:off x="4075925" y="1161850"/>
            <a:ext cx="3230700" cy="585000"/>
          </a:xfrm>
          <a:prstGeom prst="bentConnector3">
            <a:avLst>
              <a:gd fmla="val 50000" name="adj1"/>
            </a:avLst>
          </a:prstGeom>
          <a:noFill/>
          <a:ln cap="flat" cmpd="sng" w="19050">
            <a:solidFill>
              <a:srgbClr val="F4D6CC"/>
            </a:solidFill>
            <a:prstDash val="solid"/>
            <a:round/>
            <a:headEnd len="med" w="med" type="none"/>
            <a:tailEnd len="med" w="med" type="none"/>
          </a:ln>
        </p:spPr>
      </p:cxnSp>
      <p:sp>
        <p:nvSpPr>
          <p:cNvPr id="349" name="Google Shape;349;p35"/>
          <p:cNvSpPr/>
          <p:nvPr/>
        </p:nvSpPr>
        <p:spPr>
          <a:xfrm>
            <a:off x="7340225" y="1983350"/>
            <a:ext cx="1658100" cy="11373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latin typeface="Vidaloka"/>
                <a:ea typeface="Vidaloka"/>
                <a:cs typeface="Vidaloka"/>
                <a:sym typeface="Vidaloka"/>
              </a:rPr>
              <a:t>顯示</a:t>
            </a:r>
            <a:r>
              <a:rPr b="1" lang="zh-TW">
                <a:latin typeface="Vidaloka"/>
                <a:ea typeface="Vidaloka"/>
                <a:cs typeface="Vidaloka"/>
                <a:sym typeface="Vidaloka"/>
              </a:rPr>
              <a:t>雙方看到的波形</a:t>
            </a:r>
            <a:endParaRPr b="1">
              <a:latin typeface="Vidaloka"/>
              <a:ea typeface="Vidaloka"/>
              <a:cs typeface="Vidaloka"/>
              <a:sym typeface="Vidaloka"/>
            </a:endParaRPr>
          </a:p>
        </p:txBody>
      </p:sp>
      <p:sp>
        <p:nvSpPr>
          <p:cNvPr id="350" name="Google Shape;350;p35"/>
          <p:cNvSpPr/>
          <p:nvPr/>
        </p:nvSpPr>
        <p:spPr>
          <a:xfrm>
            <a:off x="7273025" y="1746850"/>
            <a:ext cx="825000" cy="363900"/>
          </a:xfrm>
          <a:prstGeom prst="round2DiagRect">
            <a:avLst>
              <a:gd fmla="val 16667" name="adj1"/>
              <a:gd fmla="val 0" name="adj2"/>
            </a:avLst>
          </a:prstGeom>
          <a:solidFill>
            <a:srgbClr val="32373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solidFill>
                  <a:schemeClr val="lt1"/>
                </a:solidFill>
              </a:rPr>
              <a:t>前進</a:t>
            </a:r>
            <a:endParaRPr b="1">
              <a:solidFill>
                <a:schemeClr val="lt1"/>
              </a:solidFill>
            </a:endParaRPr>
          </a:p>
        </p:txBody>
      </p:sp>
      <p:cxnSp>
        <p:nvCxnSpPr>
          <p:cNvPr id="351" name="Google Shape;351;p35"/>
          <p:cNvCxnSpPr>
            <a:stCxn id="349" idx="1"/>
          </p:cNvCxnSpPr>
          <p:nvPr/>
        </p:nvCxnSpPr>
        <p:spPr>
          <a:xfrm rot="10800000">
            <a:off x="5191925" y="1856000"/>
            <a:ext cx="2148300" cy="696000"/>
          </a:xfrm>
          <a:prstGeom prst="bentConnector3">
            <a:avLst>
              <a:gd fmla="val 50000" name="adj1"/>
            </a:avLst>
          </a:prstGeom>
          <a:noFill/>
          <a:ln cap="flat" cmpd="sng" w="19050">
            <a:solidFill>
              <a:schemeClr val="lt2"/>
            </a:solidFill>
            <a:prstDash val="solid"/>
            <a:round/>
            <a:headEnd len="med" w="med" type="none"/>
            <a:tailEnd len="med" w="med" type="none"/>
          </a:ln>
        </p:spPr>
      </p:cxnSp>
      <p:cxnSp>
        <p:nvCxnSpPr>
          <p:cNvPr id="352" name="Google Shape;352;p35"/>
          <p:cNvCxnSpPr>
            <a:stCxn id="339" idx="1"/>
          </p:cNvCxnSpPr>
          <p:nvPr/>
        </p:nvCxnSpPr>
        <p:spPr>
          <a:xfrm rot="10800000">
            <a:off x="5531826" y="3712000"/>
            <a:ext cx="1774800" cy="12300"/>
          </a:xfrm>
          <a:prstGeom prst="bentConnector3">
            <a:avLst>
              <a:gd fmla="val 50000" name="adj1"/>
            </a:avLst>
          </a:prstGeom>
          <a:noFill/>
          <a:ln cap="flat" cmpd="sng" w="19050">
            <a:solidFill>
              <a:srgbClr val="F4B860"/>
            </a:solidFill>
            <a:prstDash val="solid"/>
            <a:round/>
            <a:headEnd len="med" w="med" type="none"/>
            <a:tailEnd len="med" w="med" type="none"/>
          </a:ln>
        </p:spPr>
      </p:cxnSp>
      <p:pic>
        <p:nvPicPr>
          <p:cNvPr id="353" name="Google Shape;353;p35"/>
          <p:cNvPicPr preferRelativeResize="0"/>
          <p:nvPr/>
        </p:nvPicPr>
        <p:blipFill>
          <a:blip r:embed="rId3">
            <a:alphaModFix/>
          </a:blip>
          <a:stretch>
            <a:fillRect/>
          </a:stretch>
        </p:blipFill>
        <p:spPr>
          <a:xfrm>
            <a:off x="3188300" y="140425"/>
            <a:ext cx="2391900" cy="48699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5859">
            <a:alpha val="80360"/>
          </a:srgbClr>
        </a:solidFill>
      </p:bgPr>
    </p:bg>
    <p:spTree>
      <p:nvGrpSpPr>
        <p:cNvPr id="357" name="Shape 357"/>
        <p:cNvGrpSpPr/>
        <p:nvPr/>
      </p:nvGrpSpPr>
      <p:grpSpPr>
        <a:xfrm>
          <a:off x="0" y="0"/>
          <a:ext cx="0" cy="0"/>
          <a:chOff x="0" y="0"/>
          <a:chExt cx="0" cy="0"/>
        </a:xfrm>
      </p:grpSpPr>
      <p:sp>
        <p:nvSpPr>
          <p:cNvPr id="358" name="Google Shape;358;p36"/>
          <p:cNvSpPr/>
          <p:nvPr/>
        </p:nvSpPr>
        <p:spPr>
          <a:xfrm>
            <a:off x="1163675" y="193950"/>
            <a:ext cx="6927900" cy="1140300"/>
          </a:xfrm>
          <a:prstGeom prst="frame">
            <a:avLst>
              <a:gd fmla="val 1250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6"/>
          <p:cNvSpPr txBox="1"/>
          <p:nvPr/>
        </p:nvSpPr>
        <p:spPr>
          <a:xfrm>
            <a:off x="2574300" y="394650"/>
            <a:ext cx="3995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3600">
                <a:solidFill>
                  <a:schemeClr val="lt2"/>
                </a:solidFill>
              </a:rPr>
              <a:t>參考網址</a:t>
            </a:r>
            <a:endParaRPr sz="3600">
              <a:solidFill>
                <a:schemeClr val="lt2"/>
              </a:solidFill>
            </a:endParaRPr>
          </a:p>
        </p:txBody>
      </p:sp>
      <p:graphicFrame>
        <p:nvGraphicFramePr>
          <p:cNvPr id="360" name="Google Shape;360;p36"/>
          <p:cNvGraphicFramePr/>
          <p:nvPr/>
        </p:nvGraphicFramePr>
        <p:xfrm>
          <a:off x="762425" y="1456750"/>
          <a:ext cx="3000000" cy="3000000"/>
        </p:xfrm>
        <a:graphic>
          <a:graphicData uri="http://schemas.openxmlformats.org/drawingml/2006/table">
            <a:tbl>
              <a:tblPr>
                <a:noFill/>
                <a:tableStyleId>{362A09D8-B077-4D19-B7D3-090FB3848E77}</a:tableStyleId>
              </a:tblPr>
              <a:tblGrid>
                <a:gridCol w="8057450"/>
              </a:tblGrid>
              <a:tr h="394750">
                <a:tc>
                  <a:txBody>
                    <a:bodyPr/>
                    <a:lstStyle/>
                    <a:p>
                      <a:pPr indent="-317500" lvl="0" marL="457200" rtl="0" algn="l">
                        <a:spcBef>
                          <a:spcPts val="0"/>
                        </a:spcBef>
                        <a:spcAft>
                          <a:spcPts val="0"/>
                        </a:spcAft>
                        <a:buClr>
                          <a:schemeClr val="lt2"/>
                        </a:buClr>
                        <a:buSzPts val="1400"/>
                        <a:buFont typeface="Times New Roman"/>
                        <a:buChar char="●"/>
                      </a:pPr>
                      <a:r>
                        <a:rPr lang="zh-TW">
                          <a:solidFill>
                            <a:schemeClr val="lt2"/>
                          </a:solidFill>
                          <a:latin typeface="Times New Roman"/>
                          <a:ea typeface="Times New Roman"/>
                          <a:cs typeface="Times New Roman"/>
                          <a:sym typeface="Times New Roman"/>
                        </a:rPr>
                        <a:t>https://spicyboyd.blogspot.com/2018/05/appandroid-texview-hyperlink.html</a:t>
                      </a:r>
                      <a:endParaRPr>
                        <a:solidFill>
                          <a:schemeClr val="lt2"/>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53250">
                <a:tc>
                  <a:txBody>
                    <a:bodyPr/>
                    <a:lstStyle/>
                    <a:p>
                      <a:pPr indent="-317500" lvl="0" marL="457200" rtl="0" algn="l">
                        <a:spcBef>
                          <a:spcPts val="0"/>
                        </a:spcBef>
                        <a:spcAft>
                          <a:spcPts val="0"/>
                        </a:spcAft>
                        <a:buClr>
                          <a:schemeClr val="lt2"/>
                        </a:buClr>
                        <a:buSzPts val="1400"/>
                        <a:buFont typeface="Times New Roman"/>
                        <a:buChar char="●"/>
                      </a:pPr>
                      <a:r>
                        <a:rPr lang="zh-TW">
                          <a:solidFill>
                            <a:schemeClr val="lt2"/>
                          </a:solidFill>
                          <a:latin typeface="Times New Roman"/>
                          <a:ea typeface="Times New Roman"/>
                          <a:cs typeface="Times New Roman"/>
                          <a:sym typeface="Times New Roman"/>
                        </a:rPr>
                        <a:t>https://thumbb13555.pixnet.net/blog/post/328376895-viewanimation</a:t>
                      </a:r>
                      <a:endParaRPr>
                        <a:solidFill>
                          <a:schemeClr val="lt2"/>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53650">
                <a:tc>
                  <a:txBody>
                    <a:bodyPr/>
                    <a:lstStyle/>
                    <a:p>
                      <a:pPr indent="-317500" lvl="0" marL="457200" rtl="0" algn="l">
                        <a:spcBef>
                          <a:spcPts val="0"/>
                        </a:spcBef>
                        <a:spcAft>
                          <a:spcPts val="0"/>
                        </a:spcAft>
                        <a:buClr>
                          <a:schemeClr val="lt2"/>
                        </a:buClr>
                        <a:buSzPts val="1400"/>
                        <a:buFont typeface="Times New Roman"/>
                        <a:buChar char="●"/>
                      </a:pPr>
                      <a:r>
                        <a:rPr lang="zh-TW">
                          <a:solidFill>
                            <a:schemeClr val="lt2"/>
                          </a:solidFill>
                          <a:latin typeface="Times New Roman"/>
                          <a:ea typeface="Times New Roman"/>
                          <a:cs typeface="Times New Roman"/>
                          <a:sym typeface="Times New Roman"/>
                        </a:rPr>
                        <a:t>https://zh.wikipedia.org/zh-tw/%E5%A4%9A%E6%99%AE%E5%8B%92%E6%95%88%E5%BA%94</a:t>
                      </a:r>
                      <a:endParaRPr>
                        <a:solidFill>
                          <a:schemeClr val="lt2"/>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53250">
                <a:tc>
                  <a:txBody>
                    <a:bodyPr/>
                    <a:lstStyle/>
                    <a:p>
                      <a:pPr indent="-317500" lvl="0" marL="457200" rtl="0" algn="l">
                        <a:spcBef>
                          <a:spcPts val="0"/>
                        </a:spcBef>
                        <a:spcAft>
                          <a:spcPts val="0"/>
                        </a:spcAft>
                        <a:buClr>
                          <a:schemeClr val="lt2"/>
                        </a:buClr>
                        <a:buSzPts val="1400"/>
                        <a:buFont typeface="Times New Roman"/>
                        <a:buChar char="●"/>
                      </a:pPr>
                      <a:r>
                        <a:rPr lang="zh-TW">
                          <a:solidFill>
                            <a:schemeClr val="lt2"/>
                          </a:solidFill>
                          <a:latin typeface="Times New Roman"/>
                          <a:ea typeface="Times New Roman"/>
                          <a:cs typeface="Times New Roman"/>
                          <a:sym typeface="Times New Roman"/>
                        </a:rPr>
                        <a:t>https://sites.google.com/site/dopplereffectsite/home/yuan-li-ying-yong</a:t>
                      </a:r>
                      <a:endParaRPr>
                        <a:solidFill>
                          <a:schemeClr val="lt2"/>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53250">
                <a:tc>
                  <a:txBody>
                    <a:bodyPr/>
                    <a:lstStyle/>
                    <a:p>
                      <a:pPr indent="-317500" lvl="0" marL="457200" rtl="0" algn="l">
                        <a:spcBef>
                          <a:spcPts val="0"/>
                        </a:spcBef>
                        <a:spcAft>
                          <a:spcPts val="0"/>
                        </a:spcAft>
                        <a:buClr>
                          <a:schemeClr val="lt2"/>
                        </a:buClr>
                        <a:buSzPts val="1400"/>
                        <a:buFont typeface="Times New Roman"/>
                        <a:buChar char="●"/>
                      </a:pPr>
                      <a:r>
                        <a:rPr lang="zh-TW">
                          <a:solidFill>
                            <a:schemeClr val="lt2"/>
                          </a:solidFill>
                          <a:latin typeface="Times New Roman"/>
                          <a:ea typeface="Times New Roman"/>
                          <a:cs typeface="Times New Roman"/>
                          <a:sym typeface="Times New Roman"/>
                        </a:rPr>
                        <a:t>https://read01.com/M2o6DKG.html#.Y58tDtJBxhE</a:t>
                      </a:r>
                      <a:endParaRPr>
                        <a:solidFill>
                          <a:schemeClr val="lt2"/>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53250">
                <a:tc>
                  <a:txBody>
                    <a:bodyPr/>
                    <a:lstStyle/>
                    <a:p>
                      <a:pPr indent="-317500" lvl="0" marL="457200" rtl="0" algn="l">
                        <a:spcBef>
                          <a:spcPts val="0"/>
                        </a:spcBef>
                        <a:spcAft>
                          <a:spcPts val="0"/>
                        </a:spcAft>
                        <a:buClr>
                          <a:schemeClr val="lt2"/>
                        </a:buClr>
                        <a:buSzPts val="1400"/>
                        <a:buFont typeface="Times New Roman"/>
                        <a:buChar char="●"/>
                      </a:pPr>
                      <a:r>
                        <a:rPr lang="zh-TW">
                          <a:solidFill>
                            <a:schemeClr val="lt2"/>
                          </a:solidFill>
                          <a:latin typeface="Times New Roman"/>
                          <a:ea typeface="Times New Roman"/>
                          <a:cs typeface="Times New Roman"/>
                          <a:sym typeface="Times New Roman"/>
                        </a:rPr>
                        <a:t>https://zh.wikipedia.org/wiki/%E7%B4%85%E7%A7%BB</a:t>
                      </a:r>
                      <a:endParaRPr>
                        <a:solidFill>
                          <a:schemeClr val="lt2"/>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53250">
                <a:tc>
                  <a:txBody>
                    <a:bodyPr/>
                    <a:lstStyle/>
                    <a:p>
                      <a:pPr indent="-317500" lvl="0" marL="457200" rtl="0" algn="l">
                        <a:spcBef>
                          <a:spcPts val="0"/>
                        </a:spcBef>
                        <a:spcAft>
                          <a:spcPts val="0"/>
                        </a:spcAft>
                        <a:buClr>
                          <a:schemeClr val="lt2"/>
                        </a:buClr>
                        <a:buSzPts val="1400"/>
                        <a:buFont typeface="Times New Roman"/>
                        <a:buChar char="●"/>
                      </a:pPr>
                      <a:r>
                        <a:rPr lang="zh-TW">
                          <a:solidFill>
                            <a:schemeClr val="lt2"/>
                          </a:solidFill>
                          <a:latin typeface="Times New Roman"/>
                          <a:ea typeface="Times New Roman"/>
                          <a:cs typeface="Times New Roman"/>
                          <a:sym typeface="Times New Roman"/>
                        </a:rPr>
                        <a:t>https://kknews.cc/military/on66y2o.html</a:t>
                      </a:r>
                      <a:endParaRPr>
                        <a:solidFill>
                          <a:schemeClr val="lt2"/>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53250">
                <a:tc>
                  <a:txBody>
                    <a:bodyPr/>
                    <a:lstStyle/>
                    <a:p>
                      <a:pPr indent="-317500" lvl="0" marL="457200" rtl="0" algn="l">
                        <a:spcBef>
                          <a:spcPts val="0"/>
                        </a:spcBef>
                        <a:spcAft>
                          <a:spcPts val="0"/>
                        </a:spcAft>
                        <a:buClr>
                          <a:schemeClr val="lt2"/>
                        </a:buClr>
                        <a:buSzPts val="1400"/>
                        <a:buFont typeface="Times New Roman"/>
                        <a:buChar char="●"/>
                      </a:pPr>
                      <a:r>
                        <a:rPr lang="zh-TW">
                          <a:solidFill>
                            <a:schemeClr val="lt2"/>
                          </a:solidFill>
                          <a:latin typeface="Times New Roman"/>
                          <a:ea typeface="Times New Roman"/>
                          <a:cs typeface="Times New Roman"/>
                          <a:sym typeface="Times New Roman"/>
                        </a:rPr>
                        <a:t>https://kknews.cc/military/on66y2o.html</a:t>
                      </a:r>
                      <a:endParaRPr>
                        <a:solidFill>
                          <a:schemeClr val="lt2"/>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53250">
                <a:tc>
                  <a:txBody>
                    <a:bodyPr/>
                    <a:lstStyle/>
                    <a:p>
                      <a:pPr indent="-317500" lvl="0" marL="457200" rtl="0" algn="l">
                        <a:spcBef>
                          <a:spcPts val="0"/>
                        </a:spcBef>
                        <a:spcAft>
                          <a:spcPts val="0"/>
                        </a:spcAft>
                        <a:buClr>
                          <a:schemeClr val="lt2"/>
                        </a:buClr>
                        <a:buSzPts val="1400"/>
                        <a:buFont typeface="Times New Roman"/>
                        <a:buChar char="●"/>
                      </a:pPr>
                      <a:r>
                        <a:rPr lang="zh-TW">
                          <a:solidFill>
                            <a:schemeClr val="lt2"/>
                          </a:solidFill>
                          <a:latin typeface="Times New Roman"/>
                          <a:ea typeface="Times New Roman"/>
                          <a:cs typeface="Times New Roman"/>
                          <a:sym typeface="Times New Roman"/>
                        </a:rPr>
                        <a:t>https://e-info.org.tw/node/221536</a:t>
                      </a:r>
                      <a:endParaRPr>
                        <a:solidFill>
                          <a:schemeClr val="lt2"/>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5859">
            <a:alpha val="80360"/>
          </a:srgbClr>
        </a:solidFill>
      </p:bgPr>
    </p:bg>
    <p:spTree>
      <p:nvGrpSpPr>
        <p:cNvPr id="72" name="Shape 72"/>
        <p:cNvGrpSpPr/>
        <p:nvPr/>
      </p:nvGrpSpPr>
      <p:grpSpPr>
        <a:xfrm>
          <a:off x="0" y="0"/>
          <a:ext cx="0" cy="0"/>
          <a:chOff x="0" y="0"/>
          <a:chExt cx="0" cy="0"/>
        </a:xfrm>
      </p:grpSpPr>
      <p:sp>
        <p:nvSpPr>
          <p:cNvPr id="73" name="Google Shape;73;p15"/>
          <p:cNvSpPr/>
          <p:nvPr/>
        </p:nvSpPr>
        <p:spPr>
          <a:xfrm>
            <a:off x="1163675" y="193950"/>
            <a:ext cx="6927900" cy="1140300"/>
          </a:xfrm>
          <a:prstGeom prst="frame">
            <a:avLst>
              <a:gd fmla="val 1250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txBox="1"/>
          <p:nvPr/>
        </p:nvSpPr>
        <p:spPr>
          <a:xfrm>
            <a:off x="2574300" y="394650"/>
            <a:ext cx="3995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3600">
                <a:solidFill>
                  <a:schemeClr val="lt2"/>
                </a:solidFill>
              </a:rPr>
              <a:t>都卜勒效應</a:t>
            </a:r>
            <a:endParaRPr sz="3600">
              <a:solidFill>
                <a:schemeClr val="lt2"/>
              </a:solidFill>
            </a:endParaRPr>
          </a:p>
        </p:txBody>
      </p:sp>
      <p:sp>
        <p:nvSpPr>
          <p:cNvPr id="75" name="Google Shape;75;p15"/>
          <p:cNvSpPr/>
          <p:nvPr/>
        </p:nvSpPr>
        <p:spPr>
          <a:xfrm>
            <a:off x="1093875" y="1613650"/>
            <a:ext cx="3716100" cy="3157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845600" y="2754050"/>
            <a:ext cx="2591100" cy="2148900"/>
          </a:xfrm>
          <a:prstGeom prst="rtTriangle">
            <a:avLst/>
          </a:prstGeom>
          <a:solidFill>
            <a:srgbClr val="F4B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1388625" y="2508600"/>
            <a:ext cx="3312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zh-TW" sz="1800">
                <a:solidFill>
                  <a:schemeClr val="dk1"/>
                </a:solidFill>
              </a:rPr>
              <a:t>波源和觀察者有</a:t>
            </a:r>
            <a:r>
              <a:rPr b="1" lang="zh-TW" sz="1800">
                <a:solidFill>
                  <a:srgbClr val="F4B860"/>
                </a:solidFill>
              </a:rPr>
              <a:t>相對運動</a:t>
            </a:r>
            <a:r>
              <a:rPr lang="zh-TW" sz="1800">
                <a:solidFill>
                  <a:schemeClr val="dk1"/>
                </a:solidFill>
              </a:rPr>
              <a:t>時，觀察者接受到波的頻率與波源發出的</a:t>
            </a:r>
            <a:r>
              <a:rPr b="1" lang="zh-TW" sz="1800">
                <a:solidFill>
                  <a:srgbClr val="F4B860"/>
                </a:solidFill>
              </a:rPr>
              <a:t>頻率並不相同</a:t>
            </a:r>
            <a:r>
              <a:rPr lang="zh-TW" sz="1800">
                <a:solidFill>
                  <a:schemeClr val="dk1"/>
                </a:solidFill>
              </a:rPr>
              <a:t>的現象。</a:t>
            </a:r>
            <a:endParaRPr sz="1800"/>
          </a:p>
        </p:txBody>
      </p:sp>
      <p:sp>
        <p:nvSpPr>
          <p:cNvPr id="78" name="Google Shape;78;p15"/>
          <p:cNvSpPr txBox="1"/>
          <p:nvPr/>
        </p:nvSpPr>
        <p:spPr>
          <a:xfrm>
            <a:off x="946475" y="4032250"/>
            <a:ext cx="1668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TW" sz="1800">
                <a:solidFill>
                  <a:schemeClr val="dk1"/>
                </a:solidFill>
                <a:latin typeface="Vidaloka"/>
                <a:ea typeface="Vidaloka"/>
                <a:cs typeface="Vidaloka"/>
                <a:sym typeface="Vidaloka"/>
              </a:rPr>
              <a:t>都</a:t>
            </a:r>
            <a:r>
              <a:rPr b="1" lang="zh-TW" sz="1800">
                <a:solidFill>
                  <a:schemeClr val="dk1"/>
                </a:solidFill>
                <a:latin typeface="Vidaloka"/>
                <a:ea typeface="Vidaloka"/>
                <a:cs typeface="Vidaloka"/>
                <a:sym typeface="Vidaloka"/>
              </a:rPr>
              <a:t>卜勒效應</a:t>
            </a:r>
            <a:endParaRPr b="1" sz="1800">
              <a:solidFill>
                <a:schemeClr val="dk1"/>
              </a:solidFill>
              <a:latin typeface="Vidaloka"/>
              <a:ea typeface="Vidaloka"/>
              <a:cs typeface="Vidaloka"/>
              <a:sym typeface="Vidaloka"/>
            </a:endParaRPr>
          </a:p>
          <a:p>
            <a:pPr indent="0" lvl="0" marL="0" rtl="0" algn="ctr">
              <a:spcBef>
                <a:spcPts val="0"/>
              </a:spcBef>
              <a:spcAft>
                <a:spcPts val="0"/>
              </a:spcAft>
              <a:buClr>
                <a:schemeClr val="dk1"/>
              </a:buClr>
              <a:buSzPts val="1100"/>
              <a:buFont typeface="Arial"/>
              <a:buNone/>
            </a:pPr>
            <a:r>
              <a:rPr b="1" lang="zh-TW" sz="1800">
                <a:solidFill>
                  <a:schemeClr val="dk1"/>
                </a:solidFill>
                <a:latin typeface="Vidaloka"/>
                <a:ea typeface="Vidaloka"/>
                <a:cs typeface="Vidaloka"/>
                <a:sym typeface="Vidaloka"/>
              </a:rPr>
              <a:t>Doppler Effect</a:t>
            </a:r>
            <a:endParaRPr b="1" sz="1800">
              <a:latin typeface="Vidaloka"/>
              <a:ea typeface="Vidaloka"/>
              <a:cs typeface="Vidaloka"/>
              <a:sym typeface="Vidaloka"/>
            </a:endParaRPr>
          </a:p>
        </p:txBody>
      </p:sp>
      <p:sp>
        <p:nvSpPr>
          <p:cNvPr id="79" name="Google Shape;79;p15"/>
          <p:cNvSpPr/>
          <p:nvPr/>
        </p:nvSpPr>
        <p:spPr>
          <a:xfrm>
            <a:off x="4939050" y="1613650"/>
            <a:ext cx="3716100" cy="3157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rot="10800000">
            <a:off x="6319925" y="1411950"/>
            <a:ext cx="2591100" cy="2148900"/>
          </a:xfrm>
          <a:prstGeom prst="rtTriangle">
            <a:avLst/>
          </a:prstGeom>
          <a:solidFill>
            <a:srgbClr val="F4D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txBox="1"/>
          <p:nvPr/>
        </p:nvSpPr>
        <p:spPr>
          <a:xfrm>
            <a:off x="5195100" y="2447625"/>
            <a:ext cx="33126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solidFill>
                  <a:schemeClr val="dk1"/>
                </a:solidFill>
              </a:rPr>
              <a:t>這一現象最初由</a:t>
            </a:r>
            <a:r>
              <a:rPr b="1" lang="zh-TW" sz="1800">
                <a:solidFill>
                  <a:schemeClr val="dk1"/>
                </a:solidFill>
              </a:rPr>
              <a:t>奧地利物理學家</a:t>
            </a:r>
            <a:r>
              <a:rPr b="1" lang="zh-TW" sz="1800">
                <a:solidFill>
                  <a:srgbClr val="F4D6CC"/>
                </a:solidFill>
              </a:rPr>
              <a:t>都卜勒</a:t>
            </a:r>
            <a:r>
              <a:rPr lang="zh-TW" sz="1800">
                <a:solidFill>
                  <a:schemeClr val="dk1"/>
                </a:solidFill>
              </a:rPr>
              <a:t>於1842年發現</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zh-TW" sz="1800">
                <a:solidFill>
                  <a:schemeClr val="dk1"/>
                </a:solidFill>
              </a:rPr>
              <a:t>荷蘭氣象學家拜斯·巴洛特在1845年也透過在敞篷火車上吹奏證實該現象</a:t>
            </a:r>
            <a:endParaRPr sz="1800">
              <a:solidFill>
                <a:schemeClr val="dk1"/>
              </a:solidFill>
            </a:endParaRPr>
          </a:p>
        </p:txBody>
      </p:sp>
      <p:sp>
        <p:nvSpPr>
          <p:cNvPr id="82" name="Google Shape;82;p15"/>
          <p:cNvSpPr txBox="1"/>
          <p:nvPr/>
        </p:nvSpPr>
        <p:spPr>
          <a:xfrm>
            <a:off x="7063575" y="1583550"/>
            <a:ext cx="1668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TW" sz="1800">
                <a:solidFill>
                  <a:schemeClr val="dk1"/>
                </a:solidFill>
                <a:latin typeface="Vidaloka"/>
                <a:ea typeface="Vidaloka"/>
                <a:cs typeface="Vidaloka"/>
                <a:sym typeface="Vidaloka"/>
              </a:rPr>
              <a:t>歷史</a:t>
            </a:r>
            <a:endParaRPr b="1" sz="1800">
              <a:solidFill>
                <a:schemeClr val="dk1"/>
              </a:solidFill>
              <a:latin typeface="Vidaloka"/>
              <a:ea typeface="Vidaloka"/>
              <a:cs typeface="Vidaloka"/>
              <a:sym typeface="Vidaloka"/>
            </a:endParaRPr>
          </a:p>
          <a:p>
            <a:pPr indent="0" lvl="0" marL="0" rtl="0" algn="ctr">
              <a:spcBef>
                <a:spcPts val="0"/>
              </a:spcBef>
              <a:spcAft>
                <a:spcPts val="0"/>
              </a:spcAft>
              <a:buNone/>
            </a:pPr>
            <a:r>
              <a:rPr b="1" lang="zh-TW" sz="1800">
                <a:solidFill>
                  <a:schemeClr val="dk1"/>
                </a:solidFill>
                <a:latin typeface="Vidaloka"/>
                <a:ea typeface="Vidaloka"/>
                <a:cs typeface="Vidaloka"/>
                <a:sym typeface="Vidaloka"/>
              </a:rPr>
              <a:t>History</a:t>
            </a:r>
            <a:endParaRPr b="1" sz="1800">
              <a:latin typeface="Vidaloka"/>
              <a:ea typeface="Vidaloka"/>
              <a:cs typeface="Vidaloka"/>
              <a:sym typeface="Vidalok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6" name="Shape 86"/>
        <p:cNvGrpSpPr/>
        <p:nvPr/>
      </p:nvGrpSpPr>
      <p:grpSpPr>
        <a:xfrm>
          <a:off x="0" y="0"/>
          <a:ext cx="0" cy="0"/>
          <a:chOff x="0" y="0"/>
          <a:chExt cx="0" cy="0"/>
        </a:xfrm>
      </p:grpSpPr>
      <p:sp>
        <p:nvSpPr>
          <p:cNvPr id="87" name="Google Shape;87;p16"/>
          <p:cNvSpPr/>
          <p:nvPr/>
        </p:nvSpPr>
        <p:spPr>
          <a:xfrm>
            <a:off x="-209450" y="333600"/>
            <a:ext cx="3537600" cy="738900"/>
          </a:xfrm>
          <a:prstGeom prst="snip1Rect">
            <a:avLst>
              <a:gd fmla="val 16667" name="adj"/>
            </a:avLst>
          </a:prstGeom>
          <a:solidFill>
            <a:srgbClr val="F4B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txBox="1"/>
          <p:nvPr/>
        </p:nvSpPr>
        <p:spPr>
          <a:xfrm>
            <a:off x="-327125" y="333600"/>
            <a:ext cx="3995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3600">
                <a:solidFill>
                  <a:schemeClr val="lt2"/>
                </a:solidFill>
              </a:rPr>
              <a:t>公式</a:t>
            </a:r>
            <a:endParaRPr sz="3600">
              <a:solidFill>
                <a:schemeClr val="lt2"/>
              </a:solidFill>
            </a:endParaRPr>
          </a:p>
        </p:txBody>
      </p:sp>
      <p:pic>
        <p:nvPicPr>
          <p:cNvPr id="89" name="Google Shape;89;p16"/>
          <p:cNvPicPr preferRelativeResize="0"/>
          <p:nvPr/>
        </p:nvPicPr>
        <p:blipFill>
          <a:blip r:embed="rId3">
            <a:alphaModFix/>
          </a:blip>
          <a:stretch>
            <a:fillRect/>
          </a:stretch>
        </p:blipFill>
        <p:spPr>
          <a:xfrm>
            <a:off x="602525" y="2571750"/>
            <a:ext cx="3197625" cy="1143659"/>
          </a:xfrm>
          <a:prstGeom prst="rect">
            <a:avLst/>
          </a:prstGeom>
          <a:noFill/>
          <a:ln>
            <a:noFill/>
          </a:ln>
        </p:spPr>
      </p:pic>
      <p:graphicFrame>
        <p:nvGraphicFramePr>
          <p:cNvPr id="90" name="Google Shape;90;p16"/>
          <p:cNvGraphicFramePr/>
          <p:nvPr/>
        </p:nvGraphicFramePr>
        <p:xfrm>
          <a:off x="4438850" y="1166163"/>
          <a:ext cx="3000000" cy="3000000"/>
        </p:xfrm>
        <a:graphic>
          <a:graphicData uri="http://schemas.openxmlformats.org/drawingml/2006/table">
            <a:tbl>
              <a:tblPr>
                <a:noFill/>
                <a:tableStyleId>{362A09D8-B077-4D19-B7D3-090FB3848E77}</a:tableStyleId>
              </a:tblPr>
              <a:tblGrid>
                <a:gridCol w="761125"/>
                <a:gridCol w="3740175"/>
              </a:tblGrid>
              <a:tr h="399800">
                <a:tc>
                  <a:txBody>
                    <a:bodyPr/>
                    <a:lstStyle/>
                    <a:p>
                      <a:pPr indent="0" lvl="0" marL="0" rtl="0" algn="ctr">
                        <a:spcBef>
                          <a:spcPts val="0"/>
                        </a:spcBef>
                        <a:spcAft>
                          <a:spcPts val="0"/>
                        </a:spcAft>
                        <a:buNone/>
                      </a:pPr>
                      <a:r>
                        <a:rPr b="1" lang="zh-TW"/>
                        <a:t>符號</a:t>
                      </a:r>
                      <a:endParaRPr b="1"/>
                    </a:p>
                  </a:txBody>
                  <a:tcPr marT="91425" marB="91425" marR="91425" marL="91425">
                    <a:solidFill>
                      <a:srgbClr val="F4D6CC"/>
                    </a:solidFill>
                  </a:tcPr>
                </a:tc>
                <a:tc>
                  <a:txBody>
                    <a:bodyPr/>
                    <a:lstStyle/>
                    <a:p>
                      <a:pPr indent="0" lvl="0" marL="0" rtl="0" algn="ctr">
                        <a:spcBef>
                          <a:spcPts val="0"/>
                        </a:spcBef>
                        <a:spcAft>
                          <a:spcPts val="0"/>
                        </a:spcAft>
                        <a:buNone/>
                      </a:pPr>
                      <a:r>
                        <a:rPr b="1" lang="zh-TW">
                          <a:solidFill>
                            <a:schemeClr val="dk1"/>
                          </a:solidFill>
                        </a:rPr>
                        <a:t>說明</a:t>
                      </a:r>
                      <a:endParaRPr b="1">
                        <a:solidFill>
                          <a:schemeClr val="dk1"/>
                        </a:solidFill>
                      </a:endParaRPr>
                    </a:p>
                  </a:txBody>
                  <a:tcPr marT="91425" marB="91425" marR="91425" marL="91425">
                    <a:solidFill>
                      <a:srgbClr val="F4D6CC"/>
                    </a:solidFill>
                  </a:tcPr>
                </a:tc>
              </a:tr>
              <a:tr h="3998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TW">
                          <a:solidFill>
                            <a:schemeClr val="dk1"/>
                          </a:solidFill>
                        </a:rPr>
                        <a:t>為觀察到的頻率</a:t>
                      </a:r>
                      <a:endParaRPr/>
                    </a:p>
                  </a:txBody>
                  <a:tcPr marT="91425" marB="91425" marR="91425" marL="91425"/>
                </a:tc>
              </a:tr>
              <a:tr h="3458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TW">
                          <a:solidFill>
                            <a:schemeClr val="dk1"/>
                          </a:solidFill>
                        </a:rPr>
                        <a:t>為發射源於該介質中的原始發射頻率</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TW">
                          <a:solidFill>
                            <a:schemeClr val="dk1"/>
                          </a:solidFill>
                        </a:rPr>
                        <a:t>為波在該介質中的行進速度</a:t>
                      </a:r>
                      <a:endParaRPr/>
                    </a:p>
                  </a:txBody>
                  <a:tcPr marT="91425" marB="91425" marR="91425" marL="91425"/>
                </a:tc>
              </a:tr>
              <a:tr h="6095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TW">
                          <a:solidFill>
                            <a:schemeClr val="dk1"/>
                          </a:solidFill>
                        </a:rPr>
                        <a:t>觀察者相對於介質的移動速度，若接近發射源則前方運算符號為+號，反之則為−號</a:t>
                      </a:r>
                      <a:endParaRPr/>
                    </a:p>
                  </a:txBody>
                  <a:tcPr marT="91425" marB="91425" marR="91425" marL="91425"/>
                </a:tc>
              </a:tr>
              <a:tr h="6095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TW">
                          <a:solidFill>
                            <a:schemeClr val="dk1"/>
                          </a:solidFill>
                        </a:rPr>
                        <a:t>為發射源相對於介質的移動速度，若接近觀察者則前方運算符號為−號，反之則為+號</a:t>
                      </a:r>
                      <a:endParaRPr/>
                    </a:p>
                  </a:txBody>
                  <a:tcPr marT="91425" marB="91425" marR="91425" marL="91425"/>
                </a:tc>
              </a:tr>
            </a:tbl>
          </a:graphicData>
        </a:graphic>
      </p:graphicFrame>
      <p:pic>
        <p:nvPicPr>
          <p:cNvPr id="91" name="Google Shape;91;p16"/>
          <p:cNvPicPr preferRelativeResize="0"/>
          <p:nvPr/>
        </p:nvPicPr>
        <p:blipFill>
          <a:blip r:embed="rId4">
            <a:alphaModFix/>
          </a:blip>
          <a:stretch>
            <a:fillRect/>
          </a:stretch>
        </p:blipFill>
        <p:spPr>
          <a:xfrm>
            <a:off x="4752850" y="1647208"/>
            <a:ext cx="152400" cy="219075"/>
          </a:xfrm>
          <a:prstGeom prst="rect">
            <a:avLst/>
          </a:prstGeom>
          <a:noFill/>
          <a:ln>
            <a:noFill/>
          </a:ln>
        </p:spPr>
      </p:pic>
      <p:pic>
        <p:nvPicPr>
          <p:cNvPr id="92" name="Google Shape;92;p16"/>
          <p:cNvPicPr preferRelativeResize="0"/>
          <p:nvPr/>
        </p:nvPicPr>
        <p:blipFill>
          <a:blip r:embed="rId5">
            <a:alphaModFix/>
          </a:blip>
          <a:stretch>
            <a:fillRect/>
          </a:stretch>
        </p:blipFill>
        <p:spPr>
          <a:xfrm>
            <a:off x="4781425" y="2050608"/>
            <a:ext cx="95250" cy="190500"/>
          </a:xfrm>
          <a:prstGeom prst="rect">
            <a:avLst/>
          </a:prstGeom>
          <a:noFill/>
          <a:ln>
            <a:noFill/>
          </a:ln>
        </p:spPr>
      </p:pic>
      <p:pic>
        <p:nvPicPr>
          <p:cNvPr id="93" name="Google Shape;93;p16"/>
          <p:cNvPicPr preferRelativeResize="0"/>
          <p:nvPr/>
        </p:nvPicPr>
        <p:blipFill>
          <a:blip r:embed="rId6">
            <a:alphaModFix/>
          </a:blip>
          <a:stretch>
            <a:fillRect/>
          </a:stretch>
        </p:blipFill>
        <p:spPr>
          <a:xfrm>
            <a:off x="4786188" y="2509845"/>
            <a:ext cx="85725" cy="123825"/>
          </a:xfrm>
          <a:prstGeom prst="rect">
            <a:avLst/>
          </a:prstGeom>
          <a:noFill/>
          <a:ln>
            <a:noFill/>
          </a:ln>
        </p:spPr>
      </p:pic>
      <p:pic>
        <p:nvPicPr>
          <p:cNvPr id="94" name="Google Shape;94;p16"/>
          <p:cNvPicPr preferRelativeResize="0"/>
          <p:nvPr/>
        </p:nvPicPr>
        <p:blipFill>
          <a:blip r:embed="rId7">
            <a:alphaModFix/>
          </a:blip>
          <a:stretch>
            <a:fillRect/>
          </a:stretch>
        </p:blipFill>
        <p:spPr>
          <a:xfrm>
            <a:off x="4748100" y="2973808"/>
            <a:ext cx="161925" cy="152400"/>
          </a:xfrm>
          <a:prstGeom prst="rect">
            <a:avLst/>
          </a:prstGeom>
          <a:noFill/>
          <a:ln>
            <a:noFill/>
          </a:ln>
        </p:spPr>
      </p:pic>
      <p:pic>
        <p:nvPicPr>
          <p:cNvPr id="95" name="Google Shape;95;p16"/>
          <p:cNvPicPr preferRelativeResize="0"/>
          <p:nvPr/>
        </p:nvPicPr>
        <p:blipFill>
          <a:blip r:embed="rId8">
            <a:alphaModFix/>
          </a:blip>
          <a:stretch>
            <a:fillRect/>
          </a:stretch>
        </p:blipFill>
        <p:spPr>
          <a:xfrm>
            <a:off x="4752863" y="3586682"/>
            <a:ext cx="152400" cy="152400"/>
          </a:xfrm>
          <a:prstGeom prst="rect">
            <a:avLst/>
          </a:prstGeom>
          <a:noFill/>
          <a:ln>
            <a:noFill/>
          </a:ln>
        </p:spPr>
      </p:pic>
      <p:sp>
        <p:nvSpPr>
          <p:cNvPr id="96" name="Google Shape;96;p16"/>
          <p:cNvSpPr txBox="1"/>
          <p:nvPr/>
        </p:nvSpPr>
        <p:spPr>
          <a:xfrm>
            <a:off x="341350" y="1502200"/>
            <a:ext cx="3197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latin typeface="Vidaloka"/>
                <a:ea typeface="Vidaloka"/>
                <a:cs typeface="Vidaloka"/>
                <a:sym typeface="Vidaloka"/>
              </a:rPr>
              <a:t>觀察者（Observer）和發射源（Source）的頻率關係為</a:t>
            </a:r>
            <a:endParaRPr sz="1800">
              <a:latin typeface="Vidaloka"/>
              <a:ea typeface="Vidaloka"/>
              <a:cs typeface="Vidaloka"/>
              <a:sym typeface="Vidalok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5859">
            <a:alpha val="80360"/>
          </a:srgbClr>
        </a:solidFill>
      </p:bgPr>
    </p:bg>
    <p:spTree>
      <p:nvGrpSpPr>
        <p:cNvPr id="100" name="Shape 100"/>
        <p:cNvGrpSpPr/>
        <p:nvPr/>
      </p:nvGrpSpPr>
      <p:grpSpPr>
        <a:xfrm>
          <a:off x="0" y="0"/>
          <a:ext cx="0" cy="0"/>
          <a:chOff x="0" y="0"/>
          <a:chExt cx="0" cy="0"/>
        </a:xfrm>
      </p:grpSpPr>
      <p:sp>
        <p:nvSpPr>
          <p:cNvPr id="101" name="Google Shape;101;p17"/>
          <p:cNvSpPr/>
          <p:nvPr/>
        </p:nvSpPr>
        <p:spPr>
          <a:xfrm>
            <a:off x="1225750" y="62075"/>
            <a:ext cx="6927900" cy="1140300"/>
          </a:xfrm>
          <a:prstGeom prst="frame">
            <a:avLst>
              <a:gd fmla="val 1250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txBox="1"/>
          <p:nvPr/>
        </p:nvSpPr>
        <p:spPr>
          <a:xfrm>
            <a:off x="2574300" y="262775"/>
            <a:ext cx="3995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3600">
                <a:solidFill>
                  <a:schemeClr val="lt2"/>
                </a:solidFill>
              </a:rPr>
              <a:t>都卜勒效應</a:t>
            </a:r>
            <a:r>
              <a:rPr lang="zh-TW" sz="3600">
                <a:solidFill>
                  <a:schemeClr val="lt2"/>
                </a:solidFill>
              </a:rPr>
              <a:t>的應用</a:t>
            </a:r>
            <a:endParaRPr sz="3600">
              <a:solidFill>
                <a:schemeClr val="lt2"/>
              </a:solidFill>
            </a:endParaRPr>
          </a:p>
        </p:txBody>
      </p:sp>
      <p:sp>
        <p:nvSpPr>
          <p:cNvPr id="103" name="Google Shape;103;p17"/>
          <p:cNvSpPr/>
          <p:nvPr/>
        </p:nvSpPr>
        <p:spPr>
          <a:xfrm>
            <a:off x="1186950" y="2102425"/>
            <a:ext cx="1636800" cy="312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1404150" y="1481800"/>
            <a:ext cx="1295700" cy="1311300"/>
          </a:xfrm>
          <a:prstGeom prst="ellipse">
            <a:avLst/>
          </a:prstGeom>
          <a:solidFill>
            <a:srgbClr val="F4D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txBox="1"/>
          <p:nvPr/>
        </p:nvSpPr>
        <p:spPr>
          <a:xfrm>
            <a:off x="1450800" y="1798900"/>
            <a:ext cx="12024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TW" sz="1600"/>
              <a:t>測得天體的運動速度</a:t>
            </a:r>
            <a:endParaRPr b="1" sz="1600"/>
          </a:p>
        </p:txBody>
      </p:sp>
      <p:sp>
        <p:nvSpPr>
          <p:cNvPr id="106" name="Google Shape;106;p17"/>
          <p:cNvSpPr txBox="1"/>
          <p:nvPr/>
        </p:nvSpPr>
        <p:spPr>
          <a:xfrm>
            <a:off x="1295575" y="2793100"/>
            <a:ext cx="1473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測出譜線紅移或藍移的量，根據都卜勒效應的公式，我們就可以得出恆星朝向或者遠離我們的速度了</a:t>
            </a:r>
            <a:endParaRPr/>
          </a:p>
        </p:txBody>
      </p:sp>
      <p:pic>
        <p:nvPicPr>
          <p:cNvPr id="107" name="Google Shape;107;p17"/>
          <p:cNvPicPr preferRelativeResize="0"/>
          <p:nvPr/>
        </p:nvPicPr>
        <p:blipFill>
          <a:blip r:embed="rId3">
            <a:alphaModFix/>
          </a:blip>
          <a:stretch>
            <a:fillRect/>
          </a:stretch>
        </p:blipFill>
        <p:spPr>
          <a:xfrm rot="5400000">
            <a:off x="2192600" y="3908625"/>
            <a:ext cx="916415" cy="1631000"/>
          </a:xfrm>
          <a:prstGeom prst="rect">
            <a:avLst/>
          </a:prstGeom>
          <a:noFill/>
          <a:ln>
            <a:noFill/>
          </a:ln>
        </p:spPr>
      </p:pic>
      <p:sp>
        <p:nvSpPr>
          <p:cNvPr id="108" name="Google Shape;108;p17"/>
          <p:cNvSpPr/>
          <p:nvPr/>
        </p:nvSpPr>
        <p:spPr>
          <a:xfrm>
            <a:off x="3581400" y="2102425"/>
            <a:ext cx="1636800" cy="312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a:off x="3798600" y="1481800"/>
            <a:ext cx="1295700" cy="1311300"/>
          </a:xfrm>
          <a:prstGeom prst="ellipse">
            <a:avLst/>
          </a:prstGeom>
          <a:solidFill>
            <a:srgbClr val="F4B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110" name="Google Shape;110;p17"/>
          <p:cNvSpPr txBox="1"/>
          <p:nvPr/>
        </p:nvSpPr>
        <p:spPr>
          <a:xfrm>
            <a:off x="3821925" y="1921900"/>
            <a:ext cx="1202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TW" sz="1800"/>
              <a:t>聲納</a:t>
            </a:r>
            <a:endParaRPr b="1" sz="1800"/>
          </a:p>
        </p:txBody>
      </p:sp>
      <p:sp>
        <p:nvSpPr>
          <p:cNvPr id="111" name="Google Shape;111;p17"/>
          <p:cNvSpPr txBox="1"/>
          <p:nvPr/>
        </p:nvSpPr>
        <p:spPr>
          <a:xfrm>
            <a:off x="3690025" y="2793100"/>
            <a:ext cx="1473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第二次世界大戰中用來偵測敵方淺水艇的聲納探測器應用到都卜勒效應的原理來判斷物體的移動狀態。</a:t>
            </a:r>
            <a:endParaRPr/>
          </a:p>
        </p:txBody>
      </p:sp>
      <p:sp>
        <p:nvSpPr>
          <p:cNvPr id="112" name="Google Shape;112;p17"/>
          <p:cNvSpPr/>
          <p:nvPr/>
        </p:nvSpPr>
        <p:spPr>
          <a:xfrm>
            <a:off x="6146400" y="2102425"/>
            <a:ext cx="1636800" cy="312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6363600" y="1481800"/>
            <a:ext cx="1295700" cy="13113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txBox="1"/>
          <p:nvPr/>
        </p:nvSpPr>
        <p:spPr>
          <a:xfrm>
            <a:off x="6410250" y="1798900"/>
            <a:ext cx="12024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TW" sz="1600"/>
              <a:t>都卜勒氣象雷達 </a:t>
            </a:r>
            <a:endParaRPr b="1" sz="1600"/>
          </a:p>
        </p:txBody>
      </p:sp>
      <p:sp>
        <p:nvSpPr>
          <p:cNvPr id="115" name="Google Shape;115;p17"/>
          <p:cNvSpPr txBox="1"/>
          <p:nvPr/>
        </p:nvSpPr>
        <p:spPr>
          <a:xfrm>
            <a:off x="6255025" y="2793100"/>
            <a:ext cx="1473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藉著雷達所發射出的電磁波頻率與接收電磁波頻率的頻率差來推算待測物移動的速度。</a:t>
            </a:r>
            <a:endParaRPr/>
          </a:p>
        </p:txBody>
      </p:sp>
      <p:pic>
        <p:nvPicPr>
          <p:cNvPr id="116" name="Google Shape;116;p17"/>
          <p:cNvPicPr preferRelativeResize="0"/>
          <p:nvPr/>
        </p:nvPicPr>
        <p:blipFill>
          <a:blip r:embed="rId4">
            <a:alphaModFix/>
          </a:blip>
          <a:stretch>
            <a:fillRect/>
          </a:stretch>
        </p:blipFill>
        <p:spPr>
          <a:xfrm>
            <a:off x="4382020" y="4174581"/>
            <a:ext cx="1581025" cy="1099077"/>
          </a:xfrm>
          <a:prstGeom prst="rect">
            <a:avLst/>
          </a:prstGeom>
          <a:noFill/>
          <a:ln>
            <a:noFill/>
          </a:ln>
        </p:spPr>
      </p:pic>
      <p:pic>
        <p:nvPicPr>
          <p:cNvPr id="117" name="Google Shape;117;p17"/>
          <p:cNvPicPr preferRelativeResize="0"/>
          <p:nvPr/>
        </p:nvPicPr>
        <p:blipFill>
          <a:blip r:embed="rId5">
            <a:alphaModFix/>
          </a:blip>
          <a:stretch>
            <a:fillRect/>
          </a:stretch>
        </p:blipFill>
        <p:spPr>
          <a:xfrm>
            <a:off x="6878775" y="4174575"/>
            <a:ext cx="1962634" cy="1099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5859">
            <a:alpha val="80360"/>
          </a:srgbClr>
        </a:solidFill>
      </p:bgPr>
    </p:bg>
    <p:spTree>
      <p:nvGrpSpPr>
        <p:cNvPr id="121" name="Shape 121"/>
        <p:cNvGrpSpPr/>
        <p:nvPr/>
      </p:nvGrpSpPr>
      <p:grpSpPr>
        <a:xfrm>
          <a:off x="0" y="0"/>
          <a:ext cx="0" cy="0"/>
          <a:chOff x="0" y="0"/>
          <a:chExt cx="0" cy="0"/>
        </a:xfrm>
      </p:grpSpPr>
      <p:sp>
        <p:nvSpPr>
          <p:cNvPr id="122" name="Google Shape;122;p18"/>
          <p:cNvSpPr/>
          <p:nvPr/>
        </p:nvSpPr>
        <p:spPr>
          <a:xfrm rot="6395682">
            <a:off x="791935" y="2291411"/>
            <a:ext cx="5527318" cy="4512088"/>
          </a:xfrm>
          <a:prstGeom prst="parallelogram">
            <a:avLst>
              <a:gd fmla="val 25000" name="adj"/>
            </a:avLst>
          </a:prstGeom>
          <a:solidFill>
            <a:srgbClr val="3237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flipH="1">
            <a:off x="0" y="2947800"/>
            <a:ext cx="9158700" cy="2195700"/>
          </a:xfrm>
          <a:prstGeom prst="rtTriangle">
            <a:avLst/>
          </a:prstGeom>
          <a:solidFill>
            <a:srgbClr val="F4D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flipH="1" rot="10800000">
            <a:off x="0" y="12000"/>
            <a:ext cx="9158700" cy="1951200"/>
          </a:xfrm>
          <a:prstGeom prst="rtTriangle">
            <a:avLst/>
          </a:prstGeom>
          <a:solidFill>
            <a:srgbClr val="F4B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txBox="1"/>
          <p:nvPr/>
        </p:nvSpPr>
        <p:spPr>
          <a:xfrm>
            <a:off x="3908200" y="1443100"/>
            <a:ext cx="47076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4800">
                <a:solidFill>
                  <a:schemeClr val="lt1"/>
                </a:solidFill>
                <a:latin typeface="Georgia"/>
                <a:ea typeface="Georgia"/>
                <a:cs typeface="Georgia"/>
                <a:sym typeface="Georgia"/>
              </a:rPr>
              <a:t>主頁面</a:t>
            </a:r>
            <a:endParaRPr sz="4800">
              <a:solidFill>
                <a:schemeClr val="lt1"/>
              </a:solidFill>
              <a:latin typeface="Georgia"/>
              <a:ea typeface="Georgia"/>
              <a:cs typeface="Georgia"/>
              <a:sym typeface="Georgia"/>
            </a:endParaRPr>
          </a:p>
        </p:txBody>
      </p:sp>
      <p:sp>
        <p:nvSpPr>
          <p:cNvPr id="126" name="Google Shape;126;p18"/>
          <p:cNvSpPr txBox="1"/>
          <p:nvPr/>
        </p:nvSpPr>
        <p:spPr>
          <a:xfrm>
            <a:off x="3574625" y="2301300"/>
            <a:ext cx="5161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3000">
                <a:solidFill>
                  <a:schemeClr val="lt1"/>
                </a:solidFill>
                <a:latin typeface="Vidaloka"/>
                <a:ea typeface="Vidaloka"/>
                <a:cs typeface="Vidaloka"/>
                <a:sym typeface="Vidaloka"/>
              </a:rPr>
              <a:t>Home Page</a:t>
            </a:r>
            <a:endParaRPr sz="3000">
              <a:solidFill>
                <a:schemeClr val="lt1"/>
              </a:solidFill>
              <a:latin typeface="Vidaloka"/>
              <a:ea typeface="Vidaloka"/>
              <a:cs typeface="Vidaloka"/>
              <a:sym typeface="Vidalok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5859">
            <a:alpha val="80360"/>
          </a:srgbClr>
        </a:solidFill>
      </p:bgPr>
    </p:bg>
    <p:spTree>
      <p:nvGrpSpPr>
        <p:cNvPr id="130" name="Shape 130"/>
        <p:cNvGrpSpPr/>
        <p:nvPr/>
      </p:nvGrpSpPr>
      <p:grpSpPr>
        <a:xfrm>
          <a:off x="0" y="0"/>
          <a:ext cx="0" cy="0"/>
          <a:chOff x="0" y="0"/>
          <a:chExt cx="0" cy="0"/>
        </a:xfrm>
      </p:grpSpPr>
      <p:pic>
        <p:nvPicPr>
          <p:cNvPr id="131" name="Google Shape;131;p19"/>
          <p:cNvPicPr preferRelativeResize="0"/>
          <p:nvPr/>
        </p:nvPicPr>
        <p:blipFill>
          <a:blip r:embed="rId3">
            <a:alphaModFix/>
          </a:blip>
          <a:stretch>
            <a:fillRect/>
          </a:stretch>
        </p:blipFill>
        <p:spPr>
          <a:xfrm>
            <a:off x="3590800" y="200850"/>
            <a:ext cx="2549423" cy="4838701"/>
          </a:xfrm>
          <a:prstGeom prst="rect">
            <a:avLst/>
          </a:prstGeom>
          <a:noFill/>
          <a:ln>
            <a:noFill/>
          </a:ln>
        </p:spPr>
      </p:pic>
      <p:sp>
        <p:nvSpPr>
          <p:cNvPr id="132" name="Google Shape;132;p19"/>
          <p:cNvSpPr/>
          <p:nvPr/>
        </p:nvSpPr>
        <p:spPr>
          <a:xfrm>
            <a:off x="1231750" y="2168475"/>
            <a:ext cx="2110800" cy="655200"/>
          </a:xfrm>
          <a:prstGeom prst="rect">
            <a:avLst/>
          </a:prstGeom>
          <a:solidFill>
            <a:srgbClr val="F4B86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sz="1800">
                <a:latin typeface="Vidaloka"/>
                <a:ea typeface="Vidaloka"/>
                <a:cs typeface="Vidaloka"/>
                <a:sym typeface="Vidaloka"/>
              </a:rPr>
              <a:t>跳轉到選單介面</a:t>
            </a:r>
            <a:endParaRPr b="1" sz="1800">
              <a:latin typeface="Vidaloka"/>
              <a:ea typeface="Vidaloka"/>
              <a:cs typeface="Vidaloka"/>
              <a:sym typeface="Vidaloka"/>
            </a:endParaRPr>
          </a:p>
        </p:txBody>
      </p:sp>
      <p:cxnSp>
        <p:nvCxnSpPr>
          <p:cNvPr id="133" name="Google Shape;133;p19"/>
          <p:cNvCxnSpPr>
            <a:stCxn id="132" idx="3"/>
          </p:cNvCxnSpPr>
          <p:nvPr/>
        </p:nvCxnSpPr>
        <p:spPr>
          <a:xfrm>
            <a:off x="3342550" y="2496075"/>
            <a:ext cx="1019100" cy="12000"/>
          </a:xfrm>
          <a:prstGeom prst="straightConnector1">
            <a:avLst/>
          </a:prstGeom>
          <a:noFill/>
          <a:ln cap="flat" cmpd="sng" w="19050">
            <a:solidFill>
              <a:srgbClr val="F4B860"/>
            </a:solidFill>
            <a:prstDash val="solid"/>
            <a:round/>
            <a:headEnd len="med" w="med" type="none"/>
            <a:tailEnd len="med" w="med" type="none"/>
          </a:ln>
        </p:spPr>
      </p:cxnSp>
      <p:sp>
        <p:nvSpPr>
          <p:cNvPr id="134" name="Google Shape;134;p19"/>
          <p:cNvSpPr/>
          <p:nvPr/>
        </p:nvSpPr>
        <p:spPr>
          <a:xfrm>
            <a:off x="6341425" y="2674600"/>
            <a:ext cx="2110800" cy="655200"/>
          </a:xfrm>
          <a:prstGeom prst="rect">
            <a:avLst/>
          </a:prstGeom>
          <a:solidFill>
            <a:srgbClr val="F4D6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sz="1800">
                <a:latin typeface="Vidaloka"/>
                <a:ea typeface="Vidaloka"/>
                <a:cs typeface="Vidaloka"/>
                <a:sym typeface="Vidaloka"/>
              </a:rPr>
              <a:t>使用教學</a:t>
            </a:r>
            <a:endParaRPr b="1" sz="1800">
              <a:latin typeface="Vidaloka"/>
              <a:ea typeface="Vidaloka"/>
              <a:cs typeface="Vidaloka"/>
              <a:sym typeface="Vidaloka"/>
            </a:endParaRPr>
          </a:p>
        </p:txBody>
      </p:sp>
      <p:cxnSp>
        <p:nvCxnSpPr>
          <p:cNvPr id="135" name="Google Shape;135;p19"/>
          <p:cNvCxnSpPr>
            <a:stCxn id="134" idx="1"/>
          </p:cNvCxnSpPr>
          <p:nvPr/>
        </p:nvCxnSpPr>
        <p:spPr>
          <a:xfrm rot="10800000">
            <a:off x="5337325" y="3002200"/>
            <a:ext cx="1004100" cy="0"/>
          </a:xfrm>
          <a:prstGeom prst="straightConnector1">
            <a:avLst/>
          </a:prstGeom>
          <a:noFill/>
          <a:ln cap="flat" cmpd="sng" w="19050">
            <a:solidFill>
              <a:srgbClr val="F4B860"/>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5859">
            <a:alpha val="80360"/>
          </a:srgbClr>
        </a:solidFill>
      </p:bgPr>
    </p:bg>
    <p:spTree>
      <p:nvGrpSpPr>
        <p:cNvPr id="139" name="Shape 139"/>
        <p:cNvGrpSpPr/>
        <p:nvPr/>
      </p:nvGrpSpPr>
      <p:grpSpPr>
        <a:xfrm>
          <a:off x="0" y="0"/>
          <a:ext cx="0" cy="0"/>
          <a:chOff x="0" y="0"/>
          <a:chExt cx="0" cy="0"/>
        </a:xfrm>
      </p:grpSpPr>
      <p:sp>
        <p:nvSpPr>
          <p:cNvPr id="140" name="Google Shape;140;p20"/>
          <p:cNvSpPr/>
          <p:nvPr/>
        </p:nvSpPr>
        <p:spPr>
          <a:xfrm rot="6395682">
            <a:off x="791935" y="2291411"/>
            <a:ext cx="5527318" cy="4512088"/>
          </a:xfrm>
          <a:prstGeom prst="parallelogram">
            <a:avLst>
              <a:gd fmla="val 25000" name="adj"/>
            </a:avLst>
          </a:prstGeom>
          <a:solidFill>
            <a:srgbClr val="3237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p:nvPr/>
        </p:nvSpPr>
        <p:spPr>
          <a:xfrm flipH="1">
            <a:off x="0" y="2947800"/>
            <a:ext cx="9158700" cy="2195700"/>
          </a:xfrm>
          <a:prstGeom prst="rtTriangle">
            <a:avLst/>
          </a:prstGeom>
          <a:solidFill>
            <a:srgbClr val="F4D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0"/>
          <p:cNvSpPr/>
          <p:nvPr/>
        </p:nvSpPr>
        <p:spPr>
          <a:xfrm flipH="1" rot="10800000">
            <a:off x="0" y="12000"/>
            <a:ext cx="9158700" cy="1951200"/>
          </a:xfrm>
          <a:prstGeom prst="rtTriangle">
            <a:avLst/>
          </a:prstGeom>
          <a:solidFill>
            <a:srgbClr val="F4B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txBox="1"/>
          <p:nvPr/>
        </p:nvSpPr>
        <p:spPr>
          <a:xfrm>
            <a:off x="3908200" y="1443100"/>
            <a:ext cx="47076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4800">
                <a:solidFill>
                  <a:schemeClr val="lt1"/>
                </a:solidFill>
                <a:latin typeface="Georgia"/>
                <a:ea typeface="Georgia"/>
                <a:cs typeface="Georgia"/>
                <a:sym typeface="Georgia"/>
              </a:rPr>
              <a:t>使用教學</a:t>
            </a:r>
            <a:r>
              <a:rPr lang="zh-TW" sz="4800">
                <a:solidFill>
                  <a:schemeClr val="lt1"/>
                </a:solidFill>
                <a:latin typeface="Georgia"/>
                <a:ea typeface="Georgia"/>
                <a:cs typeface="Georgia"/>
                <a:sym typeface="Georgia"/>
              </a:rPr>
              <a:t>介面</a:t>
            </a:r>
            <a:endParaRPr sz="4800">
              <a:solidFill>
                <a:schemeClr val="lt1"/>
              </a:solidFill>
              <a:latin typeface="Georgia"/>
              <a:ea typeface="Georgia"/>
              <a:cs typeface="Georgia"/>
              <a:sym typeface="Georgia"/>
            </a:endParaRPr>
          </a:p>
        </p:txBody>
      </p:sp>
      <p:sp>
        <p:nvSpPr>
          <p:cNvPr id="144" name="Google Shape;144;p20"/>
          <p:cNvSpPr txBox="1"/>
          <p:nvPr/>
        </p:nvSpPr>
        <p:spPr>
          <a:xfrm>
            <a:off x="3574625" y="2301300"/>
            <a:ext cx="5161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3000">
                <a:solidFill>
                  <a:schemeClr val="lt1"/>
                </a:solidFill>
                <a:latin typeface="Vidaloka"/>
                <a:ea typeface="Vidaloka"/>
                <a:cs typeface="Vidaloka"/>
                <a:sym typeface="Vidaloka"/>
              </a:rPr>
              <a:t>Use Teaching</a:t>
            </a:r>
            <a:r>
              <a:rPr lang="zh-TW" sz="3000">
                <a:solidFill>
                  <a:schemeClr val="lt1"/>
                </a:solidFill>
                <a:latin typeface="Vidaloka"/>
                <a:ea typeface="Vidaloka"/>
                <a:cs typeface="Vidaloka"/>
                <a:sym typeface="Vidaloka"/>
              </a:rPr>
              <a:t> Interface</a:t>
            </a:r>
            <a:endParaRPr sz="3000">
              <a:solidFill>
                <a:schemeClr val="lt1"/>
              </a:solidFill>
              <a:latin typeface="Vidaloka"/>
              <a:ea typeface="Vidaloka"/>
              <a:cs typeface="Vidaloka"/>
              <a:sym typeface="Vidalok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5859">
            <a:alpha val="80360"/>
          </a:srgbClr>
        </a:solidFill>
      </p:bgPr>
    </p:bg>
    <p:spTree>
      <p:nvGrpSpPr>
        <p:cNvPr id="148" name="Shape 148"/>
        <p:cNvGrpSpPr/>
        <p:nvPr/>
      </p:nvGrpSpPr>
      <p:grpSpPr>
        <a:xfrm>
          <a:off x="0" y="0"/>
          <a:ext cx="0" cy="0"/>
          <a:chOff x="0" y="0"/>
          <a:chExt cx="0" cy="0"/>
        </a:xfrm>
      </p:grpSpPr>
      <p:pic>
        <p:nvPicPr>
          <p:cNvPr id="149" name="Google Shape;149;p21"/>
          <p:cNvPicPr preferRelativeResize="0"/>
          <p:nvPr/>
        </p:nvPicPr>
        <p:blipFill>
          <a:blip r:embed="rId3">
            <a:alphaModFix/>
          </a:blip>
          <a:stretch>
            <a:fillRect/>
          </a:stretch>
        </p:blipFill>
        <p:spPr>
          <a:xfrm>
            <a:off x="3558125" y="152400"/>
            <a:ext cx="2176078" cy="4838700"/>
          </a:xfrm>
          <a:prstGeom prst="rect">
            <a:avLst/>
          </a:prstGeom>
          <a:noFill/>
          <a:ln>
            <a:noFill/>
          </a:ln>
        </p:spPr>
      </p:pic>
      <p:sp>
        <p:nvSpPr>
          <p:cNvPr id="150" name="Google Shape;150;p21"/>
          <p:cNvSpPr/>
          <p:nvPr/>
        </p:nvSpPr>
        <p:spPr>
          <a:xfrm>
            <a:off x="1013400" y="1134175"/>
            <a:ext cx="1658100" cy="702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latin typeface="Vidaloka"/>
                <a:ea typeface="Vidaloka"/>
                <a:cs typeface="Vidaloka"/>
                <a:sym typeface="Vidaloka"/>
              </a:rPr>
              <a:t>關於APP的教學使用影片</a:t>
            </a:r>
            <a:endParaRPr b="1">
              <a:latin typeface="Vidaloka"/>
              <a:ea typeface="Vidaloka"/>
              <a:cs typeface="Vidaloka"/>
              <a:sym typeface="Vidaloka"/>
            </a:endParaRPr>
          </a:p>
        </p:txBody>
      </p:sp>
      <p:sp>
        <p:nvSpPr>
          <p:cNvPr id="151" name="Google Shape;151;p21"/>
          <p:cNvSpPr/>
          <p:nvPr/>
        </p:nvSpPr>
        <p:spPr>
          <a:xfrm>
            <a:off x="946200" y="897675"/>
            <a:ext cx="1261500" cy="363900"/>
          </a:xfrm>
          <a:prstGeom prst="round2DiagRect">
            <a:avLst>
              <a:gd fmla="val 16667" name="adj1"/>
              <a:gd fmla="val 0" name="adj2"/>
            </a:avLst>
          </a:prstGeom>
          <a:solidFill>
            <a:srgbClr val="32373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solidFill>
                  <a:schemeClr val="lt1"/>
                </a:solidFill>
                <a:latin typeface="Vidaloka"/>
                <a:ea typeface="Vidaloka"/>
                <a:cs typeface="Vidaloka"/>
                <a:sym typeface="Vidaloka"/>
              </a:rPr>
              <a:t>Video</a:t>
            </a:r>
            <a:endParaRPr b="1">
              <a:solidFill>
                <a:schemeClr val="lt1"/>
              </a:solidFill>
              <a:latin typeface="Vidaloka"/>
              <a:ea typeface="Vidaloka"/>
              <a:cs typeface="Vidaloka"/>
              <a:sym typeface="Vidaloka"/>
            </a:endParaRPr>
          </a:p>
        </p:txBody>
      </p:sp>
      <p:sp>
        <p:nvSpPr>
          <p:cNvPr id="152" name="Google Shape;152;p21"/>
          <p:cNvSpPr/>
          <p:nvPr/>
        </p:nvSpPr>
        <p:spPr>
          <a:xfrm>
            <a:off x="1047000" y="2408575"/>
            <a:ext cx="1761300" cy="772200"/>
          </a:xfrm>
          <a:prstGeom prst="roundRect">
            <a:avLst>
              <a:gd fmla="val 16667" name="adj"/>
            </a:avLst>
          </a:prstGeom>
          <a:solidFill>
            <a:srgbClr val="F4D6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latin typeface="Vidaloka"/>
                <a:ea typeface="Vidaloka"/>
                <a:cs typeface="Vidaloka"/>
                <a:sym typeface="Vidaloka"/>
              </a:rPr>
              <a:t>關於公式與歷史頁面的跳轉快捷按鈕</a:t>
            </a:r>
            <a:endParaRPr b="1">
              <a:latin typeface="Vidaloka"/>
              <a:ea typeface="Vidaloka"/>
              <a:cs typeface="Vidaloka"/>
              <a:sym typeface="Vidaloka"/>
            </a:endParaRPr>
          </a:p>
        </p:txBody>
      </p:sp>
      <p:sp>
        <p:nvSpPr>
          <p:cNvPr id="153" name="Google Shape;153;p21"/>
          <p:cNvSpPr/>
          <p:nvPr/>
        </p:nvSpPr>
        <p:spPr>
          <a:xfrm>
            <a:off x="979800" y="2172075"/>
            <a:ext cx="1482900" cy="363900"/>
          </a:xfrm>
          <a:prstGeom prst="round2DiagRect">
            <a:avLst>
              <a:gd fmla="val 16667" name="adj1"/>
              <a:gd fmla="val 0" name="adj2"/>
            </a:avLst>
          </a:prstGeom>
          <a:solidFill>
            <a:srgbClr val="32373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solidFill>
                  <a:schemeClr val="lt1"/>
                </a:solidFill>
                <a:latin typeface="Vidaloka"/>
                <a:ea typeface="Vidaloka"/>
                <a:cs typeface="Vidaloka"/>
                <a:sym typeface="Vidaloka"/>
              </a:rPr>
              <a:t>Knowledge</a:t>
            </a:r>
            <a:endParaRPr b="1">
              <a:solidFill>
                <a:schemeClr val="lt1"/>
              </a:solidFill>
              <a:latin typeface="Vidaloka"/>
              <a:ea typeface="Vidaloka"/>
              <a:cs typeface="Vidaloka"/>
              <a:sym typeface="Vidaloka"/>
            </a:endParaRPr>
          </a:p>
        </p:txBody>
      </p:sp>
      <p:sp>
        <p:nvSpPr>
          <p:cNvPr id="154" name="Google Shape;154;p21"/>
          <p:cNvSpPr/>
          <p:nvPr/>
        </p:nvSpPr>
        <p:spPr>
          <a:xfrm>
            <a:off x="6996975" y="2664750"/>
            <a:ext cx="1658100" cy="702300"/>
          </a:xfrm>
          <a:prstGeom prst="roundRect">
            <a:avLst>
              <a:gd fmla="val 16667" name="adj"/>
            </a:avLst>
          </a:prstGeom>
          <a:solidFill>
            <a:srgbClr val="F4B86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latin typeface="Vidaloka"/>
                <a:ea typeface="Vidaloka"/>
                <a:cs typeface="Vidaloka"/>
                <a:sym typeface="Vidaloka"/>
              </a:rPr>
              <a:t>動畫實驗頁面的快捷跳轉按鈕</a:t>
            </a:r>
            <a:endParaRPr b="1">
              <a:latin typeface="Vidaloka"/>
              <a:ea typeface="Vidaloka"/>
              <a:cs typeface="Vidaloka"/>
              <a:sym typeface="Vidaloka"/>
            </a:endParaRPr>
          </a:p>
        </p:txBody>
      </p:sp>
      <p:sp>
        <p:nvSpPr>
          <p:cNvPr id="155" name="Google Shape;155;p21"/>
          <p:cNvSpPr/>
          <p:nvPr/>
        </p:nvSpPr>
        <p:spPr>
          <a:xfrm>
            <a:off x="6929775" y="2428250"/>
            <a:ext cx="1482900" cy="363900"/>
          </a:xfrm>
          <a:prstGeom prst="round2DiagRect">
            <a:avLst>
              <a:gd fmla="val 16667" name="adj1"/>
              <a:gd fmla="val 0" name="adj2"/>
            </a:avLst>
          </a:prstGeom>
          <a:solidFill>
            <a:srgbClr val="32373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solidFill>
                  <a:schemeClr val="lt1"/>
                </a:solidFill>
                <a:latin typeface="Vidaloka"/>
                <a:ea typeface="Vidaloka"/>
                <a:cs typeface="Vidaloka"/>
                <a:sym typeface="Vidaloka"/>
              </a:rPr>
              <a:t>Ecperiment</a:t>
            </a:r>
            <a:endParaRPr b="1">
              <a:solidFill>
                <a:schemeClr val="lt1"/>
              </a:solidFill>
              <a:latin typeface="Vidaloka"/>
              <a:ea typeface="Vidaloka"/>
              <a:cs typeface="Vidaloka"/>
              <a:sym typeface="Vidaloka"/>
            </a:endParaRPr>
          </a:p>
        </p:txBody>
      </p:sp>
      <p:cxnSp>
        <p:nvCxnSpPr>
          <p:cNvPr id="156" name="Google Shape;156;p21"/>
          <p:cNvCxnSpPr>
            <a:stCxn id="150" idx="3"/>
          </p:cNvCxnSpPr>
          <p:nvPr/>
        </p:nvCxnSpPr>
        <p:spPr>
          <a:xfrm flipH="1" rot="10800000">
            <a:off x="2671500" y="1055125"/>
            <a:ext cx="990300" cy="430200"/>
          </a:xfrm>
          <a:prstGeom prst="bentConnector3">
            <a:avLst>
              <a:gd fmla="val 50000" name="adj1"/>
            </a:avLst>
          </a:prstGeom>
          <a:noFill/>
          <a:ln cap="flat" cmpd="sng" w="19050">
            <a:solidFill>
              <a:srgbClr val="D9EAD3"/>
            </a:solidFill>
            <a:prstDash val="solid"/>
            <a:round/>
            <a:headEnd len="med" w="med" type="none"/>
            <a:tailEnd len="med" w="med" type="none"/>
          </a:ln>
        </p:spPr>
      </p:cxnSp>
      <p:cxnSp>
        <p:nvCxnSpPr>
          <p:cNvPr id="157" name="Google Shape;157;p21"/>
          <p:cNvCxnSpPr>
            <a:stCxn id="152" idx="3"/>
          </p:cNvCxnSpPr>
          <p:nvPr/>
        </p:nvCxnSpPr>
        <p:spPr>
          <a:xfrm flipH="1" rot="10800000">
            <a:off x="2808300" y="2172175"/>
            <a:ext cx="744900" cy="622500"/>
          </a:xfrm>
          <a:prstGeom prst="bentConnector3">
            <a:avLst>
              <a:gd fmla="val 50000" name="adj1"/>
            </a:avLst>
          </a:prstGeom>
          <a:noFill/>
          <a:ln cap="flat" cmpd="sng" w="19050">
            <a:solidFill>
              <a:srgbClr val="F4D6CC"/>
            </a:solidFill>
            <a:prstDash val="solid"/>
            <a:round/>
            <a:headEnd len="med" w="med" type="none"/>
            <a:tailEnd len="med" w="med" type="none"/>
          </a:ln>
        </p:spPr>
      </p:cxnSp>
      <p:cxnSp>
        <p:nvCxnSpPr>
          <p:cNvPr id="158" name="Google Shape;158;p21"/>
          <p:cNvCxnSpPr>
            <a:stCxn id="154" idx="1"/>
          </p:cNvCxnSpPr>
          <p:nvPr/>
        </p:nvCxnSpPr>
        <p:spPr>
          <a:xfrm flipH="1">
            <a:off x="5570175" y="3015900"/>
            <a:ext cx="1426800" cy="855300"/>
          </a:xfrm>
          <a:prstGeom prst="bentConnector3">
            <a:avLst>
              <a:gd fmla="val 50000" name="adj1"/>
            </a:avLst>
          </a:prstGeom>
          <a:noFill/>
          <a:ln cap="flat" cmpd="sng" w="19050">
            <a:solidFill>
              <a:srgbClr val="F4B860"/>
            </a:solidFill>
            <a:prstDash val="solid"/>
            <a:round/>
            <a:headEnd len="med" w="med" type="none"/>
            <a:tailEnd len="med" w="med" type="none"/>
          </a:ln>
        </p:spPr>
      </p:cxnSp>
      <p:sp>
        <p:nvSpPr>
          <p:cNvPr id="159" name="Google Shape;159;p21"/>
          <p:cNvSpPr/>
          <p:nvPr/>
        </p:nvSpPr>
        <p:spPr>
          <a:xfrm>
            <a:off x="1108675" y="3735275"/>
            <a:ext cx="1658100" cy="7023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latin typeface="Vidaloka"/>
                <a:ea typeface="Vidaloka"/>
                <a:cs typeface="Vidaloka"/>
                <a:sym typeface="Vidaloka"/>
              </a:rPr>
              <a:t>開發者的email，可以寄信指出bug</a:t>
            </a:r>
            <a:endParaRPr b="1">
              <a:latin typeface="Vidaloka"/>
              <a:ea typeface="Vidaloka"/>
              <a:cs typeface="Vidaloka"/>
              <a:sym typeface="Vidaloka"/>
            </a:endParaRPr>
          </a:p>
        </p:txBody>
      </p:sp>
      <p:sp>
        <p:nvSpPr>
          <p:cNvPr id="160" name="Google Shape;160;p21"/>
          <p:cNvSpPr/>
          <p:nvPr/>
        </p:nvSpPr>
        <p:spPr>
          <a:xfrm>
            <a:off x="1041475" y="3498775"/>
            <a:ext cx="1482900" cy="363900"/>
          </a:xfrm>
          <a:prstGeom prst="round2DiagRect">
            <a:avLst>
              <a:gd fmla="val 16667" name="adj1"/>
              <a:gd fmla="val 0" name="adj2"/>
            </a:avLst>
          </a:prstGeom>
          <a:solidFill>
            <a:srgbClr val="32373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solidFill>
                  <a:schemeClr val="lt1"/>
                </a:solidFill>
                <a:latin typeface="Vidaloka"/>
                <a:ea typeface="Vidaloka"/>
                <a:cs typeface="Vidaloka"/>
                <a:sym typeface="Vidaloka"/>
              </a:rPr>
              <a:t>Email</a:t>
            </a:r>
            <a:endParaRPr b="1">
              <a:solidFill>
                <a:schemeClr val="lt1"/>
              </a:solidFill>
              <a:latin typeface="Vidaloka"/>
              <a:ea typeface="Vidaloka"/>
              <a:cs typeface="Vidaloka"/>
              <a:sym typeface="Vidaloka"/>
            </a:endParaRPr>
          </a:p>
        </p:txBody>
      </p:sp>
      <p:cxnSp>
        <p:nvCxnSpPr>
          <p:cNvPr id="161" name="Google Shape;161;p21"/>
          <p:cNvCxnSpPr>
            <a:endCxn id="159" idx="3"/>
          </p:cNvCxnSpPr>
          <p:nvPr/>
        </p:nvCxnSpPr>
        <p:spPr>
          <a:xfrm flipH="1">
            <a:off x="2766775" y="3871325"/>
            <a:ext cx="770700" cy="215100"/>
          </a:xfrm>
          <a:prstGeom prst="bentConnector3">
            <a:avLst>
              <a:gd fmla="val 50000" name="adj1"/>
            </a:avLst>
          </a:prstGeom>
          <a:noFill/>
          <a:ln cap="flat" cmpd="sng" w="19050">
            <a:solidFill>
              <a:srgbClr val="FFF2CC"/>
            </a:solidFill>
            <a:prstDash val="solid"/>
            <a:round/>
            <a:headEnd len="med" w="med" type="none"/>
            <a:tailEnd len="med" w="med" type="none"/>
          </a:ln>
        </p:spPr>
      </p:cxnSp>
      <p:sp>
        <p:nvSpPr>
          <p:cNvPr id="162" name="Google Shape;162;p21"/>
          <p:cNvSpPr/>
          <p:nvPr/>
        </p:nvSpPr>
        <p:spPr>
          <a:xfrm>
            <a:off x="6835150" y="3971775"/>
            <a:ext cx="2176200" cy="7023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latin typeface="Vidaloka"/>
                <a:ea typeface="Vidaloka"/>
                <a:cs typeface="Vidaloka"/>
                <a:sym typeface="Vidaloka"/>
              </a:rPr>
              <a:t>項目Github連結，包含文檔以及apk檔案等</a:t>
            </a:r>
            <a:endParaRPr b="1">
              <a:latin typeface="Vidaloka"/>
              <a:ea typeface="Vidaloka"/>
              <a:cs typeface="Vidaloka"/>
              <a:sym typeface="Vidaloka"/>
            </a:endParaRPr>
          </a:p>
        </p:txBody>
      </p:sp>
      <p:sp>
        <p:nvSpPr>
          <p:cNvPr id="163" name="Google Shape;163;p21"/>
          <p:cNvSpPr/>
          <p:nvPr/>
        </p:nvSpPr>
        <p:spPr>
          <a:xfrm>
            <a:off x="6767950" y="3735275"/>
            <a:ext cx="1482900" cy="363900"/>
          </a:xfrm>
          <a:prstGeom prst="round2DiagRect">
            <a:avLst>
              <a:gd fmla="val 16667" name="adj1"/>
              <a:gd fmla="val 0" name="adj2"/>
            </a:avLst>
          </a:prstGeom>
          <a:solidFill>
            <a:srgbClr val="32373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solidFill>
                  <a:schemeClr val="lt1"/>
                </a:solidFill>
                <a:latin typeface="Vidaloka"/>
                <a:ea typeface="Vidaloka"/>
                <a:cs typeface="Vidaloka"/>
                <a:sym typeface="Vidaloka"/>
              </a:rPr>
              <a:t>Download</a:t>
            </a:r>
            <a:endParaRPr b="1">
              <a:solidFill>
                <a:schemeClr val="lt1"/>
              </a:solidFill>
              <a:latin typeface="Vidaloka"/>
              <a:ea typeface="Vidaloka"/>
              <a:cs typeface="Vidaloka"/>
              <a:sym typeface="Vidaloka"/>
            </a:endParaRPr>
          </a:p>
        </p:txBody>
      </p:sp>
      <p:cxnSp>
        <p:nvCxnSpPr>
          <p:cNvPr id="164" name="Google Shape;164;p21"/>
          <p:cNvCxnSpPr>
            <a:stCxn id="162" idx="1"/>
          </p:cNvCxnSpPr>
          <p:nvPr/>
        </p:nvCxnSpPr>
        <p:spPr>
          <a:xfrm flipH="1">
            <a:off x="5462950" y="4322925"/>
            <a:ext cx="1372200" cy="101100"/>
          </a:xfrm>
          <a:prstGeom prst="bentConnector3">
            <a:avLst>
              <a:gd fmla="val 50000" name="adj1"/>
            </a:avLst>
          </a:prstGeom>
          <a:noFill/>
          <a:ln cap="flat" cmpd="sng" w="19050">
            <a:solidFill>
              <a:schemeClr val="lt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