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圖片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圖片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按一下以編輯母片標題樣式</a:t>
            </a:r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Level編輯母片文字樣式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第二層</a:t>
            </a:r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第三層</a:t>
            </a:r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第四層</a:t>
            </a:r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第五層</a:t>
            </a:r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5/11/20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BB0544F-750F-4828-B380-850DCCB79B7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0" y="0"/>
            <a:ext cx="10515240" cy="581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Flow entries management</a:t>
            </a:r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-8280" y="590040"/>
            <a:ext cx="12191760" cy="6275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: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Ping test 
(Matching switch port and IP/MAC Address)</a:t>
            </a:r>
            <a:endParaRPr lang="zh-TW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H1</a:t>
            </a:r>
            <a:r>
              <a:rPr lang="zh-TW" altLang="zh-TW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</a:t>
            </a:r>
            <a:r>
              <a:rPr lang="zh-TW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H3</a:t>
            </a:r>
            <a:endParaRPr lang="zh-TW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H2</a:t>
            </a:r>
            <a:r>
              <a:rPr lang="zh-TW" altLang="zh-TW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</a:t>
            </a:r>
            <a:r>
              <a:rPr lang="zh-TW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H4</a:t>
            </a:r>
            <a:endParaRPr lang="zh-TW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IPERF test 
(Matching IP and TCP port)</a:t>
            </a:r>
            <a:endParaRPr lang="zh-TW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H1</a:t>
            </a:r>
            <a:r>
              <a:rPr lang="zh-TW" altLang="zh-TW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</a:t>
            </a:r>
            <a:r>
              <a:rPr lang="zh-TW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H4</a:t>
            </a:r>
            <a:endParaRPr lang="zh-TW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H3</a:t>
            </a:r>
            <a:r>
              <a:rPr lang="zh-TW" altLang="zh-TW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</a:t>
            </a:r>
            <a:r>
              <a:rPr lang="zh-TW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H4</a:t>
            </a:r>
            <a:endParaRPr lang="zh-TW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Meter test 
(Matching IP and UDP, limit users’ bandwidth)</a:t>
            </a:r>
            <a:endParaRPr lang="zh-TW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H1</a:t>
            </a:r>
            <a:r>
              <a:rPr lang="zh-TW" altLang="zh-TW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</a:t>
            </a:r>
            <a:r>
              <a:rPr lang="zh-TW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H3 with rate 300Mbps</a:t>
            </a:r>
            <a:endParaRPr lang="zh-TW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H3</a:t>
            </a:r>
            <a:r>
              <a:rPr lang="zh-TW" altLang="zh-TW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</a:t>
            </a:r>
            <a:r>
              <a:rPr lang="zh-TW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lang="zh-TW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with rate 200Mbps</a:t>
            </a:r>
            <a:endParaRPr lang="zh-TW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zh-TW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Notice:
Insert flow entries by using packet in event </a:t>
            </a:r>
            <a:endParaRPr lang="zh-TW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zh-TW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Line 3"/>
          <p:cNvSpPr/>
          <p:nvPr/>
        </p:nvSpPr>
        <p:spPr>
          <a:xfrm flipH="1">
            <a:off x="6858000" y="2967840"/>
            <a:ext cx="4320" cy="168552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6"/>
          <p:cNvPicPr/>
          <p:nvPr/>
        </p:nvPicPr>
        <p:blipFill>
          <a:blip r:embed="rId2"/>
          <a:srcRect l="10816" t="13093" r="10500" b="13915"/>
          <a:stretch/>
        </p:blipFill>
        <p:spPr>
          <a:xfrm>
            <a:off x="6604920" y="4653720"/>
            <a:ext cx="506520" cy="469800"/>
          </a:xfrm>
          <a:prstGeom prst="rect">
            <a:avLst/>
          </a:prstGeom>
          <a:ln>
            <a:noFill/>
          </a:ln>
        </p:spPr>
      </p:pic>
      <p:pic>
        <p:nvPicPr>
          <p:cNvPr id="43" name="Picture 6"/>
          <p:cNvPicPr/>
          <p:nvPr/>
        </p:nvPicPr>
        <p:blipFill>
          <a:blip r:embed="rId2"/>
          <a:srcRect l="10816" t="13093" r="10500" b="13915"/>
          <a:stretch/>
        </p:blipFill>
        <p:spPr>
          <a:xfrm>
            <a:off x="8210880" y="4653720"/>
            <a:ext cx="506520" cy="469800"/>
          </a:xfrm>
          <a:prstGeom prst="rect">
            <a:avLst/>
          </a:prstGeom>
          <a:ln>
            <a:noFill/>
          </a:ln>
        </p:spPr>
      </p:pic>
      <p:pic>
        <p:nvPicPr>
          <p:cNvPr id="44" name="Picture 6"/>
          <p:cNvPicPr/>
          <p:nvPr/>
        </p:nvPicPr>
        <p:blipFill>
          <a:blip r:embed="rId2"/>
          <a:srcRect l="10816" t="13093" r="10500" b="13915"/>
          <a:stretch/>
        </p:blipFill>
        <p:spPr>
          <a:xfrm>
            <a:off x="9873720" y="4653720"/>
            <a:ext cx="506520" cy="469800"/>
          </a:xfrm>
          <a:prstGeom prst="rect">
            <a:avLst/>
          </a:prstGeom>
          <a:ln>
            <a:noFill/>
          </a:ln>
        </p:spPr>
      </p:pic>
      <p:pic>
        <p:nvPicPr>
          <p:cNvPr id="45" name="Picture 6"/>
          <p:cNvPicPr/>
          <p:nvPr/>
        </p:nvPicPr>
        <p:blipFill>
          <a:blip r:embed="rId2"/>
          <a:srcRect l="10816" t="13093" r="10500" b="13915"/>
          <a:stretch/>
        </p:blipFill>
        <p:spPr>
          <a:xfrm>
            <a:off x="11479680" y="4653720"/>
            <a:ext cx="506520" cy="469800"/>
          </a:xfrm>
          <a:prstGeom prst="rect">
            <a:avLst/>
          </a:prstGeom>
          <a:ln>
            <a:noFill/>
          </a:ln>
        </p:spPr>
      </p:pic>
      <p:sp>
        <p:nvSpPr>
          <p:cNvPr id="46" name="Line 4"/>
          <p:cNvSpPr/>
          <p:nvPr/>
        </p:nvSpPr>
        <p:spPr>
          <a:xfrm flipH="1">
            <a:off x="8454960" y="2967840"/>
            <a:ext cx="4320" cy="168552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5"/>
          <p:cNvSpPr/>
          <p:nvPr/>
        </p:nvSpPr>
        <p:spPr>
          <a:xfrm flipH="1">
            <a:off x="10115280" y="2967840"/>
            <a:ext cx="4320" cy="168552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6"/>
          <p:cNvSpPr/>
          <p:nvPr/>
        </p:nvSpPr>
        <p:spPr>
          <a:xfrm flipH="1">
            <a:off x="11724120" y="2991960"/>
            <a:ext cx="4320" cy="168588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7"/>
          <p:cNvSpPr/>
          <p:nvPr/>
        </p:nvSpPr>
        <p:spPr>
          <a:xfrm flipH="1">
            <a:off x="10131480" y="2734200"/>
            <a:ext cx="1596960" cy="110052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Line 8"/>
          <p:cNvSpPr/>
          <p:nvPr/>
        </p:nvSpPr>
        <p:spPr>
          <a:xfrm flipH="1" flipV="1">
            <a:off x="10103400" y="2710080"/>
            <a:ext cx="1629360" cy="110052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Line 9"/>
          <p:cNvSpPr/>
          <p:nvPr/>
        </p:nvSpPr>
        <p:spPr>
          <a:xfrm flipH="1" flipV="1">
            <a:off x="6862320" y="2710080"/>
            <a:ext cx="1591920" cy="112464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10"/>
          <p:cNvSpPr/>
          <p:nvPr/>
        </p:nvSpPr>
        <p:spPr>
          <a:xfrm flipV="1">
            <a:off x="6850440" y="2697840"/>
            <a:ext cx="1603800" cy="112500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11"/>
          <p:cNvSpPr/>
          <p:nvPr/>
        </p:nvSpPr>
        <p:spPr>
          <a:xfrm flipV="1">
            <a:off x="6778800" y="1694160"/>
            <a:ext cx="905400" cy="102816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Line 12"/>
          <p:cNvSpPr/>
          <p:nvPr/>
        </p:nvSpPr>
        <p:spPr>
          <a:xfrm flipH="1" flipV="1">
            <a:off x="7652520" y="1670040"/>
            <a:ext cx="2450880" cy="105228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Line 13"/>
          <p:cNvSpPr/>
          <p:nvPr/>
        </p:nvSpPr>
        <p:spPr>
          <a:xfrm flipV="1">
            <a:off x="8407080" y="1715400"/>
            <a:ext cx="2538720" cy="93096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14"/>
          <p:cNvSpPr/>
          <p:nvPr/>
        </p:nvSpPr>
        <p:spPr>
          <a:xfrm flipH="1" flipV="1">
            <a:off x="10929960" y="1715400"/>
            <a:ext cx="794160" cy="100692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Picture 2"/>
          <p:cNvPicPr/>
          <p:nvPr/>
        </p:nvPicPr>
        <p:blipFill>
          <a:blip r:embed="rId3"/>
          <a:stretch/>
        </p:blipFill>
        <p:spPr>
          <a:xfrm>
            <a:off x="7415280" y="1412280"/>
            <a:ext cx="515160" cy="515160"/>
          </a:xfrm>
          <a:prstGeom prst="rect">
            <a:avLst/>
          </a:prstGeom>
          <a:ln>
            <a:noFill/>
          </a:ln>
        </p:spPr>
      </p:pic>
      <p:pic>
        <p:nvPicPr>
          <p:cNvPr id="58" name="Picture 2"/>
          <p:cNvPicPr/>
          <p:nvPr/>
        </p:nvPicPr>
        <p:blipFill>
          <a:blip r:embed="rId3"/>
          <a:stretch/>
        </p:blipFill>
        <p:spPr>
          <a:xfrm>
            <a:off x="6604920" y="2452680"/>
            <a:ext cx="515160" cy="515160"/>
          </a:xfrm>
          <a:prstGeom prst="rect">
            <a:avLst/>
          </a:prstGeom>
          <a:ln>
            <a:noFill/>
          </a:ln>
        </p:spPr>
      </p:pic>
      <p:pic>
        <p:nvPicPr>
          <p:cNvPr id="59" name="Picture 2"/>
          <p:cNvPicPr/>
          <p:nvPr/>
        </p:nvPicPr>
        <p:blipFill>
          <a:blip r:embed="rId3"/>
          <a:stretch/>
        </p:blipFill>
        <p:spPr>
          <a:xfrm>
            <a:off x="8210880" y="2452680"/>
            <a:ext cx="515160" cy="515160"/>
          </a:xfrm>
          <a:prstGeom prst="rect">
            <a:avLst/>
          </a:prstGeom>
          <a:ln>
            <a:noFill/>
          </a:ln>
        </p:spPr>
      </p:pic>
      <p:pic>
        <p:nvPicPr>
          <p:cNvPr id="60" name="Picture 2"/>
          <p:cNvPicPr/>
          <p:nvPr/>
        </p:nvPicPr>
        <p:blipFill>
          <a:blip r:embed="rId3"/>
          <a:stretch/>
        </p:blipFill>
        <p:spPr>
          <a:xfrm>
            <a:off x="9865080" y="2476800"/>
            <a:ext cx="515160" cy="515160"/>
          </a:xfrm>
          <a:prstGeom prst="rect">
            <a:avLst/>
          </a:prstGeom>
          <a:ln>
            <a:noFill/>
          </a:ln>
        </p:spPr>
      </p:pic>
      <p:pic>
        <p:nvPicPr>
          <p:cNvPr id="61" name="Picture 2"/>
          <p:cNvPicPr/>
          <p:nvPr/>
        </p:nvPicPr>
        <p:blipFill>
          <a:blip r:embed="rId3"/>
          <a:stretch/>
        </p:blipFill>
        <p:spPr>
          <a:xfrm>
            <a:off x="11471040" y="2476800"/>
            <a:ext cx="515160" cy="515160"/>
          </a:xfrm>
          <a:prstGeom prst="rect">
            <a:avLst/>
          </a:prstGeom>
          <a:ln>
            <a:noFill/>
          </a:ln>
        </p:spPr>
      </p:pic>
      <p:pic>
        <p:nvPicPr>
          <p:cNvPr id="62" name="Picture 2"/>
          <p:cNvPicPr/>
          <p:nvPr/>
        </p:nvPicPr>
        <p:blipFill>
          <a:blip r:embed="rId3"/>
          <a:stretch/>
        </p:blipFill>
        <p:spPr>
          <a:xfrm>
            <a:off x="8210880" y="3553200"/>
            <a:ext cx="515160" cy="515160"/>
          </a:xfrm>
          <a:prstGeom prst="rect">
            <a:avLst/>
          </a:prstGeom>
          <a:ln>
            <a:noFill/>
          </a:ln>
        </p:spPr>
      </p:pic>
      <p:pic>
        <p:nvPicPr>
          <p:cNvPr id="63" name="Picture 2"/>
          <p:cNvPicPr/>
          <p:nvPr/>
        </p:nvPicPr>
        <p:blipFill>
          <a:blip r:embed="rId3"/>
          <a:stretch/>
        </p:blipFill>
        <p:spPr>
          <a:xfrm>
            <a:off x="9865080" y="3577320"/>
            <a:ext cx="515160" cy="515160"/>
          </a:xfrm>
          <a:prstGeom prst="rect">
            <a:avLst/>
          </a:prstGeom>
          <a:ln>
            <a:noFill/>
          </a:ln>
        </p:spPr>
      </p:pic>
      <p:pic>
        <p:nvPicPr>
          <p:cNvPr id="64" name="Picture 2"/>
          <p:cNvPicPr/>
          <p:nvPr/>
        </p:nvPicPr>
        <p:blipFill>
          <a:blip r:embed="rId3"/>
          <a:stretch/>
        </p:blipFill>
        <p:spPr>
          <a:xfrm>
            <a:off x="6604920" y="3553200"/>
            <a:ext cx="515160" cy="515160"/>
          </a:xfrm>
          <a:prstGeom prst="rect">
            <a:avLst/>
          </a:prstGeom>
          <a:ln>
            <a:noFill/>
          </a:ln>
        </p:spPr>
      </p:pic>
      <p:pic>
        <p:nvPicPr>
          <p:cNvPr id="65" name="Picture 2"/>
          <p:cNvPicPr/>
          <p:nvPr/>
        </p:nvPicPr>
        <p:blipFill>
          <a:blip r:embed="rId3"/>
          <a:stretch/>
        </p:blipFill>
        <p:spPr>
          <a:xfrm>
            <a:off x="11471040" y="3577320"/>
            <a:ext cx="515160" cy="515160"/>
          </a:xfrm>
          <a:prstGeom prst="rect">
            <a:avLst/>
          </a:prstGeom>
          <a:ln>
            <a:noFill/>
          </a:ln>
        </p:spPr>
      </p:pic>
      <p:pic>
        <p:nvPicPr>
          <p:cNvPr id="66" name="Picture 2"/>
          <p:cNvPicPr/>
          <p:nvPr/>
        </p:nvPicPr>
        <p:blipFill>
          <a:blip r:embed="rId3"/>
          <a:stretch/>
        </p:blipFill>
        <p:spPr>
          <a:xfrm>
            <a:off x="10688040" y="1436760"/>
            <a:ext cx="515160" cy="515160"/>
          </a:xfrm>
          <a:prstGeom prst="rect">
            <a:avLst/>
          </a:prstGeom>
          <a:ln>
            <a:noFill/>
          </a:ln>
        </p:spPr>
      </p:pic>
      <p:sp>
        <p:nvSpPr>
          <p:cNvPr id="67" name="CustomShape 15"/>
          <p:cNvSpPr/>
          <p:nvPr/>
        </p:nvSpPr>
        <p:spPr>
          <a:xfrm>
            <a:off x="6609960" y="5123880"/>
            <a:ext cx="496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16"/>
          <p:cNvSpPr/>
          <p:nvPr/>
        </p:nvSpPr>
        <p:spPr>
          <a:xfrm>
            <a:off x="8220240" y="5123880"/>
            <a:ext cx="496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17"/>
          <p:cNvSpPr/>
          <p:nvPr/>
        </p:nvSpPr>
        <p:spPr>
          <a:xfrm>
            <a:off x="9864720" y="5123880"/>
            <a:ext cx="496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18"/>
          <p:cNvSpPr/>
          <p:nvPr/>
        </p:nvSpPr>
        <p:spPr>
          <a:xfrm>
            <a:off x="11476080" y="5123880"/>
            <a:ext cx="496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19"/>
          <p:cNvSpPr/>
          <p:nvPr/>
        </p:nvSpPr>
        <p:spPr>
          <a:xfrm>
            <a:off x="7821720" y="929880"/>
            <a:ext cx="3288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Bandwidth: 1000Mbps/link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0" y="0"/>
            <a:ext cx="10515240" cy="5464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Statistics of networks</a:t>
            </a:r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0" y="2590920"/>
            <a:ext cx="12191760" cy="4266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UDP Traffic (Using IPERF)</a:t>
            </a: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H1</a:t>
            </a:r>
            <a:r>
              <a:rPr 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</a:t>
            </a:r>
            <a:r>
              <a:rPr 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H3 with rate 200Mbps</a:t>
            </a:r>
            <a:endParaRPr lang="zh-TW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H2</a:t>
            </a:r>
            <a:r>
              <a:rPr 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</a:t>
            </a:r>
            <a:r>
              <a:rPr 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H3 with rate 100Mbps</a:t>
            </a:r>
            <a:endParaRPr lang="zh-TW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H1</a:t>
            </a:r>
            <a:r>
              <a:rPr 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</a:t>
            </a:r>
            <a:r>
              <a:rPr 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H4 with rate 300Mbps</a:t>
            </a:r>
            <a:endParaRPr lang="zh-TW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H2</a:t>
            </a:r>
            <a:r>
              <a:rPr 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</a:t>
            </a:r>
            <a:r>
              <a:rPr 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H4 with rate 400Mbps</a:t>
            </a:r>
            <a:endParaRPr lang="zh-TW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Target:</a:t>
            </a: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Querying switch features when switch connected to controller</a:t>
            </a:r>
            <a:endParaRPr lang="zh-TW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Monitoring flow and port statistics every 5s</a:t>
            </a:r>
            <a:endParaRPr lang="zh-TW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Receiving port status when switch ports changing happened</a:t>
            </a:r>
            <a:endParaRPr lang="zh-TW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zh-TW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zh-TW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Line 3"/>
          <p:cNvSpPr/>
          <p:nvPr/>
        </p:nvSpPr>
        <p:spPr>
          <a:xfrm flipH="1">
            <a:off x="6468480" y="2131560"/>
            <a:ext cx="4320" cy="171756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5" name="Picture 6"/>
          <p:cNvPicPr/>
          <p:nvPr/>
        </p:nvPicPr>
        <p:blipFill>
          <a:blip r:embed="rId2"/>
          <a:srcRect l="10816" t="13093" r="10500" b="13915"/>
          <a:stretch/>
        </p:blipFill>
        <p:spPr>
          <a:xfrm>
            <a:off x="6210360" y="3849120"/>
            <a:ext cx="515880" cy="478440"/>
          </a:xfrm>
          <a:prstGeom prst="rect">
            <a:avLst/>
          </a:prstGeom>
          <a:ln>
            <a:noFill/>
          </a:ln>
        </p:spPr>
      </p:pic>
      <p:pic>
        <p:nvPicPr>
          <p:cNvPr id="76" name="Picture 6"/>
          <p:cNvPicPr/>
          <p:nvPr/>
        </p:nvPicPr>
        <p:blipFill>
          <a:blip r:embed="rId2"/>
          <a:srcRect l="10816" t="13093" r="10500" b="13915"/>
          <a:stretch/>
        </p:blipFill>
        <p:spPr>
          <a:xfrm>
            <a:off x="7846560" y="3849120"/>
            <a:ext cx="515880" cy="478440"/>
          </a:xfrm>
          <a:prstGeom prst="rect">
            <a:avLst/>
          </a:prstGeom>
          <a:ln>
            <a:noFill/>
          </a:ln>
        </p:spPr>
      </p:pic>
      <p:pic>
        <p:nvPicPr>
          <p:cNvPr id="77" name="Picture 6"/>
          <p:cNvPicPr/>
          <p:nvPr/>
        </p:nvPicPr>
        <p:blipFill>
          <a:blip r:embed="rId2"/>
          <a:srcRect l="10816" t="13093" r="10500" b="13915"/>
          <a:stretch/>
        </p:blipFill>
        <p:spPr>
          <a:xfrm>
            <a:off x="9540720" y="3849120"/>
            <a:ext cx="515880" cy="478440"/>
          </a:xfrm>
          <a:prstGeom prst="rect">
            <a:avLst/>
          </a:prstGeom>
          <a:ln>
            <a:noFill/>
          </a:ln>
        </p:spPr>
      </p:pic>
      <p:pic>
        <p:nvPicPr>
          <p:cNvPr id="78" name="Picture 6"/>
          <p:cNvPicPr/>
          <p:nvPr/>
        </p:nvPicPr>
        <p:blipFill>
          <a:blip r:embed="rId2"/>
          <a:srcRect l="10816" t="13093" r="10500" b="13915"/>
          <a:stretch/>
        </p:blipFill>
        <p:spPr>
          <a:xfrm>
            <a:off x="11176920" y="3849120"/>
            <a:ext cx="515880" cy="478440"/>
          </a:xfrm>
          <a:prstGeom prst="rect">
            <a:avLst/>
          </a:prstGeom>
          <a:ln>
            <a:noFill/>
          </a:ln>
        </p:spPr>
      </p:pic>
      <p:sp>
        <p:nvSpPr>
          <p:cNvPr id="79" name="Line 4"/>
          <p:cNvSpPr/>
          <p:nvPr/>
        </p:nvSpPr>
        <p:spPr>
          <a:xfrm flipH="1">
            <a:off x="8095320" y="2131560"/>
            <a:ext cx="4320" cy="171756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Line 5"/>
          <p:cNvSpPr/>
          <p:nvPr/>
        </p:nvSpPr>
        <p:spPr>
          <a:xfrm flipH="1">
            <a:off x="9786960" y="2131560"/>
            <a:ext cx="4320" cy="171756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6"/>
          <p:cNvSpPr/>
          <p:nvPr/>
        </p:nvSpPr>
        <p:spPr>
          <a:xfrm flipH="1">
            <a:off x="11426040" y="2156400"/>
            <a:ext cx="4320" cy="171720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7"/>
          <p:cNvSpPr/>
          <p:nvPr/>
        </p:nvSpPr>
        <p:spPr>
          <a:xfrm flipH="1">
            <a:off x="9803520" y="1893600"/>
            <a:ext cx="1626840" cy="112140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8"/>
          <p:cNvSpPr/>
          <p:nvPr/>
        </p:nvSpPr>
        <p:spPr>
          <a:xfrm flipH="1" flipV="1">
            <a:off x="9774720" y="1869120"/>
            <a:ext cx="1660320" cy="112140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9"/>
          <p:cNvSpPr/>
          <p:nvPr/>
        </p:nvSpPr>
        <p:spPr>
          <a:xfrm flipH="1" flipV="1">
            <a:off x="6472800" y="1869120"/>
            <a:ext cx="1621800" cy="114588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10"/>
          <p:cNvSpPr/>
          <p:nvPr/>
        </p:nvSpPr>
        <p:spPr>
          <a:xfrm flipV="1">
            <a:off x="6460560" y="1856880"/>
            <a:ext cx="1634040" cy="114588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11"/>
          <p:cNvSpPr/>
          <p:nvPr/>
        </p:nvSpPr>
        <p:spPr>
          <a:xfrm flipV="1">
            <a:off x="6387480" y="834120"/>
            <a:ext cx="922680" cy="104724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12"/>
          <p:cNvSpPr/>
          <p:nvPr/>
        </p:nvSpPr>
        <p:spPr>
          <a:xfrm flipH="1" flipV="1">
            <a:off x="7277760" y="809280"/>
            <a:ext cx="2496960" cy="107208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3"/>
          <p:cNvSpPr/>
          <p:nvPr/>
        </p:nvSpPr>
        <p:spPr>
          <a:xfrm flipV="1">
            <a:off x="8046360" y="855720"/>
            <a:ext cx="2586600" cy="94824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14"/>
          <p:cNvSpPr/>
          <p:nvPr/>
        </p:nvSpPr>
        <p:spPr>
          <a:xfrm flipH="1" flipV="1">
            <a:off x="10617120" y="855720"/>
            <a:ext cx="808920" cy="102564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Picture 2"/>
          <p:cNvPicPr/>
          <p:nvPr/>
        </p:nvPicPr>
        <p:blipFill>
          <a:blip r:embed="rId3"/>
          <a:stretch/>
        </p:blipFill>
        <p:spPr>
          <a:xfrm>
            <a:off x="7035840" y="546840"/>
            <a:ext cx="524880" cy="524880"/>
          </a:xfrm>
          <a:prstGeom prst="rect">
            <a:avLst/>
          </a:prstGeom>
          <a:ln>
            <a:noFill/>
          </a:ln>
        </p:spPr>
      </p:pic>
      <p:pic>
        <p:nvPicPr>
          <p:cNvPr id="91" name="Picture 2"/>
          <p:cNvPicPr/>
          <p:nvPr/>
        </p:nvPicPr>
        <p:blipFill>
          <a:blip r:embed="rId3"/>
          <a:stretch/>
        </p:blipFill>
        <p:spPr>
          <a:xfrm>
            <a:off x="6210360" y="1606680"/>
            <a:ext cx="524880" cy="524880"/>
          </a:xfrm>
          <a:prstGeom prst="rect">
            <a:avLst/>
          </a:prstGeom>
          <a:ln>
            <a:noFill/>
          </a:ln>
        </p:spPr>
      </p:pic>
      <p:pic>
        <p:nvPicPr>
          <p:cNvPr id="92" name="Picture 2"/>
          <p:cNvPicPr/>
          <p:nvPr/>
        </p:nvPicPr>
        <p:blipFill>
          <a:blip r:embed="rId3"/>
          <a:stretch/>
        </p:blipFill>
        <p:spPr>
          <a:xfrm>
            <a:off x="7846560" y="1606680"/>
            <a:ext cx="524880" cy="524880"/>
          </a:xfrm>
          <a:prstGeom prst="rect">
            <a:avLst/>
          </a:prstGeom>
          <a:ln>
            <a:noFill/>
          </a:ln>
        </p:spPr>
      </p:pic>
      <p:pic>
        <p:nvPicPr>
          <p:cNvPr id="93" name="Picture 2"/>
          <p:cNvPicPr/>
          <p:nvPr/>
        </p:nvPicPr>
        <p:blipFill>
          <a:blip r:embed="rId3"/>
          <a:stretch/>
        </p:blipFill>
        <p:spPr>
          <a:xfrm>
            <a:off x="9532080" y="1631160"/>
            <a:ext cx="524880" cy="524880"/>
          </a:xfrm>
          <a:prstGeom prst="rect">
            <a:avLst/>
          </a:prstGeom>
          <a:ln>
            <a:noFill/>
          </a:ln>
        </p:spPr>
      </p:pic>
      <p:pic>
        <p:nvPicPr>
          <p:cNvPr id="94" name="Picture 2"/>
          <p:cNvPicPr/>
          <p:nvPr/>
        </p:nvPicPr>
        <p:blipFill>
          <a:blip r:embed="rId3"/>
          <a:stretch/>
        </p:blipFill>
        <p:spPr>
          <a:xfrm>
            <a:off x="11167920" y="1631160"/>
            <a:ext cx="524880" cy="524880"/>
          </a:xfrm>
          <a:prstGeom prst="rect">
            <a:avLst/>
          </a:prstGeom>
          <a:ln>
            <a:noFill/>
          </a:ln>
        </p:spPr>
      </p:pic>
      <p:pic>
        <p:nvPicPr>
          <p:cNvPr id="95" name="Picture 2"/>
          <p:cNvPicPr/>
          <p:nvPr/>
        </p:nvPicPr>
        <p:blipFill>
          <a:blip r:embed="rId3"/>
          <a:stretch/>
        </p:blipFill>
        <p:spPr>
          <a:xfrm>
            <a:off x="7846560" y="2728080"/>
            <a:ext cx="524880" cy="524880"/>
          </a:xfrm>
          <a:prstGeom prst="rect">
            <a:avLst/>
          </a:prstGeom>
          <a:ln>
            <a:noFill/>
          </a:ln>
        </p:spPr>
      </p:pic>
      <p:pic>
        <p:nvPicPr>
          <p:cNvPr id="96" name="Picture 2"/>
          <p:cNvPicPr/>
          <p:nvPr/>
        </p:nvPicPr>
        <p:blipFill>
          <a:blip r:embed="rId3"/>
          <a:stretch/>
        </p:blipFill>
        <p:spPr>
          <a:xfrm>
            <a:off x="9532080" y="2752560"/>
            <a:ext cx="524880" cy="524880"/>
          </a:xfrm>
          <a:prstGeom prst="rect">
            <a:avLst/>
          </a:prstGeom>
          <a:ln>
            <a:noFill/>
          </a:ln>
        </p:spPr>
      </p:pic>
      <p:pic>
        <p:nvPicPr>
          <p:cNvPr id="97" name="Picture 2"/>
          <p:cNvPicPr/>
          <p:nvPr/>
        </p:nvPicPr>
        <p:blipFill>
          <a:blip r:embed="rId3"/>
          <a:stretch/>
        </p:blipFill>
        <p:spPr>
          <a:xfrm>
            <a:off x="6210360" y="2728080"/>
            <a:ext cx="524880" cy="524880"/>
          </a:xfrm>
          <a:prstGeom prst="rect">
            <a:avLst/>
          </a:prstGeom>
          <a:ln>
            <a:noFill/>
          </a:ln>
        </p:spPr>
      </p:pic>
      <p:pic>
        <p:nvPicPr>
          <p:cNvPr id="98" name="Picture 2"/>
          <p:cNvPicPr/>
          <p:nvPr/>
        </p:nvPicPr>
        <p:blipFill>
          <a:blip r:embed="rId3"/>
          <a:stretch/>
        </p:blipFill>
        <p:spPr>
          <a:xfrm>
            <a:off x="11167920" y="2752560"/>
            <a:ext cx="524880" cy="524880"/>
          </a:xfrm>
          <a:prstGeom prst="rect">
            <a:avLst/>
          </a:prstGeom>
          <a:ln>
            <a:noFill/>
          </a:ln>
        </p:spPr>
      </p:pic>
      <p:pic>
        <p:nvPicPr>
          <p:cNvPr id="99" name="Picture 2"/>
          <p:cNvPicPr/>
          <p:nvPr/>
        </p:nvPicPr>
        <p:blipFill>
          <a:blip r:embed="rId3"/>
          <a:stretch/>
        </p:blipFill>
        <p:spPr>
          <a:xfrm>
            <a:off x="10370520" y="571680"/>
            <a:ext cx="524880" cy="524880"/>
          </a:xfrm>
          <a:prstGeom prst="rect">
            <a:avLst/>
          </a:prstGeom>
          <a:ln>
            <a:noFill/>
          </a:ln>
        </p:spPr>
      </p:pic>
      <p:sp>
        <p:nvSpPr>
          <p:cNvPr id="100" name="CustomShape 15"/>
          <p:cNvSpPr/>
          <p:nvPr/>
        </p:nvSpPr>
        <p:spPr>
          <a:xfrm>
            <a:off x="6219720" y="4328280"/>
            <a:ext cx="496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6"/>
          <p:cNvSpPr/>
          <p:nvPr/>
        </p:nvSpPr>
        <p:spPr>
          <a:xfrm>
            <a:off x="7860600" y="4328280"/>
            <a:ext cx="496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7"/>
          <p:cNvSpPr/>
          <p:nvPr/>
        </p:nvSpPr>
        <p:spPr>
          <a:xfrm>
            <a:off x="9535680" y="4328280"/>
            <a:ext cx="496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8"/>
          <p:cNvSpPr/>
          <p:nvPr/>
        </p:nvSpPr>
        <p:spPr>
          <a:xfrm>
            <a:off x="11177640" y="4328280"/>
            <a:ext cx="496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0" y="0"/>
            <a:ext cx="10515240" cy="556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Topology discovery</a:t>
            </a:r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0" y="557280"/>
            <a:ext cx="12191760" cy="6300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topology discovery protocol (LLDP) to discovery the network topology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 </a:t>
            </a:r>
            <a:endParaRPr lang="zh-TW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Link/connection …</a:t>
            </a:r>
            <a:endParaRPr lang="zh-TW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0000"/>
              </a:buClr>
              <a:buFont typeface="Arial"/>
              <a:buChar char="•"/>
            </a:pPr>
            <a:r>
              <a:rPr lang="zh-TW" sz="2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Refresh topology every 5s</a:t>
            </a:r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Line 3"/>
          <p:cNvSpPr/>
          <p:nvPr/>
        </p:nvSpPr>
        <p:spPr>
          <a:xfrm flipH="1">
            <a:off x="4657680" y="3699000"/>
            <a:ext cx="5400" cy="211860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7" name="Picture 6"/>
          <p:cNvPicPr/>
          <p:nvPr/>
        </p:nvPicPr>
        <p:blipFill>
          <a:blip r:embed="rId2"/>
          <a:srcRect l="10816" t="13093" r="10500" b="13915"/>
          <a:stretch/>
        </p:blipFill>
        <p:spPr>
          <a:xfrm>
            <a:off x="4339080" y="5817960"/>
            <a:ext cx="636480" cy="590400"/>
          </a:xfrm>
          <a:prstGeom prst="rect">
            <a:avLst/>
          </a:prstGeom>
          <a:ln>
            <a:noFill/>
          </a:ln>
        </p:spPr>
      </p:pic>
      <p:pic>
        <p:nvPicPr>
          <p:cNvPr id="108" name="Picture 6"/>
          <p:cNvPicPr/>
          <p:nvPr/>
        </p:nvPicPr>
        <p:blipFill>
          <a:blip r:embed="rId2"/>
          <a:srcRect l="10816" t="13093" r="10500" b="13915"/>
          <a:stretch/>
        </p:blipFill>
        <p:spPr>
          <a:xfrm>
            <a:off x="6357600" y="5817960"/>
            <a:ext cx="636480" cy="590400"/>
          </a:xfrm>
          <a:prstGeom prst="rect">
            <a:avLst/>
          </a:prstGeom>
          <a:ln>
            <a:noFill/>
          </a:ln>
        </p:spPr>
      </p:pic>
      <p:pic>
        <p:nvPicPr>
          <p:cNvPr id="109" name="Picture 6"/>
          <p:cNvPicPr/>
          <p:nvPr/>
        </p:nvPicPr>
        <p:blipFill>
          <a:blip r:embed="rId2"/>
          <a:srcRect l="10816" t="13093" r="10500" b="13915"/>
          <a:stretch/>
        </p:blipFill>
        <p:spPr>
          <a:xfrm>
            <a:off x="8448120" y="5817960"/>
            <a:ext cx="636480" cy="590400"/>
          </a:xfrm>
          <a:prstGeom prst="rect">
            <a:avLst/>
          </a:prstGeom>
          <a:ln>
            <a:noFill/>
          </a:ln>
        </p:spPr>
      </p:pic>
      <p:pic>
        <p:nvPicPr>
          <p:cNvPr id="110" name="Picture 6"/>
          <p:cNvPicPr/>
          <p:nvPr/>
        </p:nvPicPr>
        <p:blipFill>
          <a:blip r:embed="rId2"/>
          <a:srcRect l="10816" t="13093" r="10500" b="13915"/>
          <a:stretch/>
        </p:blipFill>
        <p:spPr>
          <a:xfrm>
            <a:off x="10466280" y="5817960"/>
            <a:ext cx="636480" cy="590400"/>
          </a:xfrm>
          <a:prstGeom prst="rect">
            <a:avLst/>
          </a:prstGeom>
          <a:ln>
            <a:noFill/>
          </a:ln>
        </p:spPr>
      </p:pic>
      <p:sp>
        <p:nvSpPr>
          <p:cNvPr id="111" name="Line 4"/>
          <p:cNvSpPr/>
          <p:nvPr/>
        </p:nvSpPr>
        <p:spPr>
          <a:xfrm flipH="1">
            <a:off x="6664680" y="3699000"/>
            <a:ext cx="5400" cy="211860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5"/>
          <p:cNvSpPr/>
          <p:nvPr/>
        </p:nvSpPr>
        <p:spPr>
          <a:xfrm flipH="1">
            <a:off x="8751600" y="3699000"/>
            <a:ext cx="5400" cy="211860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6"/>
          <p:cNvSpPr/>
          <p:nvPr/>
        </p:nvSpPr>
        <p:spPr>
          <a:xfrm flipH="1">
            <a:off x="10773720" y="3729240"/>
            <a:ext cx="5400" cy="211896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7"/>
          <p:cNvSpPr/>
          <p:nvPr/>
        </p:nvSpPr>
        <p:spPr>
          <a:xfrm flipH="1">
            <a:off x="8772120" y="3405600"/>
            <a:ext cx="2007000" cy="138312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8"/>
          <p:cNvSpPr/>
          <p:nvPr/>
        </p:nvSpPr>
        <p:spPr>
          <a:xfrm flipH="1" flipV="1">
            <a:off x="8736840" y="3375000"/>
            <a:ext cx="2048040" cy="138348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9"/>
          <p:cNvSpPr/>
          <p:nvPr/>
        </p:nvSpPr>
        <p:spPr>
          <a:xfrm flipH="1" flipV="1">
            <a:off x="4663080" y="3375000"/>
            <a:ext cx="2000880" cy="141372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10"/>
          <p:cNvSpPr/>
          <p:nvPr/>
        </p:nvSpPr>
        <p:spPr>
          <a:xfrm flipV="1">
            <a:off x="4647960" y="3359880"/>
            <a:ext cx="2016000" cy="141372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11"/>
          <p:cNvSpPr/>
          <p:nvPr/>
        </p:nvSpPr>
        <p:spPr>
          <a:xfrm flipV="1">
            <a:off x="4557960" y="2098080"/>
            <a:ext cx="1137960" cy="129204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Line 12"/>
          <p:cNvSpPr/>
          <p:nvPr/>
        </p:nvSpPr>
        <p:spPr>
          <a:xfrm flipH="1" flipV="1">
            <a:off x="5655960" y="2067840"/>
            <a:ext cx="3080880" cy="132228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13"/>
          <p:cNvSpPr/>
          <p:nvPr/>
        </p:nvSpPr>
        <p:spPr>
          <a:xfrm flipV="1">
            <a:off x="6604560" y="2124720"/>
            <a:ext cx="3190680" cy="117000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14"/>
          <p:cNvSpPr/>
          <p:nvPr/>
        </p:nvSpPr>
        <p:spPr>
          <a:xfrm flipH="1" flipV="1">
            <a:off x="9775800" y="2124720"/>
            <a:ext cx="997920" cy="126540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Picture 2"/>
          <p:cNvPicPr/>
          <p:nvPr/>
        </p:nvPicPr>
        <p:blipFill>
          <a:blip r:embed="rId3"/>
          <a:stretch/>
        </p:blipFill>
        <p:spPr>
          <a:xfrm>
            <a:off x="5357880" y="174384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23" name="Picture 2"/>
          <p:cNvPicPr/>
          <p:nvPr/>
        </p:nvPicPr>
        <p:blipFill>
          <a:blip r:embed="rId3"/>
          <a:stretch/>
        </p:blipFill>
        <p:spPr>
          <a:xfrm>
            <a:off x="4339080" y="305136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24" name="Picture 2"/>
          <p:cNvPicPr/>
          <p:nvPr/>
        </p:nvPicPr>
        <p:blipFill>
          <a:blip r:embed="rId3"/>
          <a:stretch/>
        </p:blipFill>
        <p:spPr>
          <a:xfrm>
            <a:off x="6357600" y="305136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25" name="Picture 2"/>
          <p:cNvPicPr/>
          <p:nvPr/>
        </p:nvPicPr>
        <p:blipFill>
          <a:blip r:embed="rId3"/>
          <a:stretch/>
        </p:blipFill>
        <p:spPr>
          <a:xfrm>
            <a:off x="8436960" y="308160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26" name="Picture 2"/>
          <p:cNvPicPr/>
          <p:nvPr/>
        </p:nvPicPr>
        <p:blipFill>
          <a:blip r:embed="rId3"/>
          <a:stretch/>
        </p:blipFill>
        <p:spPr>
          <a:xfrm>
            <a:off x="10455480" y="308160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27" name="Picture 2"/>
          <p:cNvPicPr/>
          <p:nvPr/>
        </p:nvPicPr>
        <p:blipFill>
          <a:blip r:embed="rId3"/>
          <a:stretch/>
        </p:blipFill>
        <p:spPr>
          <a:xfrm>
            <a:off x="6357600" y="443448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28" name="Picture 2"/>
          <p:cNvPicPr/>
          <p:nvPr/>
        </p:nvPicPr>
        <p:blipFill>
          <a:blip r:embed="rId3"/>
          <a:stretch/>
        </p:blipFill>
        <p:spPr>
          <a:xfrm>
            <a:off x="8436960" y="446508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29" name="Picture 2"/>
          <p:cNvPicPr/>
          <p:nvPr/>
        </p:nvPicPr>
        <p:blipFill>
          <a:blip r:embed="rId3"/>
          <a:stretch/>
        </p:blipFill>
        <p:spPr>
          <a:xfrm>
            <a:off x="4339080" y="443448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30" name="Picture 2"/>
          <p:cNvPicPr/>
          <p:nvPr/>
        </p:nvPicPr>
        <p:blipFill>
          <a:blip r:embed="rId3"/>
          <a:stretch/>
        </p:blipFill>
        <p:spPr>
          <a:xfrm>
            <a:off x="10455480" y="446508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31" name="Picture 2"/>
          <p:cNvPicPr/>
          <p:nvPr/>
        </p:nvPicPr>
        <p:blipFill>
          <a:blip r:embed="rId3"/>
          <a:stretch/>
        </p:blipFill>
        <p:spPr>
          <a:xfrm>
            <a:off x="9471600" y="1774440"/>
            <a:ext cx="647640" cy="647640"/>
          </a:xfrm>
          <a:prstGeom prst="rect">
            <a:avLst/>
          </a:prstGeom>
          <a:ln>
            <a:noFill/>
          </a:ln>
        </p:spPr>
      </p:pic>
      <p:sp>
        <p:nvSpPr>
          <p:cNvPr id="132" name="CustomShape 15"/>
          <p:cNvSpPr/>
          <p:nvPr/>
        </p:nvSpPr>
        <p:spPr>
          <a:xfrm>
            <a:off x="4409280" y="6408720"/>
            <a:ext cx="496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6"/>
          <p:cNvSpPr/>
          <p:nvPr/>
        </p:nvSpPr>
        <p:spPr>
          <a:xfrm>
            <a:off x="6433200" y="6408720"/>
            <a:ext cx="496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7"/>
          <p:cNvSpPr/>
          <p:nvPr/>
        </p:nvSpPr>
        <p:spPr>
          <a:xfrm>
            <a:off x="8500320" y="6408720"/>
            <a:ext cx="496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8"/>
          <p:cNvSpPr/>
          <p:nvPr/>
        </p:nvSpPr>
        <p:spPr>
          <a:xfrm>
            <a:off x="10525680" y="6408720"/>
            <a:ext cx="496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0" y="0"/>
            <a:ext cx="1051524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Making a routing decision</a:t>
            </a:r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0" y="579600"/>
            <a:ext cx="12191760" cy="6278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Routing method</a:t>
            </a: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Shortest path algorithm </a:t>
            </a:r>
            <a:endParaRPr lang="zh-TW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Dijkstra’s Algorithm</a:t>
            </a:r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Load balancing routing decision</a:t>
            </a:r>
            <a:endParaRPr lang="zh-TW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residual capacity to decide a best path for routing</a:t>
            </a:r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zh-TW" sz="2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Notice: Insert flow entries by using packet in event </a:t>
            </a:r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Line 3"/>
          <p:cNvSpPr/>
          <p:nvPr/>
        </p:nvSpPr>
        <p:spPr>
          <a:xfrm flipH="1">
            <a:off x="7053480" y="4440600"/>
            <a:ext cx="3960" cy="149220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9" name="Picture 6"/>
          <p:cNvPicPr/>
          <p:nvPr/>
        </p:nvPicPr>
        <p:blipFill>
          <a:blip r:embed="rId2"/>
          <a:srcRect l="10816" t="13093" r="10500" b="13915"/>
          <a:stretch/>
        </p:blipFill>
        <p:spPr>
          <a:xfrm>
            <a:off x="6829200" y="5932800"/>
            <a:ext cx="448200" cy="415800"/>
          </a:xfrm>
          <a:prstGeom prst="rect">
            <a:avLst/>
          </a:prstGeom>
          <a:ln>
            <a:noFill/>
          </a:ln>
        </p:spPr>
      </p:pic>
      <p:pic>
        <p:nvPicPr>
          <p:cNvPr id="140" name="Picture 6"/>
          <p:cNvPicPr/>
          <p:nvPr/>
        </p:nvPicPr>
        <p:blipFill>
          <a:blip r:embed="rId2"/>
          <a:srcRect l="10816" t="13093" r="10500" b="13915"/>
          <a:stretch/>
        </p:blipFill>
        <p:spPr>
          <a:xfrm>
            <a:off x="8250840" y="5932800"/>
            <a:ext cx="448200" cy="415800"/>
          </a:xfrm>
          <a:prstGeom prst="rect">
            <a:avLst/>
          </a:prstGeom>
          <a:ln>
            <a:noFill/>
          </a:ln>
        </p:spPr>
      </p:pic>
      <p:pic>
        <p:nvPicPr>
          <p:cNvPr id="141" name="Picture 6"/>
          <p:cNvPicPr/>
          <p:nvPr/>
        </p:nvPicPr>
        <p:blipFill>
          <a:blip r:embed="rId2"/>
          <a:srcRect l="10816" t="13093" r="10500" b="13915"/>
          <a:stretch/>
        </p:blipFill>
        <p:spPr>
          <a:xfrm>
            <a:off x="9722880" y="5932800"/>
            <a:ext cx="448200" cy="415800"/>
          </a:xfrm>
          <a:prstGeom prst="rect">
            <a:avLst/>
          </a:prstGeom>
          <a:ln>
            <a:noFill/>
          </a:ln>
        </p:spPr>
      </p:pic>
      <p:pic>
        <p:nvPicPr>
          <p:cNvPr id="142" name="Picture 6"/>
          <p:cNvPicPr/>
          <p:nvPr/>
        </p:nvPicPr>
        <p:blipFill>
          <a:blip r:embed="rId2"/>
          <a:srcRect l="10816" t="13093" r="10500" b="13915"/>
          <a:stretch/>
        </p:blipFill>
        <p:spPr>
          <a:xfrm>
            <a:off x="11144520" y="5932800"/>
            <a:ext cx="448200" cy="415800"/>
          </a:xfrm>
          <a:prstGeom prst="rect">
            <a:avLst/>
          </a:prstGeom>
          <a:ln>
            <a:noFill/>
          </a:ln>
        </p:spPr>
      </p:pic>
      <p:sp>
        <p:nvSpPr>
          <p:cNvPr id="143" name="Line 4"/>
          <p:cNvSpPr/>
          <p:nvPr/>
        </p:nvSpPr>
        <p:spPr>
          <a:xfrm flipH="1">
            <a:off x="8466840" y="4440600"/>
            <a:ext cx="3960" cy="149220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5"/>
          <p:cNvSpPr/>
          <p:nvPr/>
        </p:nvSpPr>
        <p:spPr>
          <a:xfrm flipH="1">
            <a:off x="9936720" y="4440600"/>
            <a:ext cx="3960" cy="149220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Line 6"/>
          <p:cNvSpPr/>
          <p:nvPr/>
        </p:nvSpPr>
        <p:spPr>
          <a:xfrm flipH="1">
            <a:off x="11360880" y="4462200"/>
            <a:ext cx="3600" cy="149184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7"/>
          <p:cNvSpPr/>
          <p:nvPr/>
        </p:nvSpPr>
        <p:spPr>
          <a:xfrm flipH="1">
            <a:off x="9951120" y="4233960"/>
            <a:ext cx="1413360" cy="97416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8"/>
          <p:cNvSpPr/>
          <p:nvPr/>
        </p:nvSpPr>
        <p:spPr>
          <a:xfrm flipH="1" flipV="1">
            <a:off x="9926280" y="4212360"/>
            <a:ext cx="1442160" cy="97416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Line 9"/>
          <p:cNvSpPr/>
          <p:nvPr/>
        </p:nvSpPr>
        <p:spPr>
          <a:xfrm flipH="1" flipV="1">
            <a:off x="7057440" y="4212360"/>
            <a:ext cx="1409040" cy="99576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10"/>
          <p:cNvSpPr/>
          <p:nvPr/>
        </p:nvSpPr>
        <p:spPr>
          <a:xfrm flipV="1">
            <a:off x="7046640" y="4201920"/>
            <a:ext cx="1419840" cy="99540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Line 11"/>
          <p:cNvSpPr/>
          <p:nvPr/>
        </p:nvSpPr>
        <p:spPr>
          <a:xfrm flipV="1">
            <a:off x="6983280" y="3313080"/>
            <a:ext cx="801360" cy="91008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12"/>
          <p:cNvSpPr/>
          <p:nvPr/>
        </p:nvSpPr>
        <p:spPr>
          <a:xfrm flipH="1" flipV="1">
            <a:off x="7756560" y="3291840"/>
            <a:ext cx="2169720" cy="93132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Line 13"/>
          <p:cNvSpPr/>
          <p:nvPr/>
        </p:nvSpPr>
        <p:spPr>
          <a:xfrm flipV="1">
            <a:off x="8424720" y="3331800"/>
            <a:ext cx="2247120" cy="82404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14"/>
          <p:cNvSpPr/>
          <p:nvPr/>
        </p:nvSpPr>
        <p:spPr>
          <a:xfrm flipH="1" flipV="1">
            <a:off x="10657800" y="3331800"/>
            <a:ext cx="703080" cy="89136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4" name="Picture 2"/>
          <p:cNvPicPr/>
          <p:nvPr/>
        </p:nvPicPr>
        <p:blipFill>
          <a:blip r:embed="rId3"/>
          <a:stretch/>
        </p:blipFill>
        <p:spPr>
          <a:xfrm>
            <a:off x="7546680" y="3063960"/>
            <a:ext cx="456120" cy="456120"/>
          </a:xfrm>
          <a:prstGeom prst="rect">
            <a:avLst/>
          </a:prstGeom>
          <a:ln>
            <a:noFill/>
          </a:ln>
        </p:spPr>
      </p:pic>
      <p:pic>
        <p:nvPicPr>
          <p:cNvPr id="155" name="Picture 2"/>
          <p:cNvPicPr/>
          <p:nvPr/>
        </p:nvPicPr>
        <p:blipFill>
          <a:blip r:embed="rId3"/>
          <a:stretch/>
        </p:blipFill>
        <p:spPr>
          <a:xfrm>
            <a:off x="6829200" y="3984480"/>
            <a:ext cx="456120" cy="456120"/>
          </a:xfrm>
          <a:prstGeom prst="rect">
            <a:avLst/>
          </a:prstGeom>
          <a:ln>
            <a:noFill/>
          </a:ln>
        </p:spPr>
      </p:pic>
      <p:pic>
        <p:nvPicPr>
          <p:cNvPr id="156" name="Picture 2"/>
          <p:cNvPicPr/>
          <p:nvPr/>
        </p:nvPicPr>
        <p:blipFill>
          <a:blip r:embed="rId3"/>
          <a:stretch/>
        </p:blipFill>
        <p:spPr>
          <a:xfrm>
            <a:off x="8250840" y="3984480"/>
            <a:ext cx="456120" cy="456120"/>
          </a:xfrm>
          <a:prstGeom prst="rect">
            <a:avLst/>
          </a:prstGeom>
          <a:ln>
            <a:noFill/>
          </a:ln>
        </p:spPr>
      </p:pic>
      <p:pic>
        <p:nvPicPr>
          <p:cNvPr id="157" name="Picture 2"/>
          <p:cNvPicPr/>
          <p:nvPr/>
        </p:nvPicPr>
        <p:blipFill>
          <a:blip r:embed="rId3"/>
          <a:stretch/>
        </p:blipFill>
        <p:spPr>
          <a:xfrm>
            <a:off x="9715320" y="4006080"/>
            <a:ext cx="456120" cy="456120"/>
          </a:xfrm>
          <a:prstGeom prst="rect">
            <a:avLst/>
          </a:prstGeom>
          <a:ln>
            <a:noFill/>
          </a:ln>
        </p:spPr>
      </p:pic>
      <p:pic>
        <p:nvPicPr>
          <p:cNvPr id="158" name="Picture 2"/>
          <p:cNvPicPr/>
          <p:nvPr/>
        </p:nvPicPr>
        <p:blipFill>
          <a:blip r:embed="rId3"/>
          <a:stretch/>
        </p:blipFill>
        <p:spPr>
          <a:xfrm>
            <a:off x="11136600" y="4006080"/>
            <a:ext cx="456120" cy="456120"/>
          </a:xfrm>
          <a:prstGeom prst="rect">
            <a:avLst/>
          </a:prstGeom>
          <a:ln>
            <a:noFill/>
          </a:ln>
        </p:spPr>
      </p:pic>
      <p:pic>
        <p:nvPicPr>
          <p:cNvPr id="159" name="Picture 2"/>
          <p:cNvPicPr/>
          <p:nvPr/>
        </p:nvPicPr>
        <p:blipFill>
          <a:blip r:embed="rId3"/>
          <a:stretch/>
        </p:blipFill>
        <p:spPr>
          <a:xfrm>
            <a:off x="8250840" y="4958640"/>
            <a:ext cx="456120" cy="456120"/>
          </a:xfrm>
          <a:prstGeom prst="rect">
            <a:avLst/>
          </a:prstGeom>
          <a:ln>
            <a:noFill/>
          </a:ln>
        </p:spPr>
      </p:pic>
      <p:pic>
        <p:nvPicPr>
          <p:cNvPr id="160" name="Picture 2"/>
          <p:cNvPicPr/>
          <p:nvPr/>
        </p:nvPicPr>
        <p:blipFill>
          <a:blip r:embed="rId3"/>
          <a:stretch/>
        </p:blipFill>
        <p:spPr>
          <a:xfrm>
            <a:off x="9715320" y="4980240"/>
            <a:ext cx="456120" cy="456120"/>
          </a:xfrm>
          <a:prstGeom prst="rect">
            <a:avLst/>
          </a:prstGeom>
          <a:ln>
            <a:noFill/>
          </a:ln>
        </p:spPr>
      </p:pic>
      <p:pic>
        <p:nvPicPr>
          <p:cNvPr id="161" name="Picture 2"/>
          <p:cNvPicPr/>
          <p:nvPr/>
        </p:nvPicPr>
        <p:blipFill>
          <a:blip r:embed="rId3"/>
          <a:stretch/>
        </p:blipFill>
        <p:spPr>
          <a:xfrm>
            <a:off x="6829200" y="4958640"/>
            <a:ext cx="456120" cy="456120"/>
          </a:xfrm>
          <a:prstGeom prst="rect">
            <a:avLst/>
          </a:prstGeom>
          <a:ln>
            <a:noFill/>
          </a:ln>
        </p:spPr>
      </p:pic>
      <p:pic>
        <p:nvPicPr>
          <p:cNvPr id="162" name="Picture 2"/>
          <p:cNvPicPr/>
          <p:nvPr/>
        </p:nvPicPr>
        <p:blipFill>
          <a:blip r:embed="rId3"/>
          <a:stretch/>
        </p:blipFill>
        <p:spPr>
          <a:xfrm>
            <a:off x="11136600" y="4980240"/>
            <a:ext cx="456120" cy="456120"/>
          </a:xfrm>
          <a:prstGeom prst="rect">
            <a:avLst/>
          </a:prstGeom>
          <a:ln>
            <a:noFill/>
          </a:ln>
        </p:spPr>
      </p:pic>
      <p:pic>
        <p:nvPicPr>
          <p:cNvPr id="163" name="Picture 2"/>
          <p:cNvPicPr/>
          <p:nvPr/>
        </p:nvPicPr>
        <p:blipFill>
          <a:blip r:embed="rId3"/>
          <a:stretch/>
        </p:blipFill>
        <p:spPr>
          <a:xfrm>
            <a:off x="10443960" y="3085200"/>
            <a:ext cx="456120" cy="456120"/>
          </a:xfrm>
          <a:prstGeom prst="rect">
            <a:avLst/>
          </a:prstGeom>
          <a:ln>
            <a:noFill/>
          </a:ln>
        </p:spPr>
      </p:pic>
      <p:sp>
        <p:nvSpPr>
          <p:cNvPr id="164" name="CustomShape 15"/>
          <p:cNvSpPr/>
          <p:nvPr/>
        </p:nvSpPr>
        <p:spPr>
          <a:xfrm>
            <a:off x="6805080" y="6348960"/>
            <a:ext cx="496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6"/>
          <p:cNvSpPr/>
          <p:nvPr/>
        </p:nvSpPr>
        <p:spPr>
          <a:xfrm>
            <a:off x="8230320" y="6348960"/>
            <a:ext cx="496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7"/>
          <p:cNvSpPr/>
          <p:nvPr/>
        </p:nvSpPr>
        <p:spPr>
          <a:xfrm>
            <a:off x="9686160" y="6348960"/>
            <a:ext cx="496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8"/>
          <p:cNvSpPr/>
          <p:nvPr/>
        </p:nvSpPr>
        <p:spPr>
          <a:xfrm>
            <a:off x="11112480" y="6348960"/>
            <a:ext cx="496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Line 19"/>
          <p:cNvSpPr/>
          <p:nvPr/>
        </p:nvSpPr>
        <p:spPr>
          <a:xfrm>
            <a:off x="602640" y="4464360"/>
            <a:ext cx="736920" cy="53100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20"/>
          <p:cNvSpPr/>
          <p:nvPr/>
        </p:nvSpPr>
        <p:spPr>
          <a:xfrm flipV="1">
            <a:off x="589680" y="4999320"/>
            <a:ext cx="749520" cy="53748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21"/>
          <p:cNvSpPr/>
          <p:nvPr/>
        </p:nvSpPr>
        <p:spPr>
          <a:xfrm flipH="1" flipV="1">
            <a:off x="4843440" y="5981040"/>
            <a:ext cx="947160" cy="19728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22"/>
          <p:cNvSpPr/>
          <p:nvPr/>
        </p:nvSpPr>
        <p:spPr>
          <a:xfrm flipV="1">
            <a:off x="4823280" y="3739320"/>
            <a:ext cx="899640" cy="24264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Line 23"/>
          <p:cNvSpPr/>
          <p:nvPr/>
        </p:nvSpPr>
        <p:spPr>
          <a:xfrm flipV="1">
            <a:off x="1340280" y="3976200"/>
            <a:ext cx="1010880" cy="101412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24"/>
          <p:cNvSpPr/>
          <p:nvPr/>
        </p:nvSpPr>
        <p:spPr>
          <a:xfrm>
            <a:off x="1340280" y="4995360"/>
            <a:ext cx="1009080" cy="98568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Line 25"/>
          <p:cNvSpPr/>
          <p:nvPr/>
        </p:nvSpPr>
        <p:spPr>
          <a:xfrm>
            <a:off x="2349360" y="3976200"/>
            <a:ext cx="2461320" cy="36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Line 26"/>
          <p:cNvSpPr/>
          <p:nvPr/>
        </p:nvSpPr>
        <p:spPr>
          <a:xfrm>
            <a:off x="2341800" y="3981960"/>
            <a:ext cx="2468880" cy="199908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Line 27"/>
          <p:cNvSpPr/>
          <p:nvPr/>
        </p:nvSpPr>
        <p:spPr>
          <a:xfrm flipV="1">
            <a:off x="2341800" y="3981960"/>
            <a:ext cx="2461320" cy="199908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7" name="Picture 2"/>
          <p:cNvPicPr/>
          <p:nvPr/>
        </p:nvPicPr>
        <p:blipFill>
          <a:blip r:embed="rId3"/>
          <a:stretch/>
        </p:blipFill>
        <p:spPr>
          <a:xfrm>
            <a:off x="1104480" y="4745520"/>
            <a:ext cx="471240" cy="471240"/>
          </a:xfrm>
          <a:prstGeom prst="rect">
            <a:avLst/>
          </a:prstGeom>
          <a:ln>
            <a:noFill/>
          </a:ln>
        </p:spPr>
      </p:pic>
      <p:sp>
        <p:nvSpPr>
          <p:cNvPr id="178" name="Line 28"/>
          <p:cNvSpPr/>
          <p:nvPr/>
        </p:nvSpPr>
        <p:spPr>
          <a:xfrm>
            <a:off x="2354400" y="3975120"/>
            <a:ext cx="2160" cy="201168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Line 29"/>
          <p:cNvSpPr/>
          <p:nvPr/>
        </p:nvSpPr>
        <p:spPr>
          <a:xfrm>
            <a:off x="4842720" y="3941640"/>
            <a:ext cx="2160" cy="201204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0" name="Picture 2"/>
          <p:cNvPicPr/>
          <p:nvPr/>
        </p:nvPicPr>
        <p:blipFill>
          <a:blip r:embed="rId3"/>
          <a:stretch/>
        </p:blipFill>
        <p:spPr>
          <a:xfrm>
            <a:off x="4608000" y="5745600"/>
            <a:ext cx="471240" cy="471240"/>
          </a:xfrm>
          <a:prstGeom prst="rect">
            <a:avLst/>
          </a:prstGeom>
          <a:ln>
            <a:noFill/>
          </a:ln>
        </p:spPr>
      </p:pic>
      <p:pic>
        <p:nvPicPr>
          <p:cNvPr id="181" name="Picture 2"/>
          <p:cNvPicPr/>
          <p:nvPr/>
        </p:nvPicPr>
        <p:blipFill>
          <a:blip r:embed="rId3"/>
          <a:stretch/>
        </p:blipFill>
        <p:spPr>
          <a:xfrm>
            <a:off x="4608000" y="3743640"/>
            <a:ext cx="471240" cy="471240"/>
          </a:xfrm>
          <a:prstGeom prst="rect">
            <a:avLst/>
          </a:prstGeom>
          <a:ln>
            <a:noFill/>
          </a:ln>
        </p:spPr>
      </p:pic>
      <p:pic>
        <p:nvPicPr>
          <p:cNvPr id="182" name="Picture 2"/>
          <p:cNvPicPr/>
          <p:nvPr/>
        </p:nvPicPr>
        <p:blipFill>
          <a:blip r:embed="rId3"/>
          <a:stretch/>
        </p:blipFill>
        <p:spPr>
          <a:xfrm>
            <a:off x="2113560" y="5745600"/>
            <a:ext cx="471240" cy="471240"/>
          </a:xfrm>
          <a:prstGeom prst="rect">
            <a:avLst/>
          </a:prstGeom>
          <a:ln>
            <a:noFill/>
          </a:ln>
        </p:spPr>
      </p:pic>
      <p:pic>
        <p:nvPicPr>
          <p:cNvPr id="183" name="Picture 2"/>
          <p:cNvPicPr/>
          <p:nvPr/>
        </p:nvPicPr>
        <p:blipFill>
          <a:blip r:embed="rId3"/>
          <a:stretch/>
        </p:blipFill>
        <p:spPr>
          <a:xfrm>
            <a:off x="2113560" y="3743640"/>
            <a:ext cx="471240" cy="471240"/>
          </a:xfrm>
          <a:prstGeom prst="rect">
            <a:avLst/>
          </a:prstGeom>
          <a:ln>
            <a:noFill/>
          </a:ln>
        </p:spPr>
      </p:pic>
      <p:pic>
        <p:nvPicPr>
          <p:cNvPr id="184" name="Picture 6"/>
          <p:cNvPicPr/>
          <p:nvPr/>
        </p:nvPicPr>
        <p:blipFill>
          <a:blip r:embed="rId4"/>
          <a:srcRect l="10799" t="13057" r="10494" b="13972"/>
          <a:stretch/>
        </p:blipFill>
        <p:spPr>
          <a:xfrm>
            <a:off x="353880" y="4249440"/>
            <a:ext cx="463320" cy="429480"/>
          </a:xfrm>
          <a:prstGeom prst="rect">
            <a:avLst/>
          </a:prstGeom>
          <a:ln>
            <a:noFill/>
          </a:ln>
        </p:spPr>
      </p:pic>
      <p:pic>
        <p:nvPicPr>
          <p:cNvPr id="185" name="Picture 6"/>
          <p:cNvPicPr/>
          <p:nvPr/>
        </p:nvPicPr>
        <p:blipFill>
          <a:blip r:embed="rId4"/>
          <a:srcRect l="10799" t="13057" r="10494" b="13972"/>
          <a:stretch/>
        </p:blipFill>
        <p:spPr>
          <a:xfrm>
            <a:off x="5473080" y="3525120"/>
            <a:ext cx="463320" cy="429480"/>
          </a:xfrm>
          <a:prstGeom prst="rect">
            <a:avLst/>
          </a:prstGeom>
          <a:ln>
            <a:noFill/>
          </a:ln>
        </p:spPr>
      </p:pic>
      <p:pic>
        <p:nvPicPr>
          <p:cNvPr id="186" name="Picture 6"/>
          <p:cNvPicPr/>
          <p:nvPr/>
        </p:nvPicPr>
        <p:blipFill>
          <a:blip r:embed="rId4"/>
          <a:srcRect l="10799" t="13057" r="10494" b="13972"/>
          <a:stretch/>
        </p:blipFill>
        <p:spPr>
          <a:xfrm>
            <a:off x="5553720" y="5942520"/>
            <a:ext cx="463320" cy="429480"/>
          </a:xfrm>
          <a:prstGeom prst="rect">
            <a:avLst/>
          </a:prstGeom>
          <a:ln>
            <a:noFill/>
          </a:ln>
        </p:spPr>
      </p:pic>
      <p:pic>
        <p:nvPicPr>
          <p:cNvPr id="187" name="圖片 186"/>
          <p:cNvPicPr/>
          <p:nvPr/>
        </p:nvPicPr>
        <p:blipFill>
          <a:blip r:embed="rId4"/>
          <a:srcRect l="10799" t="13057" r="10494" b="13972"/>
          <a:stretch/>
        </p:blipFill>
        <p:spPr>
          <a:xfrm>
            <a:off x="365760" y="5315760"/>
            <a:ext cx="463320" cy="429480"/>
          </a:xfrm>
          <a:prstGeom prst="rect">
            <a:avLst/>
          </a:prstGeom>
          <a:ln>
            <a:noFill/>
          </a:ln>
        </p:spPr>
      </p:pic>
      <p:sp>
        <p:nvSpPr>
          <p:cNvPr id="188" name="CustomShape 30"/>
          <p:cNvSpPr/>
          <p:nvPr/>
        </p:nvSpPr>
        <p:spPr>
          <a:xfrm>
            <a:off x="380160" y="4639680"/>
            <a:ext cx="4172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1"/>
          <p:cNvSpPr/>
          <p:nvPr/>
        </p:nvSpPr>
        <p:spPr>
          <a:xfrm>
            <a:off x="388440" y="5699160"/>
            <a:ext cx="4172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2"/>
          <p:cNvSpPr/>
          <p:nvPr/>
        </p:nvSpPr>
        <p:spPr>
          <a:xfrm>
            <a:off x="5515560" y="3902400"/>
            <a:ext cx="3859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3"/>
          <p:cNvSpPr/>
          <p:nvPr/>
        </p:nvSpPr>
        <p:spPr>
          <a:xfrm>
            <a:off x="5590080" y="6328440"/>
            <a:ext cx="3859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283</Words>
  <Application>Microsoft Office PowerPoint</Application>
  <PresentationFormat>寬螢幕</PresentationFormat>
  <Paragraphs>55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DejaVu Sans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entries management</dc:title>
  <dc:subject/>
  <dc:creator>Mountain Shan</dc:creator>
  <dc:description/>
  <cp:lastModifiedBy>puuuu</cp:lastModifiedBy>
  <cp:revision>6</cp:revision>
  <dcterms:created xsi:type="dcterms:W3CDTF">2019-08-08T01:52:13Z</dcterms:created>
  <dcterms:modified xsi:type="dcterms:W3CDTF">2022-08-16T07:07:55Z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