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6" r:id="rId8"/>
    <p:sldId id="261" r:id="rId9"/>
    <p:sldId id="263" r:id="rId10"/>
    <p:sldId id="269" r:id="rId11"/>
    <p:sldId id="267" r:id="rId12"/>
    <p:sldId id="270" r:id="rId13"/>
    <p:sldId id="265" r:id="rId14"/>
    <p:sldId id="271" r:id="rId15"/>
    <p:sldId id="272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97" autoAdjust="0"/>
  </p:normalViewPr>
  <p:slideViewPr>
    <p:cSldViewPr showGuides="1">
      <p:cViewPr varScale="1">
        <p:scale>
          <a:sx n="75" d="100"/>
          <a:sy n="75" d="100"/>
        </p:scale>
        <p:origin x="974" y="5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2020年1月12日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2020年1月12日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7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Machine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 smtClean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 smtClean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 smtClean="0"/>
              <a:t> 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 smtClean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073311" y="534879"/>
            <a:ext cx="2594429" cy="5386133"/>
            <a:chOff x="5947700" y="108238"/>
            <a:chExt cx="3266673" cy="8085484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發球</a:t>
              </a:r>
              <a:r>
                <a:rPr lang="en-US" altLang="zh-TW" sz="1400" dirty="0" smtClean="0"/>
                <a:t>/</a:t>
              </a:r>
              <a:r>
                <a:rPr lang="zh-TW" altLang="en-US" sz="1400" dirty="0" smtClean="0"/>
                <a:t>擊球</a:t>
              </a:r>
              <a:endParaRPr lang="zh-TW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419972"/>
              <a:ext cx="1361390" cy="879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2" y="300817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2" y="412246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47701" y="646423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7700" y="7445162"/>
              <a:ext cx="1361389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endCxn id="10" idx="0"/>
            </p:cNvCxnSpPr>
            <p:nvPr/>
          </p:nvCxnSpPr>
          <p:spPr>
            <a:xfrm>
              <a:off x="8533676" y="2848727"/>
              <a:ext cx="0" cy="15944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3756736"/>
              <a:ext cx="0" cy="3657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28395" y="7212796"/>
              <a:ext cx="1" cy="23236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0" y="1787934"/>
              <a:ext cx="3557" cy="363203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  <a:endParaRPr lang="zh-TW" altLang="en-US" sz="1400" dirty="0"/>
            </a:p>
          </p:txBody>
        </p:sp>
        <p:cxnSp>
          <p:nvCxnSpPr>
            <p:cNvPr id="83" name="直線單箭頭接點 82"/>
            <p:cNvCxnSpPr>
              <a:stCxn id="5" idx="2"/>
            </p:cNvCxnSpPr>
            <p:nvPr/>
          </p:nvCxnSpPr>
          <p:spPr>
            <a:xfrm>
              <a:off x="6631090" y="6299401"/>
              <a:ext cx="9531" cy="18257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5947702" y="2212611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回到</a:t>
              </a:r>
              <a:r>
                <a:rPr lang="en-US" altLang="zh-TW" sz="1400" dirty="0" smtClean="0"/>
                <a:t>x=100</a:t>
              </a:r>
              <a:endParaRPr lang="zh-TW" altLang="en-US" sz="1400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65417" y="246666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310436" y="692696"/>
            <a:ext cx="0" cy="590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582794" y="1635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cxnSp>
        <p:nvCxnSpPr>
          <p:cNvPr id="74" name="接點: 肘形 126">
            <a:extLst>
              <a:ext uri="{FF2B5EF4-FFF2-40B4-BE49-F238E27FC236}">
                <a16:creationId xmlns:a16="http://schemas.microsoft.com/office/drawing/2014/main" id="{7FD85A53-67E9-49CD-824C-6A5B1A24F7B6}"/>
              </a:ext>
            </a:extLst>
          </p:cNvPr>
          <p:cNvCxnSpPr>
            <a:stCxn id="14" idx="2"/>
            <a:endCxn id="4" idx="1"/>
          </p:cNvCxnSpPr>
          <p:nvPr/>
        </p:nvCxnSpPr>
        <p:spPr>
          <a:xfrm rot="5400000" flipH="1">
            <a:off x="5087836" y="3394921"/>
            <a:ext cx="4516532" cy="535651"/>
          </a:xfrm>
          <a:prstGeom prst="bentConnector4">
            <a:avLst>
              <a:gd name="adj1" fmla="val -5061"/>
              <a:gd name="adj2" fmla="val 143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/>
              <a:t>-rule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球落點計算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8308" y="1818640"/>
            <a:ext cx="6092825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smtClean="0"/>
              <a:t>2P</a:t>
            </a:r>
            <a:r>
              <a:rPr lang="zh-TW" altLang="en-US" sz="1600" dirty="0" smtClean="0"/>
              <a:t>擊球回來且球往</a:t>
            </a:r>
            <a:r>
              <a:rPr lang="zh-TW" altLang="en-US" sz="1600" dirty="0" smtClean="0">
                <a:solidFill>
                  <a:srgbClr val="FF0000"/>
                </a:solidFill>
              </a:rPr>
              <a:t>左</a:t>
            </a:r>
            <a:r>
              <a:rPr lang="zh-TW" altLang="en-US" sz="1600" dirty="0" smtClean="0"/>
              <a:t>跑</a:t>
            </a:r>
            <a:r>
              <a:rPr lang="en-US" altLang="zh-TW" sz="1600" dirty="0"/>
              <a:t>	</a:t>
            </a:r>
          </a:p>
          <a:p>
            <a:pPr lvl="1">
              <a:lnSpc>
                <a:spcPct val="150000"/>
              </a:lnSpc>
            </a:pPr>
            <a:r>
              <a:rPr lang="zh-TW" altLang="en-US" sz="1600" dirty="0"/>
              <a:t>當球</a:t>
            </a:r>
            <a:r>
              <a:rPr lang="en-US" altLang="zh-TW" sz="1600" dirty="0" smtClean="0"/>
              <a:t>X&lt;140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則最後落點</a:t>
            </a:r>
            <a:r>
              <a:rPr lang="en-US" altLang="zh-TW" sz="1600" dirty="0" smtClean="0">
                <a:solidFill>
                  <a:srgbClr val="FF0000"/>
                </a:solidFill>
              </a:rPr>
              <a:t>X+60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兩次彈模式</a:t>
            </a:r>
            <a:r>
              <a:rPr lang="en-US" altLang="zh-TW" sz="1600" dirty="0" smtClean="0"/>
              <a:t>)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/>
              <a:t>當球</a:t>
            </a:r>
            <a:r>
              <a:rPr lang="en-US" altLang="zh-TW" sz="1600" dirty="0" smtClean="0"/>
              <a:t>X&gt;=140</a:t>
            </a:r>
            <a:r>
              <a:rPr lang="zh-TW" altLang="en-US" sz="1600" dirty="0" smtClean="0"/>
              <a:t>，則球會因為變成一次彈模式，最後球落點分別為</a:t>
            </a:r>
            <a:r>
              <a:rPr lang="en-US" altLang="zh-TW" sz="16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140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200(+60)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150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190(+40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160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180(+20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170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170(+</a:t>
            </a:r>
            <a:r>
              <a:rPr lang="en-US" altLang="zh-TW" sz="1600" dirty="0"/>
              <a:t>0)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180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160(-20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190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150(-40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 smtClean="0"/>
              <a:t>200</a:t>
            </a:r>
            <a:r>
              <a:rPr lang="zh-TW" altLang="en-US" sz="1600" dirty="0" smtClean="0"/>
              <a:t>為</a:t>
            </a:r>
            <a:r>
              <a:rPr lang="zh-TW" altLang="en-US" sz="1600" dirty="0"/>
              <a:t>兩次</a:t>
            </a:r>
            <a:r>
              <a:rPr lang="zh-TW" altLang="en-US" sz="1600" dirty="0" smtClean="0"/>
              <a:t>模式</a:t>
            </a:r>
            <a:r>
              <a:rPr lang="en-US" altLang="zh-TW" sz="1600" dirty="0" smtClean="0"/>
              <a:t>140(</a:t>
            </a:r>
            <a:r>
              <a:rPr lang="zh-TW" altLang="en-US" sz="1600" dirty="0"/>
              <a:t>變相變成球</a:t>
            </a:r>
            <a:r>
              <a:rPr lang="zh-TW" altLang="en-US" sz="1600" dirty="0" smtClean="0"/>
              <a:t>往右邊</a:t>
            </a:r>
            <a:r>
              <a:rPr lang="zh-TW" altLang="en-US" sz="1600" dirty="0"/>
              <a:t>模式</a:t>
            </a:r>
            <a:r>
              <a:rPr lang="en-US" altLang="zh-TW" sz="1600" dirty="0" smtClean="0"/>
              <a:t>)(-60</a:t>
            </a:r>
            <a:r>
              <a:rPr lang="en-US" altLang="zh-TW" sz="16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549796" y="181864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TW" sz="1600" dirty="0"/>
              <a:t>2P</a:t>
            </a:r>
            <a:r>
              <a:rPr lang="zh-TW" altLang="en-US" sz="1600" dirty="0" smtClean="0"/>
              <a:t>擊球回來且</a:t>
            </a:r>
            <a:r>
              <a:rPr lang="zh-TW" altLang="en-US" sz="1600" dirty="0"/>
              <a:t>球往</a:t>
            </a:r>
            <a:r>
              <a:rPr lang="zh-TW" altLang="en-US" sz="1600" dirty="0">
                <a:solidFill>
                  <a:srgbClr val="FF0000"/>
                </a:solidFill>
              </a:rPr>
              <a:t>右</a:t>
            </a:r>
            <a:r>
              <a:rPr lang="zh-TW" altLang="en-US" sz="1600" dirty="0"/>
              <a:t>跑</a:t>
            </a:r>
            <a:r>
              <a:rPr lang="en-US" altLang="zh-TW" sz="1600" dirty="0"/>
              <a:t>	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zh-TW" altLang="en-US" sz="1600" dirty="0"/>
              <a:t>當球</a:t>
            </a:r>
            <a:r>
              <a:rPr lang="en-US" altLang="zh-TW" sz="1600" dirty="0"/>
              <a:t>X</a:t>
            </a:r>
            <a:r>
              <a:rPr lang="zh-TW" altLang="en-US" sz="1600" dirty="0"/>
              <a:t>座標</a:t>
            </a:r>
            <a:r>
              <a:rPr lang="en-US" altLang="zh-TW" sz="1600" dirty="0" smtClean="0"/>
              <a:t>&gt;60</a:t>
            </a:r>
            <a:r>
              <a:rPr lang="zh-TW" altLang="en-US" sz="1600" dirty="0"/>
              <a:t>，則最後落</a:t>
            </a:r>
            <a:r>
              <a:rPr lang="zh-TW" altLang="en-US" sz="1600" dirty="0" smtClean="0"/>
              <a:t>點</a:t>
            </a:r>
            <a:r>
              <a:rPr lang="en-US" altLang="zh-TW" sz="1600" dirty="0" smtClean="0">
                <a:solidFill>
                  <a:srgbClr val="FF0000"/>
                </a:solidFill>
              </a:rPr>
              <a:t>X-60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彈</a:t>
            </a:r>
            <a:r>
              <a:rPr lang="zh-TW" altLang="en-US" sz="1600" dirty="0"/>
              <a:t>兩次模式</a:t>
            </a:r>
            <a:r>
              <a:rPr lang="en-US" altLang="zh-TW" sz="1600" dirty="0"/>
              <a:t>)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zh-TW" altLang="en-US" sz="1600" dirty="0"/>
              <a:t>當球</a:t>
            </a:r>
            <a:r>
              <a:rPr lang="en-US" altLang="zh-TW" sz="1600" dirty="0"/>
              <a:t>X</a:t>
            </a:r>
            <a:r>
              <a:rPr lang="zh-TW" altLang="en-US" sz="1600" dirty="0"/>
              <a:t>座標</a:t>
            </a:r>
            <a:r>
              <a:rPr lang="en-US" altLang="zh-TW" sz="1600" dirty="0" smtClean="0"/>
              <a:t>&lt;=60</a:t>
            </a:r>
            <a:r>
              <a:rPr lang="zh-TW" altLang="en-US" sz="1600" dirty="0"/>
              <a:t>，則最後落</a:t>
            </a:r>
            <a:r>
              <a:rPr lang="zh-TW" altLang="en-US" sz="1600" dirty="0" smtClean="0"/>
              <a:t>點</a:t>
            </a:r>
            <a:r>
              <a:rPr lang="en-US" altLang="zh-TW" sz="1600" dirty="0" smtClean="0">
                <a:solidFill>
                  <a:srgbClr val="FF0000"/>
                </a:solidFill>
              </a:rPr>
              <a:t>60-X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彈</a:t>
            </a:r>
            <a:r>
              <a:rPr lang="zh-TW" altLang="en-US" sz="1600" dirty="0"/>
              <a:t>一次</a:t>
            </a:r>
            <a:r>
              <a:rPr lang="zh-TW" altLang="en-US" sz="1600" dirty="0" smtClean="0"/>
              <a:t>模式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943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044" y="1916832"/>
            <a:ext cx="5184576" cy="33843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629916" y="227687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629916" y="256490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629916" y="29969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629916" y="350100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629916" y="328498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629916" y="278092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629916" y="378904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629916" y="407707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629916" y="450912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629916" y="501317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629916" y="47971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629916" y="42930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966620" y="35449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261764" y="2780928"/>
            <a:ext cx="20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Pickle</a:t>
            </a:r>
          </a:p>
          <a:p>
            <a:r>
              <a:rPr lang="zh-TW" altLang="en-US" dirty="0"/>
              <a:t>特徵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X,</a:t>
            </a:r>
            <a:r>
              <a:rPr lang="zh-TW" altLang="en-US" dirty="0"/>
              <a:t>球</a:t>
            </a:r>
            <a:r>
              <a:rPr lang="en-US" altLang="zh-TW" dirty="0"/>
              <a:t>Y 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</a:t>
            </a:r>
            <a:r>
              <a:rPr lang="zh-TW" altLang="en-US" dirty="0"/>
              <a:t>變化量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Y</a:t>
            </a:r>
            <a:r>
              <a:rPr lang="zh-TW" altLang="en-US" dirty="0"/>
              <a:t>變化量</a:t>
            </a:r>
            <a:endParaRPr lang="en-US" altLang="zh-TW" dirty="0"/>
          </a:p>
          <a:p>
            <a:r>
              <a:rPr lang="zh-TW" altLang="en-US" dirty="0"/>
              <a:t>板子移動狀態</a:t>
            </a:r>
            <a:r>
              <a:rPr lang="en-US" altLang="zh-TW" dirty="0"/>
              <a:t> ,</a:t>
            </a:r>
            <a:r>
              <a:rPr lang="zh-TW" altLang="en-US" dirty="0"/>
              <a:t>球</a:t>
            </a:r>
            <a:r>
              <a:rPr lang="en-US" altLang="zh-TW" dirty="0"/>
              <a:t>Y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5506599" y="3052784"/>
            <a:ext cx="2139193" cy="775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多數樣本比對決定輸出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移動方向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080599" y="3052784"/>
            <a:ext cx="2139193" cy="775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分割訓練跟測試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9308883" y="3360286"/>
            <a:ext cx="20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輸出移動方向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4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Machine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最後需在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邊界</a:t>
            </a:r>
            <a:r>
              <a:rPr lang="en-US" altLang="zh-TW" sz="2800" b="1" dirty="0" smtClean="0"/>
              <a:t>:0~200</a:t>
            </a:r>
            <a:endParaRPr lang="en-US" altLang="zh-TW" sz="2800" b="1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的移動變化量為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:340</a:t>
            </a:r>
          </a:p>
          <a:p>
            <a:r>
              <a:rPr lang="zh-TW" altLang="en-US" sz="2800" b="1" dirty="0" smtClean="0"/>
              <a:t>物件</a:t>
            </a:r>
            <a:r>
              <a:rPr lang="zh-TW" altLang="en-US" sz="2800" b="1" dirty="0" smtClean="0"/>
              <a:t>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949123"/>
              </p:ext>
            </p:extLst>
          </p:nvPr>
        </p:nvGraphicFramePr>
        <p:xfrm>
          <a:off x="1125860" y="1916832"/>
          <a:ext cx="86868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</a:t>
                      </a:r>
                      <a:r>
                        <a:rPr lang="zh-TW" altLang="en-US" dirty="0" smtClean="0"/>
                        <a:t>速</a:t>
                      </a:r>
                      <a:r>
                        <a:rPr lang="en-US" altLang="zh-TW" dirty="0" smtClean="0"/>
                        <a:t>(x</a:t>
                      </a:r>
                      <a:r>
                        <a:rPr lang="zh-TW" altLang="en-US" dirty="0" smtClean="0"/>
                        <a:t>變化、</a:t>
                      </a: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變化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</a:t>
                      </a:r>
                      <a:r>
                        <a:rPr lang="zh-TW" altLang="en-US" dirty="0" smtClean="0"/>
                        <a:t>座標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5285"/>
                  </a:ext>
                </a:extLst>
              </a:tr>
              <a:tr h="2844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32552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實現方法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1844" y="1844824"/>
            <a:ext cx="8686801" cy="4191000"/>
          </a:xfrm>
        </p:spPr>
        <p:txBody>
          <a:bodyPr/>
          <a:lstStyle/>
          <a:p>
            <a:r>
              <a:rPr lang="zh-TW" altLang="en-US" dirty="0" smtClean="0"/>
              <a:t>訓練方式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KNN(</a:t>
            </a:r>
            <a:r>
              <a:rPr lang="en-US" altLang="zh-TW" b="1" dirty="0"/>
              <a:t>K-nearest neighbors algorithm</a:t>
            </a:r>
            <a:r>
              <a:rPr lang="en-US" altLang="zh-TW" dirty="0" smtClean="0"/>
              <a:t>)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抓取相關特徵進行特徵學習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訓練資料來源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Rule-base</a:t>
            </a:r>
            <a:r>
              <a:rPr lang="zh-TW" altLang="en-US" dirty="0" smtClean="0"/>
              <a:t>提供大量有效的樣本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81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458918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專案設計</a:t>
            </a:r>
            <a:r>
              <a:rPr lang="en-US" altLang="zh-TW" dirty="0"/>
              <a:t>-break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14092" y="1772816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pingpong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7966617" y="2801776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測試預測模型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632591" y="2800878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產生預測模型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303764" y="3899024"/>
            <a:ext cx="1329453" cy="35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 smtClean="0"/>
              <a:t>Rule_Base</a:t>
            </a:r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2928676" y="3897434"/>
            <a:ext cx="1208015" cy="35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/>
              <a:t>predict</a:t>
            </a:r>
            <a:endParaRPr lang="en-US" altLang="zh-TW" dirty="0"/>
          </a:p>
        </p:txBody>
      </p:sp>
      <p:cxnSp>
        <p:nvCxnSpPr>
          <p:cNvPr id="64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1174174" y="3371010"/>
            <a:ext cx="322332" cy="733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16200000" flipH="1">
            <a:off x="2457065" y="2821815"/>
            <a:ext cx="320742" cy="1830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8188561" y="3932474"/>
            <a:ext cx="1695309" cy="71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訓練好的檔案</a:t>
            </a:r>
            <a:r>
              <a:rPr lang="en-US" altLang="zh-TW" dirty="0" err="1" smtClean="0"/>
              <a:t>RuleBase</a:t>
            </a:r>
            <a:r>
              <a:rPr lang="zh-TW" altLang="en-US" dirty="0" smtClean="0"/>
              <a:t>對打</a:t>
            </a:r>
            <a:endParaRPr lang="en-US" altLang="zh-TW" dirty="0"/>
          </a:p>
        </p:txBody>
      </p:sp>
      <p:cxnSp>
        <p:nvCxnSpPr>
          <p:cNvPr id="68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16200000" flipH="1">
            <a:off x="8858773" y="3755031"/>
            <a:ext cx="35488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5ECE8A8-4562-4C81-AE14-69B94DACCB5B}"/>
              </a:ext>
            </a:extLst>
          </p:cNvPr>
          <p:cNvSpPr/>
          <p:nvPr/>
        </p:nvSpPr>
        <p:spPr>
          <a:xfrm>
            <a:off x="2943014" y="4919703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最終訓練</a:t>
            </a:r>
            <a:r>
              <a:rPr lang="en-US" altLang="zh-TW" dirty="0"/>
              <a:t>1P</a:t>
            </a:r>
            <a:r>
              <a:rPr lang="zh-TW" altLang="en-US" dirty="0"/>
              <a:t>、</a:t>
            </a:r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233379" y="4721004"/>
            <a:ext cx="20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Pickle</a:t>
            </a:r>
          </a:p>
          <a:p>
            <a:r>
              <a:rPr lang="zh-TW" altLang="en-US" dirty="0"/>
              <a:t>特徵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X,</a:t>
            </a:r>
            <a:r>
              <a:rPr lang="zh-TW" altLang="en-US" dirty="0"/>
              <a:t>球</a:t>
            </a:r>
            <a:r>
              <a:rPr lang="en-US" altLang="zh-TW" dirty="0"/>
              <a:t>Y 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</a:t>
            </a:r>
            <a:r>
              <a:rPr lang="zh-TW" altLang="en-US" dirty="0"/>
              <a:t>變化量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Y</a:t>
            </a:r>
            <a:r>
              <a:rPr lang="zh-TW" altLang="en-US" dirty="0"/>
              <a:t>變化量</a:t>
            </a:r>
            <a:endParaRPr lang="en-US" altLang="zh-TW" dirty="0"/>
          </a:p>
          <a:p>
            <a:r>
              <a:rPr lang="zh-TW" altLang="en-US" dirty="0"/>
              <a:t>板子移動狀態</a:t>
            </a:r>
            <a:r>
              <a:rPr lang="en-US" altLang="zh-TW" dirty="0"/>
              <a:t> ,</a:t>
            </a:r>
            <a:r>
              <a:rPr lang="zh-TW" altLang="en-US" dirty="0"/>
              <a:t>球</a:t>
            </a:r>
            <a:r>
              <a:rPr lang="en-US" altLang="zh-TW" dirty="0"/>
              <a:t>Y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A946A9-89F1-4795-B7BB-B5617CCEA0AD}"/>
              </a:ext>
            </a:extLst>
          </p:cNvPr>
          <p:cNvCxnSpPr/>
          <p:nvPr/>
        </p:nvCxnSpPr>
        <p:spPr>
          <a:xfrm flipH="1">
            <a:off x="942675" y="4255959"/>
            <a:ext cx="1" cy="4650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124">
            <a:extLst>
              <a:ext uri="{FF2B5EF4-FFF2-40B4-BE49-F238E27FC236}">
                <a16:creationId xmlns:a16="http://schemas.microsoft.com/office/drawing/2014/main" id="{A709938D-EC0D-4B4F-8143-9158245AD49E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5400000">
            <a:off x="2866815" y="1384004"/>
            <a:ext cx="252248" cy="2581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126">
            <a:extLst>
              <a:ext uri="{FF2B5EF4-FFF2-40B4-BE49-F238E27FC236}">
                <a16:creationId xmlns:a16="http://schemas.microsoft.com/office/drawing/2014/main" id="{7FD85A53-67E9-49CD-824C-6A5B1A24F7B6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6533378" y="298940"/>
            <a:ext cx="253146" cy="4752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>
            <a:stCxn id="63" idx="2"/>
            <a:endCxn id="72" idx="0"/>
          </p:cNvCxnSpPr>
          <p:nvPr/>
        </p:nvCxnSpPr>
        <p:spPr>
          <a:xfrm>
            <a:off x="3532684" y="4255959"/>
            <a:ext cx="14338" cy="66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2316538" y="4076697"/>
            <a:ext cx="612138" cy="165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8188560" y="5133297"/>
            <a:ext cx="1695309" cy="71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取得較多缺失的樣本數</a:t>
            </a:r>
            <a:endParaRPr lang="en-US" altLang="zh-TW" dirty="0"/>
          </a:p>
        </p:txBody>
      </p:sp>
      <p:cxnSp>
        <p:nvCxnSpPr>
          <p:cNvPr id="82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cxnSpLocks/>
            <a:stCxn id="66" idx="2"/>
            <a:endCxn id="80" idx="0"/>
          </p:cNvCxnSpPr>
          <p:nvPr/>
        </p:nvCxnSpPr>
        <p:spPr>
          <a:xfrm rot="5400000">
            <a:off x="8794901" y="4891981"/>
            <a:ext cx="482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80" idx="1"/>
            <a:endCxn id="63" idx="3"/>
          </p:cNvCxnSpPr>
          <p:nvPr/>
        </p:nvCxnSpPr>
        <p:spPr>
          <a:xfrm rot="10800000">
            <a:off x="4136692" y="4076697"/>
            <a:ext cx="4051869" cy="1415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4774662" y="2924562"/>
            <a:ext cx="2083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X,</a:t>
            </a:r>
            <a:r>
              <a:rPr lang="zh-TW" altLang="en-US" dirty="0"/>
              <a:t>球</a:t>
            </a:r>
            <a:r>
              <a:rPr lang="en-US" altLang="zh-TW" dirty="0"/>
              <a:t>Y 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X</a:t>
            </a:r>
            <a:r>
              <a:rPr lang="zh-TW" altLang="en-US" dirty="0"/>
              <a:t>變化量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球</a:t>
            </a:r>
            <a:r>
              <a:rPr lang="en-US" altLang="zh-TW" dirty="0"/>
              <a:t>Y</a:t>
            </a:r>
            <a:r>
              <a:rPr lang="zh-TW" altLang="en-US" dirty="0"/>
              <a:t>變化量</a:t>
            </a:r>
            <a:endParaRPr lang="en-US" altLang="zh-TW" dirty="0"/>
          </a:p>
          <a:p>
            <a:r>
              <a:rPr lang="zh-TW" altLang="en-US" dirty="0"/>
              <a:t>板子移動狀態</a:t>
            </a:r>
            <a:r>
              <a:rPr lang="en-US" altLang="zh-TW" dirty="0"/>
              <a:t> ,</a:t>
            </a:r>
            <a:r>
              <a:rPr lang="zh-TW" altLang="en-US" dirty="0"/>
              <a:t>球</a:t>
            </a:r>
            <a:r>
              <a:rPr lang="en-US" altLang="zh-TW" dirty="0"/>
              <a:t>Y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5ECE8A8-4562-4C81-AE14-69B94DACCB5B}"/>
              </a:ext>
            </a:extLst>
          </p:cNvPr>
          <p:cNvSpPr/>
          <p:nvPr/>
        </p:nvSpPr>
        <p:spPr>
          <a:xfrm>
            <a:off x="4375050" y="4888215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/>
              <a:t>訓練</a:t>
            </a:r>
            <a:endParaRPr lang="en-US" altLang="zh-TW"/>
          </a:p>
          <a:p>
            <a:pPr algn="ctr"/>
            <a:r>
              <a:rPr lang="en-US" altLang="zh-TW"/>
              <a:t>1P</a:t>
            </a:r>
            <a:r>
              <a:rPr lang="zh-TW" altLang="en-US"/>
              <a:t>、</a:t>
            </a:r>
            <a:r>
              <a:rPr lang="en-US" altLang="zh-TW"/>
              <a:t>2P</a:t>
            </a:r>
            <a:endParaRPr lang="zh-TW" altLang="en-US" dirty="0"/>
          </a:p>
        </p:txBody>
      </p:sp>
      <p:cxnSp>
        <p:nvCxnSpPr>
          <p:cNvPr id="100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63" idx="2"/>
            <a:endCxn id="99" idx="0"/>
          </p:cNvCxnSpPr>
          <p:nvPr/>
        </p:nvCxnSpPr>
        <p:spPr>
          <a:xfrm rot="16200000" flipH="1">
            <a:off x="3939743" y="3848900"/>
            <a:ext cx="632256" cy="1446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99" idx="3"/>
            <a:endCxn id="66" idx="1"/>
          </p:cNvCxnSpPr>
          <p:nvPr/>
        </p:nvCxnSpPr>
        <p:spPr>
          <a:xfrm flipV="1">
            <a:off x="5583065" y="4291570"/>
            <a:ext cx="2605496" cy="937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a4f35948-e619-41b3-aa29-22878b09cfd2"/>
    <ds:schemaRef ds:uri="40262f94-9f35-4ac3-9a90-690165a166b7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474</TotalTime>
  <Words>562</Words>
  <Application>Microsoft Office PowerPoint</Application>
  <PresentationFormat>自訂</PresentationFormat>
  <Paragraphs>148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 UI</vt:lpstr>
      <vt:lpstr>細明體</vt:lpstr>
      <vt:lpstr>新細明體</vt:lpstr>
      <vt:lpstr>Arial</vt:lpstr>
      <vt:lpstr>Palatino Linotype</vt:lpstr>
      <vt:lpstr>Wingdings</vt:lpstr>
      <vt:lpstr>商務策略簡報</vt:lpstr>
      <vt:lpstr>Ping Pong Machine Learning</vt:lpstr>
      <vt:lpstr>目錄</vt:lpstr>
      <vt:lpstr>專案需求</vt:lpstr>
      <vt:lpstr>專案分析-功能模組</vt:lpstr>
      <vt:lpstr>專案分析-遊戲分析</vt:lpstr>
      <vt:lpstr>專案分析-遊戲參數</vt:lpstr>
      <vt:lpstr>專案分析-實現方法</vt:lpstr>
      <vt:lpstr>專案分析-KNN</vt:lpstr>
      <vt:lpstr>專案設計-break down</vt:lpstr>
      <vt:lpstr>專案設計-rule base流程</vt:lpstr>
      <vt:lpstr>專案設計-rule base球落點計算</vt:lpstr>
      <vt:lpstr>專案設計-KNN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澔緯 蔡</cp:lastModifiedBy>
  <cp:revision>59</cp:revision>
  <dcterms:created xsi:type="dcterms:W3CDTF">2019-11-25T13:44:04Z</dcterms:created>
  <dcterms:modified xsi:type="dcterms:W3CDTF">2020-01-12T15:34:18Z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