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6" r:id="rId8"/>
    <p:sldId id="261" r:id="rId9"/>
    <p:sldId id="263" r:id="rId10"/>
    <p:sldId id="268" r:id="rId11"/>
    <p:sldId id="269" r:id="rId12"/>
    <p:sldId id="267" r:id="rId13"/>
    <p:sldId id="265" r:id="rId14"/>
    <p:sldId id="271" r:id="rId15"/>
    <p:sldId id="270" r:id="rId1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97" autoAdjust="0"/>
  </p:normalViewPr>
  <p:slideViewPr>
    <p:cSldViewPr showGuides="1">
      <p:cViewPr varScale="1">
        <p:scale>
          <a:sx n="99" d="100"/>
          <a:sy n="99" d="100"/>
        </p:scale>
        <p:origin x="103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2020年1月12日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2020年1月12日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22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2020年1月12日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Machine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</a:t>
            </a:r>
            <a:r>
              <a:rPr lang="en-US" altLang="zh-TW" dirty="0"/>
              <a:t>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7616159" y="533400"/>
            <a:ext cx="2592288" cy="5985059"/>
            <a:chOff x="5950395" y="108238"/>
            <a:chExt cx="3263978" cy="8984571"/>
          </a:xfrm>
        </p:grpSpPr>
        <p:sp>
          <p:nvSpPr>
            <p:cNvPr id="4" name="矩形 3"/>
            <p:cNvSpPr/>
            <p:nvPr/>
          </p:nvSpPr>
          <p:spPr>
            <a:xfrm>
              <a:off x="5953952" y="1039374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發球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950395" y="5419972"/>
              <a:ext cx="1361390" cy="879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2P</a:t>
              </a:r>
              <a:r>
                <a:rPr lang="zh-TW" altLang="en-US" sz="1400" dirty="0"/>
                <a:t>的回擊方向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852983" y="285539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53952" y="108238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1P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52982" y="103937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2P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2983" y="376340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852983" y="46714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5640" y="74131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0396" y="8344247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cxnSp>
          <p:nvCxnSpPr>
            <p:cNvPr id="16" name="直線單箭頭接點 15"/>
            <p:cNvCxnSpPr>
              <a:stCxn id="8" idx="2"/>
              <a:endCxn id="4" idx="0"/>
            </p:cNvCxnSpPr>
            <p:nvPr/>
          </p:nvCxnSpPr>
          <p:spPr>
            <a:xfrm>
              <a:off x="6634647" y="856798"/>
              <a:ext cx="0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2"/>
              <a:endCxn id="10" idx="0"/>
            </p:cNvCxnSpPr>
            <p:nvPr/>
          </p:nvCxnSpPr>
          <p:spPr>
            <a:xfrm>
              <a:off x="8533678" y="360395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0" idx="2"/>
              <a:endCxn id="11" idx="0"/>
            </p:cNvCxnSpPr>
            <p:nvPr/>
          </p:nvCxnSpPr>
          <p:spPr>
            <a:xfrm>
              <a:off x="8533678" y="451196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959927" y="6481976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cxnSp>
          <p:nvCxnSpPr>
            <p:cNvPr id="44" name="直線單箭頭接點 43"/>
            <p:cNvCxnSpPr>
              <a:stCxn id="36" idx="2"/>
            </p:cNvCxnSpPr>
            <p:nvPr/>
          </p:nvCxnSpPr>
          <p:spPr>
            <a:xfrm>
              <a:off x="6640622" y="7230536"/>
              <a:ext cx="0" cy="21767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3" idx="2"/>
              <a:endCxn id="14" idx="0"/>
            </p:cNvCxnSpPr>
            <p:nvPr/>
          </p:nvCxnSpPr>
          <p:spPr>
            <a:xfrm flipH="1">
              <a:off x="6631091" y="8161671"/>
              <a:ext cx="5244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4" idx="2"/>
              <a:endCxn id="5" idx="0"/>
            </p:cNvCxnSpPr>
            <p:nvPr/>
          </p:nvCxnSpPr>
          <p:spPr>
            <a:xfrm flipH="1">
              <a:off x="6631090" y="1787934"/>
              <a:ext cx="3557" cy="363203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14" idx="2"/>
              <a:endCxn id="5" idx="1"/>
            </p:cNvCxnSpPr>
            <p:nvPr/>
          </p:nvCxnSpPr>
          <p:spPr>
            <a:xfrm rot="5400000" flipH="1">
              <a:off x="4674183" y="7135900"/>
              <a:ext cx="3233121" cy="680697"/>
            </a:xfrm>
            <a:prstGeom prst="bentConnector4">
              <a:avLst>
                <a:gd name="adj1" fmla="val -10614"/>
                <a:gd name="adj2" fmla="val 1422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7852983" y="194738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1P</a:t>
              </a:r>
              <a:r>
                <a:rPr lang="zh-TW" altLang="en-US" sz="1400" dirty="0"/>
                <a:t>的回擊方向</a:t>
              </a:r>
            </a:p>
          </p:txBody>
        </p:sp>
        <p:cxnSp>
          <p:nvCxnSpPr>
            <p:cNvPr id="79" name="肘形接點 78"/>
            <p:cNvCxnSpPr>
              <a:stCxn id="11" idx="2"/>
              <a:endCxn id="76" idx="3"/>
            </p:cNvCxnSpPr>
            <p:nvPr/>
          </p:nvCxnSpPr>
          <p:spPr>
            <a:xfrm rot="5400000" flipH="1" flipV="1">
              <a:off x="7324871" y="3530470"/>
              <a:ext cx="3098309" cy="680695"/>
            </a:xfrm>
            <a:prstGeom prst="bentConnector4">
              <a:avLst>
                <a:gd name="adj1" fmla="val -5677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" idx="2"/>
              <a:endCxn id="36" idx="0"/>
            </p:cNvCxnSpPr>
            <p:nvPr/>
          </p:nvCxnSpPr>
          <p:spPr>
            <a:xfrm>
              <a:off x="6631090" y="6299401"/>
              <a:ext cx="9531" cy="182575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" idx="2"/>
              <a:endCxn id="76" idx="0"/>
            </p:cNvCxnSpPr>
            <p:nvPr/>
          </p:nvCxnSpPr>
          <p:spPr>
            <a:xfrm>
              <a:off x="8533677" y="1787933"/>
              <a:ext cx="1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6" idx="2"/>
              <a:endCxn id="76" idx="2"/>
            </p:cNvCxnSpPr>
            <p:nvPr/>
          </p:nvCxnSpPr>
          <p:spPr>
            <a:xfrm>
              <a:off x="8533678" y="2695942"/>
              <a:ext cx="0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6" idx="2"/>
              <a:endCxn id="7" idx="0"/>
            </p:cNvCxnSpPr>
            <p:nvPr/>
          </p:nvCxnSpPr>
          <p:spPr>
            <a:xfrm>
              <a:off x="8533678" y="269594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19204704" y="-1887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發球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199868" y="397518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1P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6575367" y="39558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04704" y="-309796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6575366" y="-196449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6575367" y="157562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575367" y="275566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9207001" y="6395370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99868" y="760546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cxnSp>
        <p:nvCxnSpPr>
          <p:cNvPr id="119" name="直線單箭頭接點 118"/>
          <p:cNvCxnSpPr>
            <a:stCxn id="113" idx="2"/>
            <a:endCxn id="110" idx="0"/>
          </p:cNvCxnSpPr>
          <p:nvPr/>
        </p:nvCxnSpPr>
        <p:spPr>
          <a:xfrm>
            <a:off x="20130534" y="-2125146"/>
            <a:ext cx="0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2" idx="2"/>
            <a:endCxn id="115" idx="0"/>
          </p:cNvCxnSpPr>
          <p:nvPr/>
        </p:nvCxnSpPr>
        <p:spPr>
          <a:xfrm>
            <a:off x="17501197" y="136840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5" idx="2"/>
            <a:endCxn id="116" idx="0"/>
          </p:cNvCxnSpPr>
          <p:nvPr/>
        </p:nvCxnSpPr>
        <p:spPr>
          <a:xfrm>
            <a:off x="17501197" y="254844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212831" y="518527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2" idx="2"/>
          </p:cNvCxnSpPr>
          <p:nvPr/>
        </p:nvCxnSpPr>
        <p:spPr>
          <a:xfrm>
            <a:off x="20138661" y="6158096"/>
            <a:ext cx="0" cy="28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7" idx="2"/>
            <a:endCxn id="118" idx="0"/>
          </p:cNvCxnSpPr>
          <p:nvPr/>
        </p:nvCxnSpPr>
        <p:spPr>
          <a:xfrm flipH="1">
            <a:off x="20125698" y="7368190"/>
            <a:ext cx="713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  <a:endCxn id="111" idx="0"/>
          </p:cNvCxnSpPr>
          <p:nvPr/>
        </p:nvCxnSpPr>
        <p:spPr>
          <a:xfrm flipH="1">
            <a:off x="20125698" y="-915052"/>
            <a:ext cx="4836" cy="48902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8" idx="2"/>
            <a:endCxn id="111" idx="1"/>
          </p:cNvCxnSpPr>
          <p:nvPr/>
        </p:nvCxnSpPr>
        <p:spPr>
          <a:xfrm rot="5400000" flipH="1">
            <a:off x="17604437" y="6057023"/>
            <a:ext cx="4116692" cy="925830"/>
          </a:xfrm>
          <a:prstGeom prst="bentConnector4">
            <a:avLst>
              <a:gd name="adj1" fmla="val -5553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6575367" y="-78445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cxnSp>
        <p:nvCxnSpPr>
          <p:cNvPr id="128" name="肘形接點 127"/>
          <p:cNvCxnSpPr>
            <a:stCxn id="116" idx="2"/>
            <a:endCxn id="127" idx="3"/>
          </p:cNvCxnSpPr>
          <p:nvPr/>
        </p:nvCxnSpPr>
        <p:spPr>
          <a:xfrm rot="5400000" flipH="1" flipV="1">
            <a:off x="15950847" y="1252302"/>
            <a:ext cx="4026529" cy="925830"/>
          </a:xfrm>
          <a:prstGeom prst="bentConnector4">
            <a:avLst>
              <a:gd name="adj1" fmla="val -5677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1" idx="2"/>
            <a:endCxn id="122" idx="0"/>
          </p:cNvCxnSpPr>
          <p:nvPr/>
        </p:nvCxnSpPr>
        <p:spPr>
          <a:xfrm>
            <a:off x="20125698" y="4948002"/>
            <a:ext cx="1296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4" idx="2"/>
            <a:endCxn id="127" idx="0"/>
          </p:cNvCxnSpPr>
          <p:nvPr/>
        </p:nvCxnSpPr>
        <p:spPr>
          <a:xfrm>
            <a:off x="17501196" y="-991678"/>
            <a:ext cx="1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2"/>
            <a:endCxn id="127" idx="2"/>
          </p:cNvCxnSpPr>
          <p:nvPr/>
        </p:nvCxnSpPr>
        <p:spPr>
          <a:xfrm>
            <a:off x="17501197" y="188362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7" idx="2"/>
            <a:endCxn id="112" idx="0"/>
          </p:cNvCxnSpPr>
          <p:nvPr/>
        </p:nvCxnSpPr>
        <p:spPr>
          <a:xfrm>
            <a:off x="17501197" y="188362"/>
            <a:ext cx="0" cy="2072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圖片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57909"/>
            <a:ext cx="5501763" cy="1443363"/>
          </a:xfrm>
          <a:prstGeom prst="rect">
            <a:avLst/>
          </a:prstGeom>
        </p:spPr>
      </p:pic>
      <p:grpSp>
        <p:nvGrpSpPr>
          <p:cNvPr id="138" name="群組 137"/>
          <p:cNvGrpSpPr/>
          <p:nvPr/>
        </p:nvGrpSpPr>
        <p:grpSpPr>
          <a:xfrm>
            <a:off x="1065212" y="3958254"/>
            <a:ext cx="5501763" cy="902439"/>
            <a:chOff x="1065212" y="3975182"/>
            <a:chExt cx="5501763" cy="902439"/>
          </a:xfrm>
        </p:grpSpPr>
        <p:pic>
          <p:nvPicPr>
            <p:cNvPr id="135" name="圖片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2" y="3979374"/>
              <a:ext cx="5501763" cy="898247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1065212" y="3975182"/>
              <a:ext cx="5501763" cy="893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9" name="矩形 138"/>
          <p:cNvSpPr/>
          <p:nvPr/>
        </p:nvSpPr>
        <p:spPr>
          <a:xfrm>
            <a:off x="7618983" y="4071803"/>
            <a:ext cx="1093547" cy="585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7" name="直線接點 146"/>
          <p:cNvCxnSpPr/>
          <p:nvPr/>
        </p:nvCxnSpPr>
        <p:spPr>
          <a:xfrm>
            <a:off x="6566975" y="3949793"/>
            <a:ext cx="1056754" cy="20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6566975" y="4657634"/>
            <a:ext cx="1049184" cy="194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36" idx="2"/>
            <a:endCxn id="135" idx="0"/>
          </p:cNvCxnSpPr>
          <p:nvPr/>
        </p:nvCxnSpPr>
        <p:spPr>
          <a:xfrm>
            <a:off x="3816094" y="3601272"/>
            <a:ext cx="0" cy="36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73186" y="175854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判斷球是向上或是向下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45950" y="35959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判斷</a:t>
            </a:r>
            <a:r>
              <a:rPr lang="zh-TW" altLang="en-US" dirty="0"/>
              <a:t>球是</a:t>
            </a:r>
            <a:r>
              <a:rPr lang="zh-TW" altLang="en-US" dirty="0" smtClean="0"/>
              <a:t>向左或是向右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/>
              <a:t>-rule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擊球方式之理念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26460" y="1828800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2P</a:t>
            </a:r>
            <a:r>
              <a:rPr lang="zh-TW" altLang="en-US" sz="1200" dirty="0" smtClean="0"/>
              <a:t>擊球回來且球往</a:t>
            </a:r>
            <a:r>
              <a:rPr lang="zh-TW" altLang="en-US" sz="1200" dirty="0" smtClean="0">
                <a:solidFill>
                  <a:srgbClr val="FF0000"/>
                </a:solidFill>
              </a:rPr>
              <a:t>左</a:t>
            </a:r>
            <a:r>
              <a:rPr lang="zh-TW" altLang="en-US" sz="1200" dirty="0" smtClean="0"/>
              <a:t>跑</a:t>
            </a:r>
            <a:r>
              <a:rPr lang="en-US" altLang="zh-TW" sz="1200" dirty="0"/>
              <a:t>	</a:t>
            </a:r>
          </a:p>
          <a:p>
            <a:pPr lvl="1"/>
            <a:r>
              <a:rPr lang="zh-TW" altLang="en-US" sz="1200" dirty="0"/>
              <a:t>當球</a:t>
            </a:r>
            <a:r>
              <a:rPr lang="en-US" altLang="zh-TW" sz="1200" dirty="0" smtClean="0"/>
              <a:t>X&lt;140</a:t>
            </a:r>
            <a:r>
              <a:rPr lang="zh-TW" altLang="en-US" sz="1200" dirty="0" smtClean="0"/>
              <a:t>，</a:t>
            </a:r>
            <a:r>
              <a:rPr lang="zh-TW" altLang="en-US" sz="1200" dirty="0"/>
              <a:t>則最後落點</a:t>
            </a:r>
            <a:r>
              <a:rPr lang="en-US" altLang="zh-TW" sz="1200" dirty="0" smtClean="0">
                <a:solidFill>
                  <a:srgbClr val="FF0000"/>
                </a:solidFill>
              </a:rPr>
              <a:t>X+60</a:t>
            </a:r>
            <a:r>
              <a:rPr lang="en-US" altLang="zh-TW" sz="1200" dirty="0" smtClean="0"/>
              <a:t>(</a:t>
            </a:r>
            <a:r>
              <a:rPr lang="zh-TW" altLang="en-US" sz="1200" dirty="0"/>
              <a:t>兩次彈模式</a:t>
            </a:r>
            <a:r>
              <a:rPr lang="en-US" altLang="zh-TW" sz="1200" dirty="0" smtClean="0"/>
              <a:t>)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lvl="1"/>
            <a:r>
              <a:rPr lang="zh-TW" altLang="en-US" sz="1200" dirty="0"/>
              <a:t>當球</a:t>
            </a:r>
            <a:r>
              <a:rPr lang="en-US" altLang="zh-TW" sz="1200" dirty="0" smtClean="0"/>
              <a:t>X&gt;=140</a:t>
            </a:r>
            <a:r>
              <a:rPr lang="zh-TW" altLang="en-US" sz="1200" dirty="0" smtClean="0"/>
              <a:t>，則球會因為變成一次彈模式，最後球落點分別為</a:t>
            </a:r>
            <a:r>
              <a:rPr lang="en-US" altLang="zh-TW" sz="1200" dirty="0" smtClean="0"/>
              <a:t>:</a:t>
            </a:r>
          </a:p>
          <a:p>
            <a:pPr lvl="2"/>
            <a:r>
              <a:rPr lang="en-US" altLang="zh-TW" sz="1200" dirty="0" smtClean="0"/>
              <a:t>140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200(+60)</a:t>
            </a:r>
          </a:p>
          <a:p>
            <a:pPr lvl="2"/>
            <a:r>
              <a:rPr lang="en-US" altLang="zh-TW" sz="1200" dirty="0" smtClean="0"/>
              <a:t>150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190(+40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 smtClean="0"/>
              <a:t>160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180(+20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 smtClean="0"/>
              <a:t>170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170(+</a:t>
            </a:r>
            <a:r>
              <a:rPr lang="en-US" altLang="zh-TW" sz="1200" dirty="0"/>
              <a:t>0)</a:t>
            </a:r>
          </a:p>
          <a:p>
            <a:pPr lvl="2"/>
            <a:r>
              <a:rPr lang="en-US" altLang="zh-TW" sz="1200" dirty="0" smtClean="0"/>
              <a:t>180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160(-20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 smtClean="0"/>
              <a:t>190</a:t>
            </a:r>
            <a:r>
              <a:rPr lang="zh-TW" altLang="en-US" sz="1200" dirty="0" smtClean="0"/>
              <a:t>為</a:t>
            </a:r>
            <a:r>
              <a:rPr lang="en-US" altLang="zh-TW" sz="1200" dirty="0" smtClean="0"/>
              <a:t>150(-40</a:t>
            </a:r>
            <a:r>
              <a:rPr lang="en-US" altLang="zh-TW" sz="1200" dirty="0"/>
              <a:t>)</a:t>
            </a:r>
          </a:p>
          <a:p>
            <a:pPr lvl="2"/>
            <a:r>
              <a:rPr lang="en-US" altLang="zh-TW" sz="1200" dirty="0" smtClean="0"/>
              <a:t>200</a:t>
            </a:r>
            <a:r>
              <a:rPr lang="zh-TW" altLang="en-US" sz="1200" dirty="0" smtClean="0"/>
              <a:t>為</a:t>
            </a:r>
            <a:r>
              <a:rPr lang="zh-TW" altLang="en-US" sz="1200" dirty="0"/>
              <a:t>兩次</a:t>
            </a:r>
            <a:r>
              <a:rPr lang="zh-TW" altLang="en-US" sz="1200" dirty="0" smtClean="0"/>
              <a:t>模式</a:t>
            </a:r>
            <a:r>
              <a:rPr lang="en-US" altLang="zh-TW" sz="1200" dirty="0" smtClean="0"/>
              <a:t>140(</a:t>
            </a:r>
            <a:r>
              <a:rPr lang="zh-TW" altLang="en-US" sz="1200" dirty="0"/>
              <a:t>變相變成球</a:t>
            </a:r>
            <a:r>
              <a:rPr lang="zh-TW" altLang="en-US" sz="1200" dirty="0" smtClean="0"/>
              <a:t>往右邊</a:t>
            </a:r>
            <a:r>
              <a:rPr lang="zh-TW" altLang="en-US" sz="1200" dirty="0"/>
              <a:t>模式</a:t>
            </a:r>
            <a:r>
              <a:rPr lang="en-US" altLang="zh-TW" sz="1200" dirty="0" smtClean="0"/>
              <a:t>)(-60</a:t>
            </a:r>
            <a:r>
              <a:rPr lang="en-US" altLang="zh-TW" sz="1200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837828" y="18288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" indent="0">
              <a:buNone/>
            </a:pPr>
            <a:r>
              <a:rPr lang="en-US" altLang="zh-TW" sz="1200" dirty="0"/>
              <a:t>2P</a:t>
            </a:r>
            <a:r>
              <a:rPr lang="zh-TW" altLang="en-US" sz="1200" dirty="0" smtClean="0"/>
              <a:t>擊球回來且</a:t>
            </a:r>
            <a:r>
              <a:rPr lang="zh-TW" altLang="en-US" sz="1200" dirty="0"/>
              <a:t>球往</a:t>
            </a:r>
            <a:r>
              <a:rPr lang="zh-TW" altLang="en-US" sz="1200" dirty="0">
                <a:solidFill>
                  <a:srgbClr val="FF0000"/>
                </a:solidFill>
              </a:rPr>
              <a:t>右</a:t>
            </a:r>
            <a:r>
              <a:rPr lang="zh-TW" altLang="en-US" sz="1200" dirty="0"/>
              <a:t>跑</a:t>
            </a:r>
            <a:r>
              <a:rPr lang="en-US" altLang="zh-TW" sz="1200" dirty="0"/>
              <a:t>	</a:t>
            </a:r>
          </a:p>
          <a:p>
            <a:pPr marL="365760" lvl="1" indent="0">
              <a:buNone/>
            </a:pPr>
            <a:r>
              <a:rPr lang="zh-TW" altLang="en-US" sz="1200" dirty="0"/>
              <a:t>當球</a:t>
            </a:r>
            <a:r>
              <a:rPr lang="en-US" altLang="zh-TW" sz="1200" dirty="0"/>
              <a:t>X</a:t>
            </a:r>
            <a:r>
              <a:rPr lang="zh-TW" altLang="en-US" sz="1200" dirty="0"/>
              <a:t>座標</a:t>
            </a:r>
            <a:r>
              <a:rPr lang="en-US" altLang="zh-TW" sz="1200" dirty="0"/>
              <a:t>&gt;60</a:t>
            </a:r>
            <a:r>
              <a:rPr lang="zh-TW" altLang="en-US" sz="1200" dirty="0"/>
              <a:t>，則最後落點</a:t>
            </a:r>
            <a:r>
              <a:rPr lang="en-US" altLang="zh-TW" sz="1200" dirty="0">
                <a:solidFill>
                  <a:srgbClr val="FF0000"/>
                </a:solidFill>
              </a:rPr>
              <a:t>X-60</a:t>
            </a:r>
            <a:r>
              <a:rPr lang="en-US" altLang="zh-TW" sz="1200" dirty="0" smtClean="0"/>
              <a:t>(</a:t>
            </a:r>
            <a:r>
              <a:rPr lang="zh-TW" altLang="en-US" sz="1200" dirty="0"/>
              <a:t>彈兩次模式</a:t>
            </a:r>
            <a:r>
              <a:rPr lang="en-US" altLang="zh-TW" sz="1200" dirty="0"/>
              <a:t>)</a:t>
            </a:r>
          </a:p>
          <a:p>
            <a:pPr marL="365760" lvl="1" indent="0">
              <a:buNone/>
            </a:pPr>
            <a:r>
              <a:rPr lang="zh-TW" altLang="en-US" sz="1200" dirty="0"/>
              <a:t>當球</a:t>
            </a:r>
            <a:r>
              <a:rPr lang="en-US" altLang="zh-TW" sz="1200" dirty="0"/>
              <a:t>X</a:t>
            </a:r>
            <a:r>
              <a:rPr lang="zh-TW" altLang="en-US" sz="1200" dirty="0"/>
              <a:t>座標</a:t>
            </a:r>
            <a:r>
              <a:rPr lang="en-US" altLang="zh-TW" sz="1200" dirty="0"/>
              <a:t>&lt;=60</a:t>
            </a:r>
            <a:r>
              <a:rPr lang="zh-TW" altLang="en-US" sz="1200" dirty="0"/>
              <a:t>，則最後落</a:t>
            </a:r>
            <a:r>
              <a:rPr lang="zh-TW" altLang="en-US" sz="1200" dirty="0" smtClean="0"/>
              <a:t>點</a:t>
            </a:r>
            <a:r>
              <a:rPr lang="en-US" altLang="zh-TW" sz="1200" dirty="0" smtClean="0">
                <a:solidFill>
                  <a:srgbClr val="FF0000"/>
                </a:solidFill>
              </a:rPr>
              <a:t>60-X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彈</a:t>
            </a:r>
            <a:r>
              <a:rPr lang="zh-TW" altLang="en-US" sz="1200" dirty="0"/>
              <a:t>一次</a:t>
            </a:r>
            <a:r>
              <a:rPr lang="zh-TW" altLang="en-US" sz="1200" dirty="0" smtClean="0"/>
              <a:t>模式</a:t>
            </a:r>
            <a:r>
              <a:rPr lang="en-US" altLang="zh-TW" sz="1200" dirty="0" smtClean="0"/>
              <a:t>)</a:t>
            </a:r>
            <a:endParaRPr lang="en-US" altLang="zh-TW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7102524" y="4725144"/>
                <a:ext cx="3468450" cy="778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140+10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60−20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 smtClean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24" y="4725144"/>
                <a:ext cx="3468450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22857" y="4281143"/>
            <a:ext cx="492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/>
              <a:t>{</a:t>
            </a:r>
            <a:endParaRPr lang="zh-TW" altLang="en-US" sz="7200" dirty="0"/>
          </a:p>
        </p:txBody>
      </p:sp>
      <p:sp>
        <p:nvSpPr>
          <p:cNvPr id="7" name="矩形 6"/>
          <p:cNvSpPr/>
          <p:nvPr/>
        </p:nvSpPr>
        <p:spPr>
          <a:xfrm>
            <a:off x="6331022" y="439756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X&lt;140, X+60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36573" y="495085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X&gt;=140</a:t>
            </a:r>
            <a:r>
              <a:rPr lang="en-US" altLang="zh-TW" dirty="0"/>
              <a:t>,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8109" y="4281143"/>
            <a:ext cx="492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smtClean="0"/>
              <a:t>{</a:t>
            </a:r>
            <a:endParaRPr lang="zh-TW" altLang="en-US" sz="7200" dirty="0"/>
          </a:p>
        </p:txBody>
      </p:sp>
      <p:sp>
        <p:nvSpPr>
          <p:cNvPr id="11" name="矩形 10"/>
          <p:cNvSpPr/>
          <p:nvPr/>
        </p:nvSpPr>
        <p:spPr>
          <a:xfrm>
            <a:off x="1058622" y="4511975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X&gt;60, X-60</a:t>
            </a:r>
          </a:p>
        </p:txBody>
      </p:sp>
      <p:sp>
        <p:nvSpPr>
          <p:cNvPr id="12" name="矩形 11"/>
          <p:cNvSpPr/>
          <p:nvPr/>
        </p:nvSpPr>
        <p:spPr>
          <a:xfrm>
            <a:off x="1058622" y="5031851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X&lt;=60, 60-X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35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專案設計</a:t>
            </a:r>
            <a:r>
              <a:rPr lang="en-US" altLang="zh-TW" dirty="0"/>
              <a:t>-break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3214092" y="1772816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自動打乒乓球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AE0FFEC-8C19-47C8-9893-A09438AEFEBE}"/>
              </a:ext>
            </a:extLst>
          </p:cNvPr>
          <p:cNvSpPr/>
          <p:nvPr/>
        </p:nvSpPr>
        <p:spPr>
          <a:xfrm>
            <a:off x="5802494" y="2800877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測試預測模型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87E5A00-6C7D-48A7-B6E6-40602EF06273}"/>
              </a:ext>
            </a:extLst>
          </p:cNvPr>
          <p:cNvSpPr/>
          <p:nvPr/>
        </p:nvSpPr>
        <p:spPr>
          <a:xfrm>
            <a:off x="632591" y="2800878"/>
            <a:ext cx="2139193" cy="7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產生預測模型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83A95E3-CC38-4914-8416-743AB260F152}"/>
              </a:ext>
            </a:extLst>
          </p:cNvPr>
          <p:cNvSpPr/>
          <p:nvPr/>
        </p:nvSpPr>
        <p:spPr>
          <a:xfrm>
            <a:off x="303765" y="3899024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產生</a:t>
            </a:r>
            <a:endParaRPr lang="en-US" altLang="zh-TW" dirty="0"/>
          </a:p>
          <a:p>
            <a:pPr algn="ctr"/>
            <a:r>
              <a:rPr lang="zh-TW" altLang="en-US" dirty="0"/>
              <a:t>訓練資料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01AEB1-5EEC-42E3-8A56-2ABC55590CD6}"/>
              </a:ext>
            </a:extLst>
          </p:cNvPr>
          <p:cNvSpPr/>
          <p:nvPr/>
        </p:nvSpPr>
        <p:spPr>
          <a:xfrm>
            <a:off x="1904867" y="3899024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  <a:p>
            <a:pPr algn="ctr"/>
            <a:r>
              <a:rPr lang="zh-TW" altLang="en-US" dirty="0"/>
              <a:t>預測模型</a:t>
            </a:r>
            <a:endParaRPr lang="en-US" altLang="zh-TW" dirty="0"/>
          </a:p>
        </p:txBody>
      </p:sp>
      <p:cxnSp>
        <p:nvCxnSpPr>
          <p:cNvPr id="64" name="接點: 肘形 21">
            <a:extLst>
              <a:ext uri="{FF2B5EF4-FFF2-40B4-BE49-F238E27FC236}">
                <a16:creationId xmlns:a16="http://schemas.microsoft.com/office/drawing/2014/main" id="{AE7C2ACD-8580-4617-8974-92AFF6956C60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1143815" y="3340651"/>
            <a:ext cx="322332" cy="794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rot="16200000" flipH="1">
            <a:off x="1944365" y="3334514"/>
            <a:ext cx="322332" cy="80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5186400" y="3897433"/>
            <a:ext cx="1208015" cy="68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/>
              <a:t>預測模型</a:t>
            </a:r>
            <a:endParaRPr lang="en-US" altLang="zh-TW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CCDD74-C0E9-4149-8351-7E2C9071F3D2}"/>
              </a:ext>
            </a:extLst>
          </p:cNvPr>
          <p:cNvSpPr/>
          <p:nvPr/>
        </p:nvSpPr>
        <p:spPr>
          <a:xfrm>
            <a:off x="7268709" y="3897434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/>
              <a:t>測試程式</a:t>
            </a:r>
            <a:endParaRPr lang="en-US" altLang="zh-TW" dirty="0"/>
          </a:p>
        </p:txBody>
      </p:sp>
      <p:cxnSp>
        <p:nvCxnSpPr>
          <p:cNvPr id="68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rot="5400000">
            <a:off x="6170879" y="3196221"/>
            <a:ext cx="320742" cy="1081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41">
            <a:extLst>
              <a:ext uri="{FF2B5EF4-FFF2-40B4-BE49-F238E27FC236}">
                <a16:creationId xmlns:a16="http://schemas.microsoft.com/office/drawing/2014/main" id="{BA308860-8158-48E9-8BF7-D6BF9E631CF0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 rot="16200000" flipH="1">
            <a:off x="7212033" y="3236749"/>
            <a:ext cx="320743" cy="1000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EAED820-A52E-4706-9700-1F205312003B}"/>
              </a:ext>
            </a:extLst>
          </p:cNvPr>
          <p:cNvSpPr/>
          <p:nvPr/>
        </p:nvSpPr>
        <p:spPr>
          <a:xfrm>
            <a:off x="315058" y="4903046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/>
              <a:t>Ml</a:t>
            </a:r>
            <a:r>
              <a:rPr lang="en-US" altLang="zh-TW" dirty="0"/>
              <a:t> Play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RuleBase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5ECE8A8-4562-4C81-AE14-69B94DACCB5B}"/>
              </a:ext>
            </a:extLst>
          </p:cNvPr>
          <p:cNvSpPr/>
          <p:nvPr/>
        </p:nvSpPr>
        <p:spPr>
          <a:xfrm>
            <a:off x="1913137" y="4913560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  <a:p>
            <a:pPr algn="ctr"/>
            <a:r>
              <a:rPr lang="zh-TW" altLang="en-US" dirty="0"/>
              <a:t>程式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4739BF-48E6-4D36-8FC0-7C6E6AEEE030}"/>
              </a:ext>
            </a:extLst>
          </p:cNvPr>
          <p:cNvSpPr txBox="1"/>
          <p:nvPr/>
        </p:nvSpPr>
        <p:spPr>
          <a:xfrm>
            <a:off x="138596" y="6049781"/>
            <a:ext cx="15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Pickle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樣本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AA946A9-89F1-4795-B7BB-B5617CCEA0AD}"/>
              </a:ext>
            </a:extLst>
          </p:cNvPr>
          <p:cNvCxnSpPr>
            <a:stCxn id="70" idx="2"/>
            <a:endCxn id="76" idx="0"/>
          </p:cNvCxnSpPr>
          <p:nvPr/>
        </p:nvCxnSpPr>
        <p:spPr>
          <a:xfrm flipH="1">
            <a:off x="919065" y="5584736"/>
            <a:ext cx="1" cy="4650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CF0CAAF-D0F3-40B7-A7C4-794AF388BD13}"/>
              </a:ext>
            </a:extLst>
          </p:cNvPr>
          <p:cNvSpPr txBox="1"/>
          <p:nvPr/>
        </p:nvSpPr>
        <p:spPr>
          <a:xfrm>
            <a:off x="1903605" y="6073226"/>
            <a:ext cx="1208015" cy="369332"/>
          </a:xfrm>
          <a:prstGeom prst="rect">
            <a:avLst/>
          </a:prstGeom>
          <a:ln>
            <a:noFill/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KNN.sav</a:t>
            </a:r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745E39D-2949-4CAF-B0C6-C84BD06CB81A}"/>
              </a:ext>
            </a:extLst>
          </p:cNvPr>
          <p:cNvSpPr/>
          <p:nvPr/>
        </p:nvSpPr>
        <p:spPr>
          <a:xfrm>
            <a:off x="5186400" y="4913560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/>
              <a:t>Ml</a:t>
            </a:r>
            <a:r>
              <a:rPr lang="en-US" altLang="zh-TW" dirty="0"/>
              <a:t> Play</a:t>
            </a:r>
          </a:p>
          <a:p>
            <a:pPr algn="ctr"/>
            <a:r>
              <a:rPr lang="en-US" altLang="zh-TW" dirty="0" smtClean="0"/>
              <a:t>(KNN)</a:t>
            </a:r>
            <a:endParaRPr lang="zh-TW" altLang="en-US" dirty="0"/>
          </a:p>
        </p:txBody>
      </p:sp>
      <p:cxnSp>
        <p:nvCxnSpPr>
          <p:cNvPr id="86" name="接點: 肘形 124">
            <a:extLst>
              <a:ext uri="{FF2B5EF4-FFF2-40B4-BE49-F238E27FC236}">
                <a16:creationId xmlns:a16="http://schemas.microsoft.com/office/drawing/2014/main" id="{A709938D-EC0D-4B4F-8143-9158245AD49E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 rot="5400000">
            <a:off x="2866815" y="1384004"/>
            <a:ext cx="252248" cy="2581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126">
            <a:extLst>
              <a:ext uri="{FF2B5EF4-FFF2-40B4-BE49-F238E27FC236}">
                <a16:creationId xmlns:a16="http://schemas.microsoft.com/office/drawing/2014/main" id="{7FD85A53-67E9-49CD-824C-6A5B1A24F7B6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5451767" y="1380552"/>
            <a:ext cx="252247" cy="2588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DAF9B0B-8AC2-41D3-B0A3-3C7547044F57}"/>
              </a:ext>
            </a:extLst>
          </p:cNvPr>
          <p:cNvCxnSpPr>
            <a:stCxn id="66" idx="2"/>
            <a:endCxn id="81" idx="0"/>
          </p:cNvCxnSpPr>
          <p:nvPr/>
        </p:nvCxnSpPr>
        <p:spPr>
          <a:xfrm>
            <a:off x="5790408" y="4579124"/>
            <a:ext cx="0" cy="3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26966237-559C-4BED-A1BF-555FD1F02C87}"/>
              </a:ext>
            </a:extLst>
          </p:cNvPr>
          <p:cNvSpPr/>
          <p:nvPr/>
        </p:nvSpPr>
        <p:spPr>
          <a:xfrm>
            <a:off x="7268709" y="4915092"/>
            <a:ext cx="1208015" cy="6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err="1"/>
              <a:t>Ml</a:t>
            </a:r>
            <a:r>
              <a:rPr lang="en-US" altLang="zh-TW" dirty="0"/>
              <a:t> Play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RuleBase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B65667DC-B3A3-4D14-84F4-C5D3A79C9DEA}"/>
              </a:ext>
            </a:extLst>
          </p:cNvPr>
          <p:cNvCxnSpPr>
            <a:endCxn id="89" idx="0"/>
          </p:cNvCxnSpPr>
          <p:nvPr/>
        </p:nvCxnSpPr>
        <p:spPr>
          <a:xfrm>
            <a:off x="7872717" y="4580656"/>
            <a:ext cx="0" cy="3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175">
            <a:extLst>
              <a:ext uri="{FF2B5EF4-FFF2-40B4-BE49-F238E27FC236}">
                <a16:creationId xmlns:a16="http://schemas.microsoft.com/office/drawing/2014/main" id="{C2FA3919-8173-42B1-B2CA-985DF407F662}"/>
              </a:ext>
            </a:extLst>
          </p:cNvPr>
          <p:cNvCxnSpPr>
            <a:cxnSpLocks/>
            <a:stCxn id="81" idx="2"/>
            <a:endCxn id="93" idx="0"/>
          </p:cNvCxnSpPr>
          <p:nvPr/>
        </p:nvCxnSpPr>
        <p:spPr>
          <a:xfrm rot="16200000" flipH="1">
            <a:off x="6073504" y="5312153"/>
            <a:ext cx="541441" cy="1107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177">
            <a:extLst>
              <a:ext uri="{FF2B5EF4-FFF2-40B4-BE49-F238E27FC236}">
                <a16:creationId xmlns:a16="http://schemas.microsoft.com/office/drawing/2014/main" id="{7AB0213A-A8AA-4721-974D-FDC38F8441AD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rot="5400000">
            <a:off x="7115425" y="5379398"/>
            <a:ext cx="539909" cy="9746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B8E255AE-F19D-4583-8AE6-7DBE4AAFFB8D}"/>
              </a:ext>
            </a:extLst>
          </p:cNvPr>
          <p:cNvSpPr txBox="1"/>
          <p:nvPr/>
        </p:nvSpPr>
        <p:spPr>
          <a:xfrm>
            <a:off x="6294033" y="6136691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對戰結果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AA946A9-89F1-4795-B7BB-B5617CCEA0AD}"/>
              </a:ext>
            </a:extLst>
          </p:cNvPr>
          <p:cNvCxnSpPr/>
          <p:nvPr/>
        </p:nvCxnSpPr>
        <p:spPr>
          <a:xfrm>
            <a:off x="2517643" y="5595250"/>
            <a:ext cx="0" cy="5241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DAF9B0B-8AC2-41D3-B0A3-3C7547044F57}"/>
              </a:ext>
            </a:extLst>
          </p:cNvPr>
          <p:cNvCxnSpPr/>
          <p:nvPr/>
        </p:nvCxnSpPr>
        <p:spPr>
          <a:xfrm>
            <a:off x="907773" y="4579124"/>
            <a:ext cx="0" cy="3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EDAF9B0B-8AC2-41D3-B0A3-3C7547044F57}"/>
              </a:ext>
            </a:extLst>
          </p:cNvPr>
          <p:cNvCxnSpPr/>
          <p:nvPr/>
        </p:nvCxnSpPr>
        <p:spPr>
          <a:xfrm>
            <a:off x="2508875" y="4579124"/>
            <a:ext cx="0" cy="3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8426399" y="1931188"/>
            <a:ext cx="37121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首先產生訓練資料，生出一個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pickle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檔，再用一個訓練程式將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pickle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檔內保存的資料整理並統整成一個</a:t>
            </a:r>
            <a:r>
              <a:rPr lang="en-US" altLang="zh-TW" b="1" dirty="0" err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sav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檔，而這個統整的動作我們是使用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KNN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的演算法實現。</a:t>
            </a:r>
            <a:endParaRPr lang="en-US" altLang="zh-TW" b="1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再來再用統整玩的資料去執行，也就是執行預測模型，然後與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2P(Rule Base)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對打再次產生</a:t>
            </a:r>
            <a:r>
              <a:rPr lang="en-US" altLang="zh-TW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pickle</a:t>
            </a:r>
            <a:r>
              <a:rPr lang="zh-TW" altLang="en-US" b="1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檔來更新預測模型的準確度</a:t>
            </a:r>
          </a:p>
        </p:txBody>
      </p:sp>
    </p:spTree>
    <p:extLst>
      <p:ext uri="{BB962C8B-B14F-4D97-AF65-F5344CB8AC3E}">
        <p14:creationId xmlns:p14="http://schemas.microsoft.com/office/powerpoint/2010/main" val="209350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smtClean="0"/>
              <a:t>Machine Learning </a:t>
            </a:r>
            <a:r>
              <a:rPr lang="zh-TW" altLang="en-US" sz="2400" dirty="0" smtClean="0"/>
              <a:t>來學習如何回擊球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最後需在</a:t>
            </a:r>
            <a:r>
              <a:rPr lang="en-US" altLang="zh-TW" sz="2400" dirty="0" smtClean="0"/>
              <a:t>B504</a:t>
            </a:r>
            <a:r>
              <a:rPr lang="zh-TW" altLang="en-US" sz="2400" dirty="0" smtClean="0"/>
              <a:t>教室實測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204864"/>
            <a:ext cx="3629532" cy="962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3932" y="421954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42484" y="422108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比賽對打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9726" y="3955981"/>
            <a:ext cx="164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提供</a:t>
            </a:r>
            <a:r>
              <a:rPr lang="zh-TW" altLang="en-US" dirty="0" smtClean="0"/>
              <a:t>預測模型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46140" y="443711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7796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625592" y="4941168"/>
            <a:ext cx="311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物件速度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:(75,100)</a:t>
            </a: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遊戲參數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6070"/>
              </p:ext>
            </p:extLst>
          </p:nvPr>
        </p:nvGraphicFramePr>
        <p:xfrm>
          <a:off x="1341884" y="5013176"/>
          <a:ext cx="868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1269877" y="4365403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086727"/>
              </p:ext>
            </p:extLst>
          </p:nvPr>
        </p:nvGraphicFramePr>
        <p:xfrm>
          <a:off x="1341884" y="2752128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[7,7]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[-7,-7]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[100,100]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[123,321]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拍子</a:t>
                      </a:r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[100,80]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[100,420]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9103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 bwMode="auto">
          <a:xfrm>
            <a:off x="1485901" y="3960151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zh-TW" altLang="en-US" sz="2800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335543" y="1908240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/>
              <a:t>目標特性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1884" y="1844824"/>
            <a:ext cx="8686801" cy="4191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勝利條件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對方沒接到球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失敗</a:t>
            </a:r>
            <a:r>
              <a:rPr lang="zh-TW" altLang="en-US" dirty="0"/>
              <a:t>條件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自己沒接到球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球</a:t>
            </a:r>
            <a:r>
              <a:rPr lang="zh-TW" altLang="en-US" dirty="0"/>
              <a:t>的速度隨著時間變快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當球的速度過快會導致穿過平板</a:t>
            </a:r>
            <a:r>
              <a:rPr lang="en-US" altLang="zh-TW" dirty="0"/>
              <a:t>(</a:t>
            </a:r>
            <a:r>
              <a:rPr lang="zh-TW" altLang="en-US" dirty="0"/>
              <a:t>導致勝利</a:t>
            </a:r>
            <a:r>
              <a:rPr lang="en-US" altLang="zh-TW" dirty="0"/>
              <a:t>or</a:t>
            </a:r>
            <a:r>
              <a:rPr lang="zh-TW" altLang="en-US" dirty="0"/>
              <a:t>失敗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實現方法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訓練方式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KNN(</a:t>
            </a:r>
            <a:r>
              <a:rPr lang="en-US" altLang="zh-TW" b="1" dirty="0"/>
              <a:t>K-nearest neighbors algorithm</a:t>
            </a:r>
            <a:r>
              <a:rPr lang="en-US" altLang="zh-TW" dirty="0" smtClean="0"/>
              <a:t>)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訓練資料來源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Rule-base</a:t>
            </a:r>
            <a:r>
              <a:rPr lang="zh-TW" altLang="en-US" dirty="0" smtClean="0"/>
              <a:t>提供大量有效的樣本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810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演算法，全名叫</a:t>
            </a:r>
            <a:r>
              <a:rPr lang="en-US" altLang="zh-TW" b="1" dirty="0"/>
              <a:t>K-nearest neighbors </a:t>
            </a:r>
            <a:r>
              <a:rPr lang="en-US" altLang="zh-TW" b="1" dirty="0" smtClean="0"/>
              <a:t>algorithm</a:t>
            </a:r>
          </a:p>
          <a:p>
            <a:r>
              <a:rPr lang="en-US" altLang="zh-TW" dirty="0"/>
              <a:t>KNN</a:t>
            </a:r>
            <a:r>
              <a:rPr lang="zh-TW" altLang="en-US" dirty="0"/>
              <a:t>屬於機器學習中的監督式學習</a:t>
            </a:r>
            <a:r>
              <a:rPr lang="en-US" altLang="zh-TW" dirty="0"/>
              <a:t>(</a:t>
            </a:r>
            <a:r>
              <a:rPr lang="en-US" altLang="zh-TW" b="1" dirty="0"/>
              <a:t>Supervised learning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但是在</a:t>
            </a:r>
            <a:r>
              <a:rPr lang="en-US" altLang="zh-TW" dirty="0"/>
              <a:t>KNN</a:t>
            </a:r>
            <a:r>
              <a:rPr lang="zh-TW" altLang="en-US" dirty="0"/>
              <a:t>其實並沒有做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近鄰分類算法中，對於預測的新樣本數據，將其與訓練樣本一一進行比較，找到最為相似的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988509"/>
            <a:ext cx="2331472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436</TotalTime>
  <Words>607</Words>
  <Application>Microsoft Office PowerPoint</Application>
  <PresentationFormat>自訂</PresentationFormat>
  <Paragraphs>153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Microsoft JhengHei UI</vt:lpstr>
      <vt:lpstr>細明體</vt:lpstr>
      <vt:lpstr>新細明體</vt:lpstr>
      <vt:lpstr>Arial</vt:lpstr>
      <vt:lpstr>Cambria Math</vt:lpstr>
      <vt:lpstr>Palatino Linotype</vt:lpstr>
      <vt:lpstr>Wingdings</vt:lpstr>
      <vt:lpstr>商務策略簡報</vt:lpstr>
      <vt:lpstr>Ping Pong Machine Learning</vt:lpstr>
      <vt:lpstr>目錄</vt:lpstr>
      <vt:lpstr>專案需求</vt:lpstr>
      <vt:lpstr>專案分析-功能模組</vt:lpstr>
      <vt:lpstr>專案分析-遊戲分析</vt:lpstr>
      <vt:lpstr>專案分析-遊戲參數</vt:lpstr>
      <vt:lpstr>專案分析-目標特性</vt:lpstr>
      <vt:lpstr>專案分析-實現方法</vt:lpstr>
      <vt:lpstr>專案分析-KNN</vt:lpstr>
      <vt:lpstr>專案設計-rule base流程</vt:lpstr>
      <vt:lpstr>專案設計-rule base擊球方式之理念</vt:lpstr>
      <vt:lpstr>專案設計-break down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JYUN-WEI LI</cp:lastModifiedBy>
  <cp:revision>50</cp:revision>
  <dcterms:created xsi:type="dcterms:W3CDTF">2019-11-25T13:44:04Z</dcterms:created>
  <dcterms:modified xsi:type="dcterms:W3CDTF">2020-01-12T14:51:43Z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