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6" r:id="rId8"/>
    <p:sldId id="261" r:id="rId9"/>
    <p:sldId id="263" r:id="rId10"/>
    <p:sldId id="268" r:id="rId11"/>
    <p:sldId id="269" r:id="rId12"/>
    <p:sldId id="267" r:id="rId13"/>
    <p:sldId id="265" r:id="rId14"/>
    <p:sldId id="270" r:id="rId15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797" autoAdjust="0"/>
  </p:normalViewPr>
  <p:slideViewPr>
    <p:cSldViewPr showGuides="1">
      <p:cViewPr>
        <p:scale>
          <a:sx n="66" d="100"/>
          <a:sy n="66" d="100"/>
        </p:scale>
        <p:origin x="48" y="74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2020年1月8日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2020年1月8日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5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27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2020年1月8日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2020年1月8日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2020年1月8日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2020年1月8日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2020年1月8日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2020年1月8日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2020年1月8日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2020年1月8日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2020年1月8日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2020年1月8日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2020年1月8日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765502" cy="2514601"/>
          </a:xfrm>
        </p:spPr>
        <p:txBody>
          <a:bodyPr rtlCol="0"/>
          <a:lstStyle/>
          <a:p>
            <a:pPr rtl="0"/>
            <a:r>
              <a:rPr lang="en-US" altLang="zh-TW" dirty="0" smtClean="0">
                <a:ea typeface="Microsoft JhengHei UI" panose="020B0604030504040204" pitchFamily="34" charset="-120"/>
              </a:rPr>
              <a:t>Ping Pong Machine Learning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329656"/>
          </a:xfrm>
        </p:spPr>
        <p:txBody>
          <a:bodyPr rtlCol="0"/>
          <a:lstStyle/>
          <a:p>
            <a:pPr rtl="0"/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李俊緯 </a:t>
            </a:r>
            <a:r>
              <a:rPr lang="en-US" altLang="zh-TW" dirty="0" smtClean="0"/>
              <a:t>0552043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金建宇 </a:t>
            </a:r>
            <a:r>
              <a:rPr lang="en-US" altLang="zh-TW" dirty="0" smtClean="0"/>
              <a:t>0552017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陳煜翔 </a:t>
            </a:r>
            <a:r>
              <a:rPr lang="en-US" altLang="zh-TW" dirty="0" smtClean="0"/>
              <a:t>0552002	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林俊豪 </a:t>
            </a:r>
            <a:r>
              <a:rPr lang="en-US" altLang="zh-TW" dirty="0" smtClean="0"/>
              <a:t>0552041</a:t>
            </a:r>
          </a:p>
          <a:p>
            <a:pPr rtl="0"/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zh-TW" altLang="en-US" dirty="0" smtClean="0"/>
              <a:t>蔡澔緯 </a:t>
            </a:r>
            <a:r>
              <a:rPr lang="en-US" altLang="zh-TW" dirty="0" smtClean="0"/>
              <a:t>0552042</a:t>
            </a:r>
            <a:endParaRPr lang="zh-TW" altLang="en-US" dirty="0"/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專案設計</a:t>
            </a:r>
            <a:r>
              <a:rPr lang="en-US" altLang="zh-TW" dirty="0" smtClean="0"/>
              <a:t>-</a:t>
            </a:r>
            <a:r>
              <a:rPr lang="en-US" altLang="zh-TW" dirty="0"/>
              <a:t>rule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grpSp>
        <p:nvGrpSpPr>
          <p:cNvPr id="134" name="群組 133"/>
          <p:cNvGrpSpPr/>
          <p:nvPr/>
        </p:nvGrpSpPr>
        <p:grpSpPr>
          <a:xfrm>
            <a:off x="7616159" y="533400"/>
            <a:ext cx="2592288" cy="5985058"/>
            <a:chOff x="5950395" y="108238"/>
            <a:chExt cx="3263978" cy="8984569"/>
          </a:xfrm>
        </p:grpSpPr>
        <p:sp>
          <p:nvSpPr>
            <p:cNvPr id="4" name="矩形 3"/>
            <p:cNvSpPr/>
            <p:nvPr/>
          </p:nvSpPr>
          <p:spPr>
            <a:xfrm>
              <a:off x="5953952" y="1039374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發球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950395" y="5550840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開始計算</a:t>
              </a:r>
              <a:r>
                <a:rPr lang="en-US" altLang="zh-TW" sz="1400" dirty="0"/>
                <a:t>2P</a:t>
              </a:r>
              <a:r>
                <a:rPr lang="zh-TW" altLang="en-US" sz="1400" dirty="0"/>
                <a:t>的回擊方向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852983" y="285539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計算球落點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953952" y="108238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1P</a:t>
              </a:r>
              <a:endParaRPr lang="zh-TW" altLang="en-US" sz="1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852982" y="103937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2P</a:t>
              </a:r>
              <a:endParaRPr lang="zh-TW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852983" y="376340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移動板子到落點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852983" y="467141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回擊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955640" y="741311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移動板子到落點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50396" y="8344247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回擊</a:t>
              </a:r>
            </a:p>
          </p:txBody>
        </p:sp>
        <p:cxnSp>
          <p:nvCxnSpPr>
            <p:cNvPr id="16" name="直線單箭頭接點 15"/>
            <p:cNvCxnSpPr>
              <a:stCxn id="8" idx="2"/>
              <a:endCxn id="4" idx="0"/>
            </p:cNvCxnSpPr>
            <p:nvPr/>
          </p:nvCxnSpPr>
          <p:spPr>
            <a:xfrm>
              <a:off x="6634647" y="856798"/>
              <a:ext cx="0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7" idx="2"/>
              <a:endCxn id="10" idx="0"/>
            </p:cNvCxnSpPr>
            <p:nvPr/>
          </p:nvCxnSpPr>
          <p:spPr>
            <a:xfrm>
              <a:off x="8533678" y="360395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10" idx="2"/>
              <a:endCxn id="11" idx="0"/>
            </p:cNvCxnSpPr>
            <p:nvPr/>
          </p:nvCxnSpPr>
          <p:spPr>
            <a:xfrm>
              <a:off x="8533678" y="451196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5959927" y="6481976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計算球落點</a:t>
              </a:r>
            </a:p>
          </p:txBody>
        </p:sp>
        <p:cxnSp>
          <p:nvCxnSpPr>
            <p:cNvPr id="44" name="直線單箭頭接點 43"/>
            <p:cNvCxnSpPr>
              <a:stCxn id="36" idx="2"/>
            </p:cNvCxnSpPr>
            <p:nvPr/>
          </p:nvCxnSpPr>
          <p:spPr>
            <a:xfrm>
              <a:off x="6640622" y="7230536"/>
              <a:ext cx="0" cy="21767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13" idx="2"/>
              <a:endCxn id="14" idx="0"/>
            </p:cNvCxnSpPr>
            <p:nvPr/>
          </p:nvCxnSpPr>
          <p:spPr>
            <a:xfrm flipH="1">
              <a:off x="6631091" y="8161671"/>
              <a:ext cx="5244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>
              <a:stCxn id="4" idx="2"/>
              <a:endCxn id="5" idx="0"/>
            </p:cNvCxnSpPr>
            <p:nvPr/>
          </p:nvCxnSpPr>
          <p:spPr>
            <a:xfrm flipH="1">
              <a:off x="6631091" y="1787933"/>
              <a:ext cx="3556" cy="376290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接點 70"/>
            <p:cNvCxnSpPr>
              <a:stCxn id="14" idx="2"/>
              <a:endCxn id="5" idx="1"/>
            </p:cNvCxnSpPr>
            <p:nvPr/>
          </p:nvCxnSpPr>
          <p:spPr>
            <a:xfrm rot="5400000" flipH="1">
              <a:off x="4706900" y="7168616"/>
              <a:ext cx="3167687" cy="680695"/>
            </a:xfrm>
            <a:prstGeom prst="bentConnector4">
              <a:avLst>
                <a:gd name="adj1" fmla="val -5553"/>
                <a:gd name="adj2" fmla="val 124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7852983" y="194738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開始計算</a:t>
              </a:r>
              <a:r>
                <a:rPr lang="en-US" altLang="zh-TW" sz="1400" dirty="0"/>
                <a:t>1P</a:t>
              </a:r>
              <a:r>
                <a:rPr lang="zh-TW" altLang="en-US" sz="1400" dirty="0"/>
                <a:t>的回擊方向</a:t>
              </a:r>
            </a:p>
          </p:txBody>
        </p:sp>
        <p:cxnSp>
          <p:nvCxnSpPr>
            <p:cNvPr id="79" name="肘形接點 78"/>
            <p:cNvCxnSpPr>
              <a:stCxn id="11" idx="2"/>
              <a:endCxn id="76" idx="3"/>
            </p:cNvCxnSpPr>
            <p:nvPr/>
          </p:nvCxnSpPr>
          <p:spPr>
            <a:xfrm rot="5400000" flipH="1" flipV="1">
              <a:off x="7324871" y="3530470"/>
              <a:ext cx="3098309" cy="680695"/>
            </a:xfrm>
            <a:prstGeom prst="bentConnector4">
              <a:avLst>
                <a:gd name="adj1" fmla="val -5677"/>
                <a:gd name="adj2" fmla="val 124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5" idx="2"/>
              <a:endCxn id="36" idx="0"/>
            </p:cNvCxnSpPr>
            <p:nvPr/>
          </p:nvCxnSpPr>
          <p:spPr>
            <a:xfrm>
              <a:off x="6631091" y="6299400"/>
              <a:ext cx="9531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9" idx="2"/>
              <a:endCxn id="76" idx="0"/>
            </p:cNvCxnSpPr>
            <p:nvPr/>
          </p:nvCxnSpPr>
          <p:spPr>
            <a:xfrm>
              <a:off x="8533677" y="1787933"/>
              <a:ext cx="1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76" idx="2"/>
              <a:endCxn id="76" idx="2"/>
            </p:cNvCxnSpPr>
            <p:nvPr/>
          </p:nvCxnSpPr>
          <p:spPr>
            <a:xfrm>
              <a:off x="8533678" y="2695942"/>
              <a:ext cx="0" cy="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76" idx="2"/>
              <a:endCxn id="7" idx="0"/>
            </p:cNvCxnSpPr>
            <p:nvPr/>
          </p:nvCxnSpPr>
          <p:spPr>
            <a:xfrm>
              <a:off x="8533678" y="269594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矩形 109"/>
          <p:cNvSpPr/>
          <p:nvPr/>
        </p:nvSpPr>
        <p:spPr>
          <a:xfrm>
            <a:off x="19204704" y="-188787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發球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19199868" y="397518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開始計算</a:t>
            </a:r>
            <a:r>
              <a:rPr lang="en-US" altLang="zh-TW" dirty="0" smtClean="0"/>
              <a:t>1P</a:t>
            </a:r>
            <a:r>
              <a:rPr lang="zh-TW" altLang="en-US" dirty="0" smtClean="0"/>
              <a:t>的回擊方向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6575367" y="39558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計算球落點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9204704" y="-3097966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2P</a:t>
            </a:r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6575366" y="-196449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1P</a:t>
            </a:r>
            <a:endParaRPr lang="zh-TW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6575367" y="157562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移動板子到落</a:t>
            </a:r>
            <a:r>
              <a:rPr lang="zh-TW" altLang="en-US" dirty="0"/>
              <a:t>點</a:t>
            </a:r>
          </a:p>
        </p:txBody>
      </p:sp>
      <p:sp>
        <p:nvSpPr>
          <p:cNvPr id="116" name="矩形 115"/>
          <p:cNvSpPr/>
          <p:nvPr/>
        </p:nvSpPr>
        <p:spPr>
          <a:xfrm>
            <a:off x="16575367" y="275566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回擊</a:t>
            </a:r>
            <a:endParaRPr lang="zh-TW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9207001" y="6395370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移動板子到落</a:t>
            </a:r>
            <a:r>
              <a:rPr lang="zh-TW" altLang="en-US" dirty="0"/>
              <a:t>點</a:t>
            </a:r>
          </a:p>
        </p:txBody>
      </p:sp>
      <p:sp>
        <p:nvSpPr>
          <p:cNvPr id="118" name="矩形 117"/>
          <p:cNvSpPr/>
          <p:nvPr/>
        </p:nvSpPr>
        <p:spPr>
          <a:xfrm>
            <a:off x="19199868" y="7605464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回擊</a:t>
            </a:r>
            <a:endParaRPr lang="zh-TW" altLang="en-US" dirty="0"/>
          </a:p>
        </p:txBody>
      </p:sp>
      <p:cxnSp>
        <p:nvCxnSpPr>
          <p:cNvPr id="119" name="直線單箭頭接點 118"/>
          <p:cNvCxnSpPr>
            <a:stCxn id="113" idx="2"/>
            <a:endCxn id="110" idx="0"/>
          </p:cNvCxnSpPr>
          <p:nvPr/>
        </p:nvCxnSpPr>
        <p:spPr>
          <a:xfrm>
            <a:off x="20130534" y="-2125146"/>
            <a:ext cx="0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112" idx="2"/>
            <a:endCxn id="115" idx="0"/>
          </p:cNvCxnSpPr>
          <p:nvPr/>
        </p:nvCxnSpPr>
        <p:spPr>
          <a:xfrm>
            <a:off x="17501197" y="1368401"/>
            <a:ext cx="0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15" idx="2"/>
            <a:endCxn id="116" idx="0"/>
          </p:cNvCxnSpPr>
          <p:nvPr/>
        </p:nvCxnSpPr>
        <p:spPr>
          <a:xfrm>
            <a:off x="17501197" y="2548441"/>
            <a:ext cx="0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19212831" y="5185276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計算球落點</a:t>
            </a:r>
            <a:endParaRPr lang="zh-TW" altLang="en-US" dirty="0"/>
          </a:p>
        </p:txBody>
      </p:sp>
      <p:cxnSp>
        <p:nvCxnSpPr>
          <p:cNvPr id="123" name="直線單箭頭接點 122"/>
          <p:cNvCxnSpPr>
            <a:stCxn id="122" idx="2"/>
          </p:cNvCxnSpPr>
          <p:nvPr/>
        </p:nvCxnSpPr>
        <p:spPr>
          <a:xfrm>
            <a:off x="20138661" y="6158096"/>
            <a:ext cx="0" cy="282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17" idx="2"/>
            <a:endCxn id="118" idx="0"/>
          </p:cNvCxnSpPr>
          <p:nvPr/>
        </p:nvCxnSpPr>
        <p:spPr>
          <a:xfrm flipH="1">
            <a:off x="20125698" y="7368190"/>
            <a:ext cx="7133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10" idx="2"/>
            <a:endCxn id="111" idx="0"/>
          </p:cNvCxnSpPr>
          <p:nvPr/>
        </p:nvCxnSpPr>
        <p:spPr>
          <a:xfrm flipH="1">
            <a:off x="20125698" y="-915052"/>
            <a:ext cx="4836" cy="48902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/>
          <p:cNvCxnSpPr>
            <a:stCxn id="118" idx="2"/>
            <a:endCxn id="111" idx="1"/>
          </p:cNvCxnSpPr>
          <p:nvPr/>
        </p:nvCxnSpPr>
        <p:spPr>
          <a:xfrm rot="5400000" flipH="1">
            <a:off x="17604437" y="6057023"/>
            <a:ext cx="4116692" cy="925830"/>
          </a:xfrm>
          <a:prstGeom prst="bentConnector4">
            <a:avLst>
              <a:gd name="adj1" fmla="val -5553"/>
              <a:gd name="adj2" fmla="val 124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6575367" y="-78445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開始計算</a:t>
            </a:r>
            <a:r>
              <a:rPr lang="en-US" altLang="zh-TW" dirty="0" smtClean="0"/>
              <a:t>2P</a:t>
            </a:r>
            <a:r>
              <a:rPr lang="zh-TW" altLang="en-US" dirty="0" smtClean="0"/>
              <a:t>的回擊方向</a:t>
            </a:r>
            <a:endParaRPr lang="zh-TW" altLang="en-US" dirty="0"/>
          </a:p>
        </p:txBody>
      </p:sp>
      <p:cxnSp>
        <p:nvCxnSpPr>
          <p:cNvPr id="128" name="肘形接點 127"/>
          <p:cNvCxnSpPr>
            <a:stCxn id="116" idx="2"/>
            <a:endCxn id="127" idx="3"/>
          </p:cNvCxnSpPr>
          <p:nvPr/>
        </p:nvCxnSpPr>
        <p:spPr>
          <a:xfrm rot="5400000" flipH="1" flipV="1">
            <a:off x="15950847" y="1252302"/>
            <a:ext cx="4026529" cy="925830"/>
          </a:xfrm>
          <a:prstGeom prst="bentConnector4">
            <a:avLst>
              <a:gd name="adj1" fmla="val -5677"/>
              <a:gd name="adj2" fmla="val 124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11" idx="2"/>
            <a:endCxn id="122" idx="0"/>
          </p:cNvCxnSpPr>
          <p:nvPr/>
        </p:nvCxnSpPr>
        <p:spPr>
          <a:xfrm>
            <a:off x="20125698" y="4948002"/>
            <a:ext cx="12963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14" idx="2"/>
            <a:endCxn id="127" idx="0"/>
          </p:cNvCxnSpPr>
          <p:nvPr/>
        </p:nvCxnSpPr>
        <p:spPr>
          <a:xfrm>
            <a:off x="17501196" y="-991678"/>
            <a:ext cx="1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127" idx="2"/>
            <a:endCxn id="127" idx="2"/>
          </p:cNvCxnSpPr>
          <p:nvPr/>
        </p:nvCxnSpPr>
        <p:spPr>
          <a:xfrm>
            <a:off x="17501197" y="188362"/>
            <a:ext cx="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27" idx="2"/>
            <a:endCxn id="112" idx="0"/>
          </p:cNvCxnSpPr>
          <p:nvPr/>
        </p:nvCxnSpPr>
        <p:spPr>
          <a:xfrm>
            <a:off x="17501197" y="188362"/>
            <a:ext cx="0" cy="2072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圖片 1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157909"/>
            <a:ext cx="5501763" cy="1443363"/>
          </a:xfrm>
          <a:prstGeom prst="rect">
            <a:avLst/>
          </a:prstGeom>
        </p:spPr>
      </p:pic>
      <p:grpSp>
        <p:nvGrpSpPr>
          <p:cNvPr id="138" name="群組 137"/>
          <p:cNvGrpSpPr/>
          <p:nvPr/>
        </p:nvGrpSpPr>
        <p:grpSpPr>
          <a:xfrm>
            <a:off x="1065212" y="3958254"/>
            <a:ext cx="5501763" cy="902439"/>
            <a:chOff x="1065212" y="3975182"/>
            <a:chExt cx="5501763" cy="902439"/>
          </a:xfrm>
        </p:grpSpPr>
        <p:pic>
          <p:nvPicPr>
            <p:cNvPr id="135" name="圖片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12" y="3979374"/>
              <a:ext cx="5501763" cy="898247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1065212" y="3975182"/>
              <a:ext cx="5501763" cy="893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9" name="矩形 138"/>
          <p:cNvSpPr/>
          <p:nvPr/>
        </p:nvSpPr>
        <p:spPr>
          <a:xfrm>
            <a:off x="7618983" y="4158981"/>
            <a:ext cx="1093547" cy="498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7" name="直線接點 146"/>
          <p:cNvCxnSpPr/>
          <p:nvPr/>
        </p:nvCxnSpPr>
        <p:spPr>
          <a:xfrm>
            <a:off x="6566975" y="3949793"/>
            <a:ext cx="1056754" cy="2091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flipV="1">
            <a:off x="6566975" y="4657634"/>
            <a:ext cx="1049184" cy="194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36" idx="2"/>
            <a:endCxn id="135" idx="0"/>
          </p:cNvCxnSpPr>
          <p:nvPr/>
        </p:nvCxnSpPr>
        <p:spPr>
          <a:xfrm>
            <a:off x="3816094" y="3601272"/>
            <a:ext cx="0" cy="361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973186" y="175854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判斷球是向上或是向下</a:t>
            </a:r>
            <a:endParaRPr lang="zh-TW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945950" y="35959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判斷</a:t>
            </a:r>
            <a:r>
              <a:rPr lang="zh-TW" altLang="en-US" dirty="0"/>
              <a:t>球是</a:t>
            </a:r>
            <a:r>
              <a:rPr lang="zh-TW" altLang="en-US" dirty="0" smtClean="0"/>
              <a:t>向左或是向右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12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專案設計</a:t>
            </a:r>
            <a:r>
              <a:rPr lang="en-US" altLang="zh-TW" dirty="0"/>
              <a:t>-break</a:t>
            </a:r>
            <a:r>
              <a:rPr lang="zh-TW" altLang="en-US" dirty="0"/>
              <a:t> </a:t>
            </a:r>
            <a:r>
              <a:rPr lang="en-US" altLang="zh-TW" dirty="0"/>
              <a:t>down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91D4A4-7D28-4B98-B225-7E6681998D15}"/>
              </a:ext>
            </a:extLst>
          </p:cNvPr>
          <p:cNvSpPr/>
          <p:nvPr/>
        </p:nvSpPr>
        <p:spPr>
          <a:xfrm>
            <a:off x="2836150" y="2370058"/>
            <a:ext cx="2139193" cy="7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自動打乒乓球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E0FFEC-8C19-47C8-9893-A09438AEFEBE}"/>
              </a:ext>
            </a:extLst>
          </p:cNvPr>
          <p:cNvSpPr/>
          <p:nvPr/>
        </p:nvSpPr>
        <p:spPr>
          <a:xfrm>
            <a:off x="4639782" y="3653489"/>
            <a:ext cx="2139193" cy="7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測試預測模型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7E5A00-6C7D-48A7-B6E6-40602EF06273}"/>
              </a:ext>
            </a:extLst>
          </p:cNvPr>
          <p:cNvSpPr/>
          <p:nvPr/>
        </p:nvSpPr>
        <p:spPr>
          <a:xfrm>
            <a:off x="1456192" y="3653489"/>
            <a:ext cx="2139193" cy="7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產生預測模型</a:t>
            </a:r>
          </a:p>
        </p:txBody>
      </p:sp>
      <p:cxnSp>
        <p:nvCxnSpPr>
          <p:cNvPr id="7" name="接點: 肘形 7">
            <a:extLst>
              <a:ext uri="{FF2B5EF4-FFF2-40B4-BE49-F238E27FC236}">
                <a16:creationId xmlns:a16="http://schemas.microsoft.com/office/drawing/2014/main" id="{183F2BF1-24F8-4B53-92D9-1E4549F6F74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2961960" y="2709701"/>
            <a:ext cx="507617" cy="1379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接點: 肘形 12">
            <a:extLst>
              <a:ext uri="{FF2B5EF4-FFF2-40B4-BE49-F238E27FC236}">
                <a16:creationId xmlns:a16="http://schemas.microsoft.com/office/drawing/2014/main" id="{016F02DE-0852-4FD6-B429-05F3D503E4A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553755" y="2497864"/>
            <a:ext cx="507617" cy="18036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83A95E3-CC38-4914-8416-743AB260F152}"/>
              </a:ext>
            </a:extLst>
          </p:cNvPr>
          <p:cNvSpPr/>
          <p:nvPr/>
        </p:nvSpPr>
        <p:spPr>
          <a:xfrm>
            <a:off x="1024128" y="4997657"/>
            <a:ext cx="1208015" cy="7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產生</a:t>
            </a:r>
            <a:endParaRPr lang="en-US" altLang="zh-TW" dirty="0"/>
          </a:p>
          <a:p>
            <a:pPr algn="ctr"/>
            <a:r>
              <a:rPr lang="zh-TW" altLang="en-US" dirty="0"/>
              <a:t>訓練資料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01AEB1-5EEC-42E3-8A56-2ABC55590CD6}"/>
              </a:ext>
            </a:extLst>
          </p:cNvPr>
          <p:cNvSpPr/>
          <p:nvPr/>
        </p:nvSpPr>
        <p:spPr>
          <a:xfrm>
            <a:off x="2697731" y="4997657"/>
            <a:ext cx="1208015" cy="7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  <a:p>
            <a:pPr algn="ctr"/>
            <a:r>
              <a:rPr lang="zh-TW" altLang="en-US" dirty="0"/>
              <a:t>預測模型</a:t>
            </a:r>
            <a:endParaRPr lang="en-US" altLang="zh-TW" dirty="0"/>
          </a:p>
        </p:txBody>
      </p:sp>
      <p:cxnSp>
        <p:nvCxnSpPr>
          <p:cNvPr id="11" name="接點: 肘形 21">
            <a:extLst>
              <a:ext uri="{FF2B5EF4-FFF2-40B4-BE49-F238E27FC236}">
                <a16:creationId xmlns:a16="http://schemas.microsoft.com/office/drawing/2014/main" id="{AE7C2ACD-8580-4617-8974-92AFF6956C60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1792786" y="4264654"/>
            <a:ext cx="568354" cy="8976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23">
            <a:extLst>
              <a:ext uri="{FF2B5EF4-FFF2-40B4-BE49-F238E27FC236}">
                <a16:creationId xmlns:a16="http://schemas.microsoft.com/office/drawing/2014/main" id="{C511D59C-1D0F-474E-ADE5-78570BD1593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2629587" y="4325505"/>
            <a:ext cx="568354" cy="775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E1547F3-D73E-471A-80CC-9885F87321E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32143" y="5385564"/>
            <a:ext cx="46558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F27DBFD-D55E-4297-AA9F-1C3789EF713F}"/>
              </a:ext>
            </a:extLst>
          </p:cNvPr>
          <p:cNvSpPr/>
          <p:nvPr/>
        </p:nvSpPr>
        <p:spPr>
          <a:xfrm>
            <a:off x="4371335" y="4997657"/>
            <a:ext cx="1208015" cy="7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執行</a:t>
            </a:r>
            <a:endParaRPr lang="en-US" altLang="zh-TW" dirty="0"/>
          </a:p>
          <a:p>
            <a:r>
              <a:rPr lang="zh-TW" altLang="en-US" dirty="0"/>
              <a:t>預測模型</a:t>
            </a:r>
            <a:endParaRPr lang="en-US" altLang="zh-TW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946B1-65E5-45B7-B7DC-2FF7F38063C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905746" y="5385564"/>
            <a:ext cx="46558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BCCDD74-C0E9-4149-8351-7E2C9071F3D2}"/>
              </a:ext>
            </a:extLst>
          </p:cNvPr>
          <p:cNvSpPr/>
          <p:nvPr/>
        </p:nvSpPr>
        <p:spPr>
          <a:xfrm>
            <a:off x="6096000" y="4997657"/>
            <a:ext cx="1208015" cy="7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執行</a:t>
            </a:r>
            <a:endParaRPr lang="en-US" altLang="zh-TW" dirty="0"/>
          </a:p>
          <a:p>
            <a:r>
              <a:rPr lang="zh-TW" altLang="en-US" dirty="0"/>
              <a:t>測試程式</a:t>
            </a:r>
            <a:endParaRPr lang="en-US" altLang="zh-TW" dirty="0"/>
          </a:p>
        </p:txBody>
      </p:sp>
      <p:cxnSp>
        <p:nvCxnSpPr>
          <p:cNvPr id="17" name="接點: 肘形 39">
            <a:extLst>
              <a:ext uri="{FF2B5EF4-FFF2-40B4-BE49-F238E27FC236}">
                <a16:creationId xmlns:a16="http://schemas.microsoft.com/office/drawing/2014/main" id="{217F3D7F-9F80-4680-9CC1-4375B4340134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5058184" y="4346462"/>
            <a:ext cx="568354" cy="734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41">
            <a:extLst>
              <a:ext uri="{FF2B5EF4-FFF2-40B4-BE49-F238E27FC236}">
                <a16:creationId xmlns:a16="http://schemas.microsoft.com/office/drawing/2014/main" id="{BA308860-8158-48E9-8BF7-D6BF9E631CF0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16200000" flipH="1">
            <a:off x="5920516" y="4218165"/>
            <a:ext cx="568354" cy="990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zh-TW" altLang="en-US" dirty="0" smtClean="0">
                <a:ea typeface="Microsoft JhengHei UI" panose="020B0604030504040204" pitchFamily="34" charset="-120"/>
              </a:rPr>
              <a:t>目錄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629916" y="1988840"/>
            <a:ext cx="2859435" cy="864096"/>
            <a:chOff x="1074737" y="1700808"/>
            <a:chExt cx="2859435" cy="864096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專案需求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310436" y="1988840"/>
            <a:ext cx="2859435" cy="864096"/>
            <a:chOff x="1074737" y="1700808"/>
            <a:chExt cx="2859435" cy="864096"/>
          </a:xfrm>
        </p:grpSpPr>
        <p:sp>
          <p:nvSpPr>
            <p:cNvPr id="11" name="等腰三角形 10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專案分析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629916" y="3389085"/>
            <a:ext cx="2859435" cy="864096"/>
            <a:chOff x="1074737" y="1700808"/>
            <a:chExt cx="2859435" cy="864096"/>
          </a:xfrm>
        </p:grpSpPr>
        <p:sp>
          <p:nvSpPr>
            <p:cNvPr id="14" name="等腰三角形 13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專案設計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Microsoft JhengHei UI" panose="020B0604030504040204" pitchFamily="34" charset="-120"/>
              </a:rPr>
              <a:t>專案需求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912568"/>
          </a:xfrm>
        </p:spPr>
        <p:txBody>
          <a:bodyPr rtlCol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功能需求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400" dirty="0" smtClean="0"/>
              <a:t>利用</a:t>
            </a:r>
            <a:r>
              <a:rPr lang="en-US" altLang="zh-TW" sz="2400" dirty="0" err="1" smtClean="0"/>
              <a:t>Mechine</a:t>
            </a:r>
            <a:r>
              <a:rPr lang="en-US" altLang="zh-TW" sz="2400" dirty="0" smtClean="0"/>
              <a:t> Learning </a:t>
            </a:r>
            <a:r>
              <a:rPr lang="zh-TW" altLang="en-US" sz="2400" dirty="0" smtClean="0"/>
              <a:t>來學習如何回擊球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在遊戲</a:t>
            </a:r>
            <a:r>
              <a:rPr lang="zh-TW" altLang="en-US" sz="2400" dirty="0"/>
              <a:t>速度達到</a:t>
            </a:r>
            <a:r>
              <a:rPr lang="en-US" altLang="zh-TW" sz="2400" dirty="0"/>
              <a:t>20</a:t>
            </a:r>
            <a:r>
              <a:rPr lang="zh-TW" altLang="en-US" sz="2400" dirty="0"/>
              <a:t>以前不會</a:t>
            </a:r>
            <a:r>
              <a:rPr lang="zh-TW" altLang="en-US" sz="2400" dirty="0" smtClean="0"/>
              <a:t>輸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減少</a:t>
            </a:r>
            <a:r>
              <a:rPr lang="zh-TW" altLang="en-US" sz="2400" dirty="0"/>
              <a:t>計算的難度，在對方回擊後盡可能地計算落點位置並移動</a:t>
            </a:r>
            <a:endParaRPr lang="en-US" altLang="zh-TW" sz="2400" dirty="0"/>
          </a:p>
          <a:p>
            <a:pPr>
              <a:lnSpc>
                <a:spcPct val="170000"/>
              </a:lnSpc>
            </a:pPr>
            <a:r>
              <a:rPr lang="zh-TW" altLang="en-US" sz="2800" dirty="0" smtClean="0"/>
              <a:t>環境需求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作業系統</a:t>
            </a:r>
            <a:r>
              <a:rPr lang="en-US" altLang="zh-TW" sz="2400" dirty="0" smtClean="0"/>
              <a:t>:WIN7</a:t>
            </a:r>
            <a:r>
              <a:rPr lang="zh-TW" altLang="en-US" sz="2400" dirty="0" smtClean="0"/>
              <a:t>以上版本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軟體版本</a:t>
            </a:r>
            <a:r>
              <a:rPr lang="en-US" altLang="zh-TW" sz="2400" dirty="0" smtClean="0"/>
              <a:t>:python3.6</a:t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最後須在</a:t>
            </a:r>
            <a:r>
              <a:rPr lang="en-US" altLang="zh-TW" sz="2400" dirty="0" smtClean="0"/>
              <a:t>B504</a:t>
            </a:r>
            <a:r>
              <a:rPr lang="zh-TW" altLang="en-US" sz="2400" dirty="0" smtClean="0"/>
              <a:t>教室實測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效能需求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800" dirty="0" smtClean="0"/>
              <a:t>在</a:t>
            </a:r>
            <a:r>
              <a:rPr lang="en-US" altLang="zh-TW" sz="2800" dirty="0" smtClean="0"/>
              <a:t>FPS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60</a:t>
            </a:r>
            <a:r>
              <a:rPr lang="zh-TW" altLang="en-US" sz="2800" dirty="0" smtClean="0"/>
              <a:t> 以下能正常運作</a:t>
            </a:r>
            <a:endParaRPr lang="en-US" altLang="zh-TW" sz="2800" dirty="0" smtClean="0"/>
          </a:p>
          <a:p>
            <a:pPr marL="45720" indent="0" rtl="0">
              <a:lnSpc>
                <a:spcPct val="150000"/>
              </a:lnSpc>
              <a:buNone/>
            </a:pPr>
            <a:endParaRPr lang="zh-TW" altLang="en-US" sz="2400" dirty="0"/>
          </a:p>
          <a:p>
            <a:pPr rtl="0"/>
            <a:endParaRPr lang="zh-TW" altLang="en-US" sz="2800" dirty="0"/>
          </a:p>
          <a:p>
            <a:pPr rtl="0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功能模組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spcBef>
                <a:spcPts val="1800"/>
              </a:spcBef>
            </a:pPr>
            <a:r>
              <a:rPr lang="zh-TW" altLang="en-US" dirty="0" smtClean="0"/>
              <a:t>訓練模型程式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利用機器學習訓練出一個有效的模型</a:t>
            </a: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r>
              <a:rPr lang="zh-TW" altLang="en-US" dirty="0" smtClean="0"/>
              <a:t>執行模型程式</a:t>
            </a: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2204864"/>
            <a:ext cx="3629532" cy="9621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73932" y="421954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42484" y="422108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比賽對打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89726" y="3955981"/>
            <a:ext cx="1649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提供</a:t>
            </a:r>
            <a:r>
              <a:rPr lang="zh-TW" altLang="en-US" dirty="0" smtClean="0"/>
              <a:t>預測模型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646140" y="4437112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67796" y="507589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依據對打結果修正模型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625592" y="4941168"/>
            <a:ext cx="311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遊戲分析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9" y="1700808"/>
            <a:ext cx="1585783" cy="4191000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3430116" y="1580719"/>
            <a:ext cx="8596668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dirty="0" smtClean="0"/>
              <a:t>紅色為</a:t>
            </a:r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，藍色為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。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420</a:t>
            </a:r>
            <a:r>
              <a:rPr lang="zh-TW" altLang="en-US" sz="2800" b="1" dirty="0" smtClean="0"/>
              <a:t>，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80</a:t>
            </a:r>
          </a:p>
          <a:p>
            <a:r>
              <a:rPr lang="zh-TW" altLang="en-US" sz="2800" b="1" dirty="0" smtClean="0"/>
              <a:t>物件速度</a:t>
            </a:r>
            <a:r>
              <a:rPr lang="en-US" altLang="zh-TW" sz="2800" b="1" dirty="0" smtClean="0"/>
              <a:t>:</a:t>
            </a:r>
          </a:p>
          <a:p>
            <a:pPr lvl="1"/>
            <a:r>
              <a:rPr lang="zh-TW" altLang="en-US" sz="2400" b="1" dirty="0" smtClean="0"/>
              <a:t>球速</a:t>
            </a:r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:(7,7)</a:t>
            </a:r>
          </a:p>
          <a:p>
            <a:pPr lvl="1"/>
            <a:r>
              <a:rPr lang="zh-TW" altLang="en-US" sz="2400" b="1" dirty="0" smtClean="0">
                <a:sym typeface="Wingdings" panose="05000000000000000000" pitchFamily="2" charset="2"/>
              </a:rPr>
              <a:t>平板移動速度</a:t>
            </a:r>
            <a:r>
              <a:rPr lang="en-US" altLang="zh-TW" sz="2400" b="1" dirty="0" smtClean="0">
                <a:sym typeface="Wingdings" panose="05000000000000000000" pitchFamily="2" charset="2"/>
              </a:rPr>
              <a:t>:(5,0)</a:t>
            </a:r>
          </a:p>
          <a:p>
            <a:r>
              <a:rPr lang="zh-TW" altLang="en-US" sz="2800" b="1" dirty="0" smtClean="0">
                <a:sym typeface="Wingdings" panose="05000000000000000000" pitchFamily="2" charset="2"/>
              </a:rPr>
              <a:t>初始位置</a:t>
            </a:r>
            <a:r>
              <a:rPr lang="en-US" altLang="zh-TW" sz="2800" b="1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1P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:(120,395)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2P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:(75,100)</a:t>
            </a: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endParaRPr lang="en-US" altLang="zh-TW" sz="2800" b="1" dirty="0">
              <a:sym typeface="Wingdings" panose="05000000000000000000" pitchFamily="2" charset="2"/>
            </a:endParaRP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2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遊戲參數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696070"/>
              </p:ext>
            </p:extLst>
          </p:nvPr>
        </p:nvGraphicFramePr>
        <p:xfrm>
          <a:off x="1341884" y="5013176"/>
          <a:ext cx="868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7754919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945971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03963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1P</a:t>
                      </a:r>
                      <a:r>
                        <a:rPr lang="zh-TW" altLang="en-US" dirty="0" smtClean="0"/>
                        <a:t>移動狀態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Right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Left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2P</a:t>
                      </a:r>
                      <a:r>
                        <a:rPr lang="zh-TW" altLang="en-US" dirty="0" smtClean="0"/>
                        <a:t>移動狀態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Right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Left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None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23827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 bwMode="auto">
          <a:xfrm>
            <a:off x="1269877" y="4365403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dirty="0" smtClean="0"/>
              <a:t>Output</a:t>
            </a:r>
            <a:endParaRPr lang="zh-TW" altLang="en-US" sz="2800" dirty="0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086727"/>
              </p:ext>
            </p:extLst>
          </p:nvPr>
        </p:nvGraphicFramePr>
        <p:xfrm>
          <a:off x="1341884" y="2752128"/>
          <a:ext cx="868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7754919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945971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03963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球速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[7,7]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[-7,-7]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球座標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[100,100]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[123,321]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2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拍子</a:t>
                      </a:r>
                      <a:r>
                        <a:rPr lang="en-US" altLang="zh-TW" dirty="0" smtClean="0"/>
                        <a:t>1P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2P</a:t>
                      </a:r>
                      <a:r>
                        <a:rPr lang="zh-TW" altLang="en-US" dirty="0" smtClean="0"/>
                        <a:t>座標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[100,80]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[100,420]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09103"/>
                  </a:ext>
                </a:extLst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 bwMode="auto">
          <a:xfrm>
            <a:off x="1485901" y="3960151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zh-TW" altLang="en-US" sz="2800" dirty="0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1335543" y="1908240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0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/>
              <a:t>目標特性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1884" y="1844824"/>
            <a:ext cx="8686801" cy="4191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勝利條件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對方沒接到球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失敗</a:t>
            </a:r>
            <a:r>
              <a:rPr lang="zh-TW" altLang="en-US" dirty="0"/>
              <a:t>條件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自己沒接到球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球</a:t>
            </a:r>
            <a:r>
              <a:rPr lang="zh-TW" altLang="en-US" dirty="0"/>
              <a:t>的速度隨著時間變快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當球的速度過快會導致穿過平板</a:t>
            </a:r>
            <a:r>
              <a:rPr lang="en-US" altLang="zh-TW" dirty="0"/>
              <a:t>(</a:t>
            </a:r>
            <a:r>
              <a:rPr lang="zh-TW" altLang="en-US" dirty="0"/>
              <a:t>導致勝利</a:t>
            </a:r>
            <a:r>
              <a:rPr lang="en-US" altLang="zh-TW" dirty="0"/>
              <a:t>or</a:t>
            </a:r>
            <a:r>
              <a:rPr lang="zh-TW" altLang="en-US" dirty="0"/>
              <a:t>失敗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3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實現方法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訓練方式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KNN(</a:t>
            </a:r>
            <a:r>
              <a:rPr lang="en-US" altLang="zh-TW" b="1" dirty="0"/>
              <a:t>K-nearest neighbors algorithm</a:t>
            </a:r>
            <a:r>
              <a:rPr lang="en-US" altLang="zh-TW" dirty="0" smtClean="0"/>
              <a:t>)</a:t>
            </a:r>
            <a:r>
              <a:rPr lang="zh-TW" altLang="en-US" dirty="0" smtClean="0"/>
              <a:t>完成</a:t>
            </a:r>
            <a:endParaRPr lang="en-US" altLang="zh-TW" dirty="0" smtClean="0"/>
          </a:p>
          <a:p>
            <a:pPr marL="36576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訓練資料來源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Rule-base</a:t>
            </a:r>
            <a:r>
              <a:rPr lang="zh-TW" altLang="en-US" dirty="0" smtClean="0"/>
              <a:t>提供大量有效的樣本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2810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-KNN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KNN</a:t>
            </a:r>
            <a:r>
              <a:rPr lang="zh-TW" altLang="en-US" dirty="0"/>
              <a:t>演算法，全名叫</a:t>
            </a:r>
            <a:r>
              <a:rPr lang="en-US" altLang="zh-TW" b="1" dirty="0"/>
              <a:t>K-nearest neighbors </a:t>
            </a:r>
            <a:r>
              <a:rPr lang="en-US" altLang="zh-TW" b="1" dirty="0" smtClean="0"/>
              <a:t>algorithm</a:t>
            </a:r>
          </a:p>
          <a:p>
            <a:r>
              <a:rPr lang="en-US" altLang="zh-TW" dirty="0"/>
              <a:t>KNN</a:t>
            </a:r>
            <a:r>
              <a:rPr lang="zh-TW" altLang="en-US" dirty="0"/>
              <a:t>屬於機器學習中的監督式學習</a:t>
            </a:r>
            <a:r>
              <a:rPr lang="en-US" altLang="zh-TW" dirty="0"/>
              <a:t>(</a:t>
            </a:r>
            <a:r>
              <a:rPr lang="en-US" altLang="zh-TW" b="1" dirty="0"/>
              <a:t>Supervised learning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但是在</a:t>
            </a:r>
            <a:r>
              <a:rPr lang="en-US" altLang="zh-TW" dirty="0"/>
              <a:t>KNN</a:t>
            </a:r>
            <a:r>
              <a:rPr lang="zh-TW" altLang="en-US" dirty="0"/>
              <a:t>其實並沒有做</a:t>
            </a:r>
            <a:r>
              <a:rPr lang="en-US" altLang="zh-TW" dirty="0"/>
              <a:t>training</a:t>
            </a:r>
            <a:r>
              <a:rPr lang="zh-TW" altLang="en-US" dirty="0"/>
              <a:t>的</a:t>
            </a:r>
            <a:r>
              <a:rPr lang="zh-TW" altLang="en-US" dirty="0" smtClean="0"/>
              <a:t>動作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K</a:t>
            </a:r>
            <a:r>
              <a:rPr lang="zh-TW" altLang="en-US" dirty="0"/>
              <a:t>近鄰分類算法中，對於預測的新樣本數據，將其與訓練樣本一一進行比較，找到最為相似的</a:t>
            </a:r>
            <a:r>
              <a:rPr lang="en-US" altLang="zh-TW" dirty="0"/>
              <a:t>K</a:t>
            </a:r>
            <a:r>
              <a:rPr lang="zh-TW" altLang="en-US" dirty="0"/>
              <a:t>個訓練樣本，並以這</a:t>
            </a:r>
            <a:r>
              <a:rPr lang="en-US" altLang="zh-TW" dirty="0"/>
              <a:t>K</a:t>
            </a:r>
            <a:r>
              <a:rPr lang="zh-TW" altLang="en-US" dirty="0"/>
              <a:t>個訓練樣本中出現最多的分類標籤作為最終新樣本數據的預測標籤。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3988509"/>
            <a:ext cx="2331472" cy="2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a4f35948-e619-41b3-aa29-22878b09cfd2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285</TotalTime>
  <Words>460</Words>
  <Application>Microsoft Office PowerPoint</Application>
  <PresentationFormat>自訂</PresentationFormat>
  <Paragraphs>118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Microsoft JhengHei UI</vt:lpstr>
      <vt:lpstr>細明體</vt:lpstr>
      <vt:lpstr>新細明體</vt:lpstr>
      <vt:lpstr>Arial</vt:lpstr>
      <vt:lpstr>Palatino Linotype</vt:lpstr>
      <vt:lpstr>Wingdings</vt:lpstr>
      <vt:lpstr>商務策略簡報</vt:lpstr>
      <vt:lpstr>Ping Pong Machine Learning</vt:lpstr>
      <vt:lpstr>目錄</vt:lpstr>
      <vt:lpstr>專案需求</vt:lpstr>
      <vt:lpstr>專案分析-功能模組</vt:lpstr>
      <vt:lpstr>專案分析-遊戲分析</vt:lpstr>
      <vt:lpstr>專案分析-遊戲參數</vt:lpstr>
      <vt:lpstr>專案分析-目標特性</vt:lpstr>
      <vt:lpstr>專案分析-實現方法</vt:lpstr>
      <vt:lpstr>專案分析-KNN</vt:lpstr>
      <vt:lpstr>專案設計-rule base流程</vt:lpstr>
      <vt:lpstr>專案設計-break down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 Mechine Learning</dc:title>
  <dc:creator>澔緯 蔡</dc:creator>
  <cp:lastModifiedBy>JYUN-WEI LI</cp:lastModifiedBy>
  <cp:revision>37</cp:revision>
  <dcterms:created xsi:type="dcterms:W3CDTF">2019-11-25T13:44:04Z</dcterms:created>
  <dcterms:modified xsi:type="dcterms:W3CDTF">2020-01-08T09:39:23Z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