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6" r:id="rId9"/>
    <p:sldId id="261" r:id="rId10"/>
    <p:sldId id="267" r:id="rId11"/>
    <p:sldId id="265" r:id="rId1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>
        <p:scale>
          <a:sx n="75" d="100"/>
          <a:sy n="75" d="100"/>
        </p:scale>
        <p:origin x="974" y="331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en-US" altLang="zh-TW" sz="24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在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中取得好的樣本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en-US" altLang="zh-TW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7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7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1" presStyleCnt="7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1" presStyleCnt="7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2" presStyleCnt="7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2" presStyleCnt="7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3" presStyleCnt="7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3" presStyleCnt="7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4" presStyleCnt="7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4" presStyleCnt="7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5" presStyleCnt="7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5" presStyleCnt="7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6" presStyleCnt="7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6" presStyleCnt="7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8585F034-87B5-4354-A241-97380A009B59}" srcId="{E7358108-83A8-42F1-84AF-1043344A61B4}" destId="{68B252EE-9C0A-4188-A43E-0D986D13139E}" srcOrd="1" destOrd="0" parTransId="{81BF323F-0728-4CEC-A5C6-E78EFAB532FA}" sibTransId="{AD05A098-FF6B-4ED5-BD35-CFD2DCD6F823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A5A6396D-90A6-4EAB-BD65-C6E3EB328989}" srcId="{BB9FF21B-E75B-43A4-B03F-6C82A45E4511}" destId="{5E31DA61-BA7B-4CD0-B08B-CD683A1209DE}" srcOrd="1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9C6A748D-1723-440A-8A37-F9D03FECA472}" type="presParOf" srcId="{F19D0611-B84B-4FD7-BF2E-2DADD5D827ED}" destId="{FA5B38AC-797B-4312-B45A-B09C5187349A}" srcOrd="2" destOrd="0" presId="urn:microsoft.com/office/officeart/2005/8/layout/orgChart1"/>
    <dgm:cxn modelId="{4EEC899A-8FE2-48B3-A4F6-09D4122CE3EE}" type="presParOf" srcId="{F19D0611-B84B-4FD7-BF2E-2DADD5D827ED}" destId="{69F22005-0E27-4DB7-9C51-EBE00F36D749}" srcOrd="3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43801728-08C1-494D-B917-672E1AA1DCD5}" type="presParOf" srcId="{701D8773-02D0-4A03-A1BE-6FAD4C78FAF5}" destId="{AD91993C-55B9-441F-87C0-0719108305AF}" srcOrd="2" destOrd="0" presId="urn:microsoft.com/office/officeart/2005/8/layout/orgChart1"/>
    <dgm:cxn modelId="{4F62D07E-D6D9-4D12-AE67-9028D26B6A0C}" type="presParOf" srcId="{701D8773-02D0-4A03-A1BE-6FAD4C78FAF5}" destId="{04809DD7-0456-4040-AB6A-EF301CE687D7}" srcOrd="3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40AE9-3099-4F19-AE25-6AA406E4942B}">
      <dsp:nvSpPr>
        <dsp:cNvPr id="0" name=""/>
        <dsp:cNvSpPr/>
      </dsp:nvSpPr>
      <dsp:spPr>
        <a:xfrm>
          <a:off x="6006247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6006247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6006247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815048" y="735662"/>
          <a:ext cx="1779445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1779445" y="154414"/>
              </a:lnTo>
              <a:lnTo>
                <a:pt x="1779445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4226801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4226801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4769328" y="735662"/>
          <a:ext cx="91440" cy="308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2447355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2447355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3035602" y="735662"/>
          <a:ext cx="1779445" cy="308829"/>
        </a:xfrm>
        <a:custGeom>
          <a:avLst/>
          <a:gdLst/>
          <a:ahLst/>
          <a:cxnLst/>
          <a:rect l="0" t="0" r="0" b="0"/>
          <a:pathLst>
            <a:path>
              <a:moveTo>
                <a:pt x="1779445" y="0"/>
              </a:moveTo>
              <a:lnTo>
                <a:pt x="1779445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3608797" y="354"/>
          <a:ext cx="2412502" cy="735308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608797" y="354"/>
        <a:ext cx="2412502" cy="735308"/>
      </dsp:txXfrm>
    </dsp:sp>
    <dsp:sp modelId="{898283FA-7639-445A-95D5-432134CB6ADF}">
      <dsp:nvSpPr>
        <dsp:cNvPr id="0" name=""/>
        <dsp:cNvSpPr/>
      </dsp:nvSpPr>
      <dsp:spPr>
        <a:xfrm>
          <a:off x="2300294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300294" y="1044492"/>
        <a:ext cx="1470616" cy="735308"/>
      </dsp:txXfrm>
    </dsp:sp>
    <dsp:sp modelId="{9CB29694-F3D7-41DB-BEBC-33D5343BA11A}">
      <dsp:nvSpPr>
        <dsp:cNvPr id="0" name=""/>
        <dsp:cNvSpPr/>
      </dsp:nvSpPr>
      <dsp:spPr>
        <a:xfrm>
          <a:off x="2667948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667948" y="2088629"/>
        <a:ext cx="1470616" cy="735308"/>
      </dsp:txXfrm>
    </dsp:sp>
    <dsp:sp modelId="{58DF7A56-A026-4332-B778-5724E260D9D9}">
      <dsp:nvSpPr>
        <dsp:cNvPr id="0" name=""/>
        <dsp:cNvSpPr/>
      </dsp:nvSpPr>
      <dsp:spPr>
        <a:xfrm>
          <a:off x="2667948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667948" y="3132767"/>
        <a:ext cx="1470616" cy="735308"/>
      </dsp:txXfrm>
    </dsp:sp>
    <dsp:sp modelId="{EA605843-84EA-4778-BB50-59415505C303}">
      <dsp:nvSpPr>
        <dsp:cNvPr id="0" name=""/>
        <dsp:cNvSpPr/>
      </dsp:nvSpPr>
      <dsp:spPr>
        <a:xfrm>
          <a:off x="4079740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4079740" y="1044492"/>
        <a:ext cx="1470616" cy="735308"/>
      </dsp:txXfrm>
    </dsp:sp>
    <dsp:sp modelId="{B9F624FB-4B18-4FAE-BC1C-356832304C1D}">
      <dsp:nvSpPr>
        <dsp:cNvPr id="0" name=""/>
        <dsp:cNvSpPr/>
      </dsp:nvSpPr>
      <dsp:spPr>
        <a:xfrm>
          <a:off x="4447394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在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中取得好的樣本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4447394" y="2088629"/>
        <a:ext cx="1470616" cy="735308"/>
      </dsp:txXfrm>
    </dsp:sp>
    <dsp:sp modelId="{A6632A3E-C71E-4AE1-A356-3690361E8512}">
      <dsp:nvSpPr>
        <dsp:cNvPr id="0" name=""/>
        <dsp:cNvSpPr/>
      </dsp:nvSpPr>
      <dsp:spPr>
        <a:xfrm>
          <a:off x="4447394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4447394" y="3132767"/>
        <a:ext cx="1470616" cy="735308"/>
      </dsp:txXfrm>
    </dsp:sp>
    <dsp:sp modelId="{027E1B34-93FE-4CE3-8A28-D69A90B48A09}">
      <dsp:nvSpPr>
        <dsp:cNvPr id="0" name=""/>
        <dsp:cNvSpPr/>
      </dsp:nvSpPr>
      <dsp:spPr>
        <a:xfrm>
          <a:off x="5859186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859186" y="1044492"/>
        <a:ext cx="1470616" cy="735308"/>
      </dsp:txXfrm>
    </dsp:sp>
    <dsp:sp modelId="{FC2AA275-909E-47D7-A861-5FB840A38676}">
      <dsp:nvSpPr>
        <dsp:cNvPr id="0" name=""/>
        <dsp:cNvSpPr/>
      </dsp:nvSpPr>
      <dsp:spPr>
        <a:xfrm>
          <a:off x="6226840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6226840" y="2088629"/>
        <a:ext cx="1470616" cy="735308"/>
      </dsp:txXfrm>
    </dsp:sp>
    <dsp:sp modelId="{31BD8C53-89B5-4F7C-9478-2F7EA5E507AF}">
      <dsp:nvSpPr>
        <dsp:cNvPr id="0" name=""/>
        <dsp:cNvSpPr/>
      </dsp:nvSpPr>
      <dsp:spPr>
        <a:xfrm>
          <a:off x="6226840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6226840" y="3132767"/>
        <a:ext cx="1470616" cy="735308"/>
      </dsp:txXfrm>
    </dsp:sp>
    <dsp:sp modelId="{8C04714C-7228-4FE6-AC0C-C1DB88E9F632}">
      <dsp:nvSpPr>
        <dsp:cNvPr id="0" name=""/>
        <dsp:cNvSpPr/>
      </dsp:nvSpPr>
      <dsp:spPr>
        <a:xfrm>
          <a:off x="6226840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6226840" y="4176905"/>
        <a:ext cx="1470616" cy="73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2019年12月15日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2019年12月15日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2019年12月15日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</a:t>
            </a:r>
            <a:r>
              <a:rPr lang="en-US" altLang="zh-TW" dirty="0" err="1" smtClean="0">
                <a:ea typeface="Microsoft JhengHei UI" panose="020B0604030504040204" pitchFamily="34" charset="-120"/>
              </a:rPr>
              <a:t>Mechine</a:t>
            </a:r>
            <a:r>
              <a:rPr lang="en-US" altLang="zh-TW" dirty="0" smtClean="0">
                <a:ea typeface="Microsoft JhengHei UI" panose="020B0604030504040204" pitchFamily="34" charset="-120"/>
              </a:rPr>
              <a:t>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Mechine</a:t>
            </a:r>
            <a:r>
              <a:rPr lang="en-US" altLang="zh-TW" sz="2400" dirty="0" smtClean="0"/>
              <a:t> Learning </a:t>
            </a:r>
            <a:r>
              <a:rPr lang="zh-TW" altLang="en-US" sz="2400" dirty="0" smtClean="0"/>
              <a:t>來學習如何回擊球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最後須在</a:t>
            </a:r>
            <a:r>
              <a:rPr lang="en-US" altLang="zh-TW" sz="2400" dirty="0" smtClean="0"/>
              <a:t>B504</a:t>
            </a:r>
            <a:r>
              <a:rPr lang="zh-TW" altLang="en-US" sz="2400" dirty="0" smtClean="0"/>
              <a:t>教室實測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專案分析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130255"/>
              </p:ext>
            </p:extLst>
          </p:nvPr>
        </p:nvGraphicFramePr>
        <p:xfrm>
          <a:off x="1065212" y="1828800"/>
          <a:ext cx="9997751" cy="49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212" y="1829433"/>
            <a:ext cx="8686801" cy="4191000"/>
          </a:xfrm>
        </p:spPr>
        <p:txBody>
          <a:bodyPr/>
          <a:lstStyle/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63434" y="2276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Rule Base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77843" y="2276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knn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09757" y="2239516"/>
            <a:ext cx="2824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選取</a:t>
            </a:r>
            <a:r>
              <a:rPr lang="zh-TW" altLang="en-US" dirty="0" smtClean="0"/>
              <a:t>一</a:t>
            </a:r>
            <a:r>
              <a:rPr lang="zh-TW" altLang="en-US" dirty="0"/>
              <a:t>些</a:t>
            </a:r>
            <a:r>
              <a:rPr lang="zh-TW" altLang="en-US" dirty="0" smtClean="0"/>
              <a:t>可用的</a:t>
            </a:r>
            <a:r>
              <a:rPr lang="en-US" altLang="zh-TW" dirty="0" smtClean="0"/>
              <a:t>pickle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915094" y="2763282"/>
            <a:ext cx="2747270" cy="1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62564" y="1463889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選取可用的</a:t>
            </a:r>
            <a:r>
              <a:rPr lang="en-US" altLang="zh-TW" dirty="0" smtClean="0"/>
              <a:t>pickle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2"/>
          </p:cNvCxnSpPr>
          <p:nvPr/>
        </p:nvCxnSpPr>
        <p:spPr>
          <a:xfrm rot="5400000">
            <a:off x="1107868" y="2763628"/>
            <a:ext cx="395332" cy="13674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endCxn id="6" idx="1"/>
          </p:cNvCxnSpPr>
          <p:nvPr/>
        </p:nvCxnSpPr>
        <p:spPr>
          <a:xfrm rot="5400000" flipH="1" flipV="1">
            <a:off x="401748" y="2983338"/>
            <a:ext cx="881742" cy="441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77788" y="3809026"/>
            <a:ext cx="243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反覆取得的</a:t>
            </a:r>
            <a:r>
              <a:rPr lang="en-US" altLang="zh-TW" dirty="0" smtClean="0"/>
              <a:t>pickle</a:t>
            </a:r>
            <a:endParaRPr lang="zh-TW" altLang="en-US" dirty="0"/>
          </a:p>
        </p:txBody>
      </p:sp>
      <p:cxnSp>
        <p:nvCxnSpPr>
          <p:cNvPr id="28" name="直線接點 27"/>
          <p:cNvCxnSpPr>
            <a:stCxn id="7" idx="2"/>
          </p:cNvCxnSpPr>
          <p:nvPr/>
        </p:nvCxnSpPr>
        <p:spPr>
          <a:xfrm>
            <a:off x="6603673" y="3249692"/>
            <a:ext cx="1" cy="50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endCxn id="31" idx="0"/>
          </p:cNvCxnSpPr>
          <p:nvPr/>
        </p:nvCxnSpPr>
        <p:spPr>
          <a:xfrm rot="10800000" flipV="1">
            <a:off x="5528559" y="3752686"/>
            <a:ext cx="1075115" cy="314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602728" y="406741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好的樣本</a:t>
            </a:r>
            <a:endParaRPr lang="zh-TW" altLang="en-US" dirty="0"/>
          </a:p>
        </p:txBody>
      </p:sp>
      <p:cxnSp>
        <p:nvCxnSpPr>
          <p:cNvPr id="36" name="肘形接點 35"/>
          <p:cNvCxnSpPr>
            <a:endCxn id="38" idx="0"/>
          </p:cNvCxnSpPr>
          <p:nvPr/>
        </p:nvCxnSpPr>
        <p:spPr>
          <a:xfrm>
            <a:off x="6603673" y="3752685"/>
            <a:ext cx="1086479" cy="321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764322" y="4074503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壞的樣本則丟棄或修改</a:t>
            </a:r>
            <a:endParaRPr lang="zh-TW" altLang="en-US" dirty="0"/>
          </a:p>
        </p:txBody>
      </p:sp>
      <p:cxnSp>
        <p:nvCxnSpPr>
          <p:cNvPr id="49" name="肘形接點 48"/>
          <p:cNvCxnSpPr>
            <a:stCxn id="31" idx="1"/>
          </p:cNvCxnSpPr>
          <p:nvPr/>
        </p:nvCxnSpPr>
        <p:spPr>
          <a:xfrm rot="10800000">
            <a:off x="4006180" y="2772106"/>
            <a:ext cx="596548" cy="17817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413607" y="2276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Knn</a:t>
            </a:r>
            <a:r>
              <a:rPr lang="zh-TW" altLang="en-US" dirty="0" smtClean="0"/>
              <a:t>訓練後測試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0"/>
          </p:cNvCxnSpPr>
          <p:nvPr/>
        </p:nvCxnSpPr>
        <p:spPr>
          <a:xfrm rot="16200000" flipV="1">
            <a:off x="8247519" y="184954"/>
            <a:ext cx="448073" cy="3735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7" idx="0"/>
          </p:cNvCxnSpPr>
          <p:nvPr/>
        </p:nvCxnSpPr>
        <p:spPr>
          <a:xfrm>
            <a:off x="6603673" y="1828799"/>
            <a:ext cx="0" cy="4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7" idx="3"/>
            <a:endCxn id="51" idx="1"/>
          </p:cNvCxnSpPr>
          <p:nvPr/>
        </p:nvCxnSpPr>
        <p:spPr>
          <a:xfrm>
            <a:off x="7529503" y="2763282"/>
            <a:ext cx="1884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756156" y="2959775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訓練出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物件速度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:(75,100)</a:t>
            </a: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034389" y="2564904"/>
            <a:ext cx="15728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782044" y="2416242"/>
            <a:ext cx="5760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80</a:t>
            </a:r>
            <a:endParaRPr lang="zh-TW" altLang="en-US" dirty="0" smtClean="0"/>
          </a:p>
        </p:txBody>
      </p:sp>
      <p:cxnSp>
        <p:nvCxnSpPr>
          <p:cNvPr id="8" name="直線接點 7"/>
          <p:cNvCxnSpPr/>
          <p:nvPr/>
        </p:nvCxnSpPr>
        <p:spPr>
          <a:xfrm>
            <a:off x="1053852" y="5229200"/>
            <a:ext cx="1572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775416" y="5044534"/>
            <a:ext cx="5760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420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演算法，全名叫</a:t>
            </a:r>
            <a:r>
              <a:rPr lang="en-US" altLang="zh-TW" b="1" dirty="0"/>
              <a:t>K-nearest neighbors </a:t>
            </a:r>
            <a:r>
              <a:rPr lang="en-US" altLang="zh-TW" b="1" dirty="0" smtClean="0"/>
              <a:t>algorithm</a:t>
            </a:r>
          </a:p>
          <a:p>
            <a:r>
              <a:rPr lang="en-US" altLang="zh-TW" dirty="0"/>
              <a:t>KNN</a:t>
            </a:r>
            <a:r>
              <a:rPr lang="zh-TW" altLang="en-US" dirty="0"/>
              <a:t>屬於機器學習中的監督式學習</a:t>
            </a:r>
            <a:r>
              <a:rPr lang="en-US" altLang="zh-TW" dirty="0"/>
              <a:t>(</a:t>
            </a:r>
            <a:r>
              <a:rPr lang="en-US" altLang="zh-TW" b="1" dirty="0"/>
              <a:t>Supervised learning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但是在</a:t>
            </a:r>
            <a:r>
              <a:rPr lang="en-US" altLang="zh-TW" dirty="0"/>
              <a:t>KNN</a:t>
            </a:r>
            <a:r>
              <a:rPr lang="zh-TW" altLang="en-US" dirty="0"/>
              <a:t>其實並沒有做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近鄰分類算法中，對於預測的新樣本數據，將其與訓練樣本一一進行比較，找到最為相似的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988509"/>
            <a:ext cx="2331472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</a:t>
            </a:r>
            <a:r>
              <a:rPr lang="en-US" altLang="zh-TW" dirty="0"/>
              <a:t>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7616159" y="533400"/>
            <a:ext cx="2592288" cy="5985058"/>
            <a:chOff x="5950395" y="108238"/>
            <a:chExt cx="3263978" cy="8984569"/>
          </a:xfrm>
        </p:grpSpPr>
        <p:sp>
          <p:nvSpPr>
            <p:cNvPr id="4" name="矩形 3"/>
            <p:cNvSpPr/>
            <p:nvPr/>
          </p:nvSpPr>
          <p:spPr>
            <a:xfrm>
              <a:off x="5953952" y="1039374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發球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950395" y="5550840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2P</a:t>
              </a:r>
              <a:r>
                <a:rPr lang="zh-TW" altLang="en-US" sz="1400" dirty="0"/>
                <a:t>的回擊方向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852983" y="285539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53952" y="108238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1P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52982" y="103937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2P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2983" y="376340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852983" y="46714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5640" y="74131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0396" y="8344247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cxnSp>
          <p:nvCxnSpPr>
            <p:cNvPr id="16" name="直線單箭頭接點 15"/>
            <p:cNvCxnSpPr>
              <a:stCxn id="8" idx="2"/>
              <a:endCxn id="4" idx="0"/>
            </p:cNvCxnSpPr>
            <p:nvPr/>
          </p:nvCxnSpPr>
          <p:spPr>
            <a:xfrm>
              <a:off x="6634647" y="856798"/>
              <a:ext cx="0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2"/>
              <a:endCxn id="10" idx="0"/>
            </p:cNvCxnSpPr>
            <p:nvPr/>
          </p:nvCxnSpPr>
          <p:spPr>
            <a:xfrm>
              <a:off x="8533678" y="360395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0" idx="2"/>
              <a:endCxn id="11" idx="0"/>
            </p:cNvCxnSpPr>
            <p:nvPr/>
          </p:nvCxnSpPr>
          <p:spPr>
            <a:xfrm>
              <a:off x="8533678" y="451196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959927" y="6481976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cxnSp>
          <p:nvCxnSpPr>
            <p:cNvPr id="44" name="直線單箭頭接點 43"/>
            <p:cNvCxnSpPr>
              <a:stCxn id="36" idx="2"/>
            </p:cNvCxnSpPr>
            <p:nvPr/>
          </p:nvCxnSpPr>
          <p:spPr>
            <a:xfrm>
              <a:off x="6640622" y="7230536"/>
              <a:ext cx="0" cy="21767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3" idx="2"/>
              <a:endCxn id="14" idx="0"/>
            </p:cNvCxnSpPr>
            <p:nvPr/>
          </p:nvCxnSpPr>
          <p:spPr>
            <a:xfrm flipH="1">
              <a:off x="6631091" y="8161671"/>
              <a:ext cx="5244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4" idx="2"/>
              <a:endCxn id="5" idx="0"/>
            </p:cNvCxnSpPr>
            <p:nvPr/>
          </p:nvCxnSpPr>
          <p:spPr>
            <a:xfrm flipH="1">
              <a:off x="6631091" y="1787933"/>
              <a:ext cx="3556" cy="376290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14" idx="2"/>
              <a:endCxn id="5" idx="1"/>
            </p:cNvCxnSpPr>
            <p:nvPr/>
          </p:nvCxnSpPr>
          <p:spPr>
            <a:xfrm rot="5400000" flipH="1">
              <a:off x="4706900" y="7168616"/>
              <a:ext cx="3167687" cy="680695"/>
            </a:xfrm>
            <a:prstGeom prst="bentConnector4">
              <a:avLst>
                <a:gd name="adj1" fmla="val -5553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7852983" y="194738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1P</a:t>
              </a:r>
              <a:r>
                <a:rPr lang="zh-TW" altLang="en-US" sz="1400" dirty="0"/>
                <a:t>的回擊方向</a:t>
              </a:r>
            </a:p>
          </p:txBody>
        </p:sp>
        <p:cxnSp>
          <p:nvCxnSpPr>
            <p:cNvPr id="79" name="肘形接點 78"/>
            <p:cNvCxnSpPr>
              <a:stCxn id="11" idx="2"/>
              <a:endCxn id="76" idx="3"/>
            </p:cNvCxnSpPr>
            <p:nvPr/>
          </p:nvCxnSpPr>
          <p:spPr>
            <a:xfrm rot="5400000" flipH="1" flipV="1">
              <a:off x="7324871" y="3530470"/>
              <a:ext cx="3098309" cy="680695"/>
            </a:xfrm>
            <a:prstGeom prst="bentConnector4">
              <a:avLst>
                <a:gd name="adj1" fmla="val -5677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" idx="2"/>
              <a:endCxn id="36" idx="0"/>
            </p:cNvCxnSpPr>
            <p:nvPr/>
          </p:nvCxnSpPr>
          <p:spPr>
            <a:xfrm>
              <a:off x="6631091" y="6299400"/>
              <a:ext cx="9531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" idx="2"/>
              <a:endCxn id="76" idx="0"/>
            </p:cNvCxnSpPr>
            <p:nvPr/>
          </p:nvCxnSpPr>
          <p:spPr>
            <a:xfrm>
              <a:off x="8533677" y="1787933"/>
              <a:ext cx="1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6" idx="2"/>
              <a:endCxn id="76" idx="2"/>
            </p:cNvCxnSpPr>
            <p:nvPr/>
          </p:nvCxnSpPr>
          <p:spPr>
            <a:xfrm>
              <a:off x="8533678" y="2695942"/>
              <a:ext cx="0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6" idx="2"/>
              <a:endCxn id="7" idx="0"/>
            </p:cNvCxnSpPr>
            <p:nvPr/>
          </p:nvCxnSpPr>
          <p:spPr>
            <a:xfrm>
              <a:off x="8533678" y="269594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19204704" y="-1887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發球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199868" y="397518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1P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6575367" y="39558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04704" y="-309796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6575366" y="-196449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6575367" y="157562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575367" y="275566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9207001" y="6395370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99868" y="760546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cxnSp>
        <p:nvCxnSpPr>
          <p:cNvPr id="119" name="直線單箭頭接點 118"/>
          <p:cNvCxnSpPr>
            <a:stCxn id="113" idx="2"/>
            <a:endCxn id="110" idx="0"/>
          </p:cNvCxnSpPr>
          <p:nvPr/>
        </p:nvCxnSpPr>
        <p:spPr>
          <a:xfrm>
            <a:off x="20130534" y="-2125146"/>
            <a:ext cx="0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2" idx="2"/>
            <a:endCxn id="115" idx="0"/>
          </p:cNvCxnSpPr>
          <p:nvPr/>
        </p:nvCxnSpPr>
        <p:spPr>
          <a:xfrm>
            <a:off x="17501197" y="136840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5" idx="2"/>
            <a:endCxn id="116" idx="0"/>
          </p:cNvCxnSpPr>
          <p:nvPr/>
        </p:nvCxnSpPr>
        <p:spPr>
          <a:xfrm>
            <a:off x="17501197" y="254844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212831" y="518527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2" idx="2"/>
          </p:cNvCxnSpPr>
          <p:nvPr/>
        </p:nvCxnSpPr>
        <p:spPr>
          <a:xfrm>
            <a:off x="20138661" y="6158096"/>
            <a:ext cx="0" cy="28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7" idx="2"/>
            <a:endCxn id="118" idx="0"/>
          </p:cNvCxnSpPr>
          <p:nvPr/>
        </p:nvCxnSpPr>
        <p:spPr>
          <a:xfrm flipH="1">
            <a:off x="20125698" y="7368190"/>
            <a:ext cx="713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  <a:endCxn id="111" idx="0"/>
          </p:cNvCxnSpPr>
          <p:nvPr/>
        </p:nvCxnSpPr>
        <p:spPr>
          <a:xfrm flipH="1">
            <a:off x="20125698" y="-915052"/>
            <a:ext cx="4836" cy="48902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8" idx="2"/>
            <a:endCxn id="111" idx="1"/>
          </p:cNvCxnSpPr>
          <p:nvPr/>
        </p:nvCxnSpPr>
        <p:spPr>
          <a:xfrm rot="5400000" flipH="1">
            <a:off x="17604437" y="6057023"/>
            <a:ext cx="4116692" cy="925830"/>
          </a:xfrm>
          <a:prstGeom prst="bentConnector4">
            <a:avLst>
              <a:gd name="adj1" fmla="val -5553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6575367" y="-78445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cxnSp>
        <p:nvCxnSpPr>
          <p:cNvPr id="128" name="肘形接點 127"/>
          <p:cNvCxnSpPr>
            <a:stCxn id="116" idx="2"/>
            <a:endCxn id="127" idx="3"/>
          </p:cNvCxnSpPr>
          <p:nvPr/>
        </p:nvCxnSpPr>
        <p:spPr>
          <a:xfrm rot="5400000" flipH="1" flipV="1">
            <a:off x="15950847" y="1252302"/>
            <a:ext cx="4026529" cy="925830"/>
          </a:xfrm>
          <a:prstGeom prst="bentConnector4">
            <a:avLst>
              <a:gd name="adj1" fmla="val -5677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1" idx="2"/>
            <a:endCxn id="122" idx="0"/>
          </p:cNvCxnSpPr>
          <p:nvPr/>
        </p:nvCxnSpPr>
        <p:spPr>
          <a:xfrm>
            <a:off x="20125698" y="4948002"/>
            <a:ext cx="1296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4" idx="2"/>
            <a:endCxn id="127" idx="0"/>
          </p:cNvCxnSpPr>
          <p:nvPr/>
        </p:nvCxnSpPr>
        <p:spPr>
          <a:xfrm>
            <a:off x="17501196" y="-991678"/>
            <a:ext cx="1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2"/>
            <a:endCxn id="127" idx="2"/>
          </p:cNvCxnSpPr>
          <p:nvPr/>
        </p:nvCxnSpPr>
        <p:spPr>
          <a:xfrm>
            <a:off x="17501197" y="188362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7" idx="2"/>
            <a:endCxn id="112" idx="0"/>
          </p:cNvCxnSpPr>
          <p:nvPr/>
        </p:nvCxnSpPr>
        <p:spPr>
          <a:xfrm>
            <a:off x="17501197" y="188362"/>
            <a:ext cx="0" cy="2072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圖片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57909"/>
            <a:ext cx="5501763" cy="1443363"/>
          </a:xfrm>
          <a:prstGeom prst="rect">
            <a:avLst/>
          </a:prstGeom>
        </p:spPr>
      </p:pic>
      <p:grpSp>
        <p:nvGrpSpPr>
          <p:cNvPr id="138" name="群組 137"/>
          <p:cNvGrpSpPr/>
          <p:nvPr/>
        </p:nvGrpSpPr>
        <p:grpSpPr>
          <a:xfrm>
            <a:off x="1065212" y="3958254"/>
            <a:ext cx="5501763" cy="902439"/>
            <a:chOff x="1065212" y="3975182"/>
            <a:chExt cx="5501763" cy="902439"/>
          </a:xfrm>
        </p:grpSpPr>
        <p:pic>
          <p:nvPicPr>
            <p:cNvPr id="135" name="圖片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2" y="3979374"/>
              <a:ext cx="5501763" cy="898247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1065212" y="3975182"/>
              <a:ext cx="5501763" cy="893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9" name="矩形 138"/>
          <p:cNvSpPr/>
          <p:nvPr/>
        </p:nvSpPr>
        <p:spPr>
          <a:xfrm>
            <a:off x="7618983" y="4158981"/>
            <a:ext cx="1093547" cy="49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7" name="直線接點 146"/>
          <p:cNvCxnSpPr/>
          <p:nvPr/>
        </p:nvCxnSpPr>
        <p:spPr>
          <a:xfrm>
            <a:off x="6566975" y="3949793"/>
            <a:ext cx="1056754" cy="20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6566975" y="4657634"/>
            <a:ext cx="1049184" cy="194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36" idx="2"/>
            <a:endCxn id="135" idx="0"/>
          </p:cNvCxnSpPr>
          <p:nvPr/>
        </p:nvCxnSpPr>
        <p:spPr>
          <a:xfrm>
            <a:off x="3816094" y="3601272"/>
            <a:ext cx="0" cy="36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73186" y="175854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判斷球是向上或是向下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45950" y="35959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判斷</a:t>
            </a:r>
            <a:r>
              <a:rPr lang="zh-TW" altLang="en-US" dirty="0"/>
              <a:t>球是</a:t>
            </a:r>
            <a:r>
              <a:rPr lang="zh-TW" altLang="en-US" dirty="0" smtClean="0"/>
              <a:t>向左或是向右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250</TotalTime>
  <Words>335</Words>
  <Application>Microsoft Office PowerPoint</Application>
  <PresentationFormat>自訂</PresentationFormat>
  <Paragraphs>86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JhengHei Light</vt:lpstr>
      <vt:lpstr>Microsoft JhengHei UI</vt:lpstr>
      <vt:lpstr>細明體</vt:lpstr>
      <vt:lpstr>新細明體</vt:lpstr>
      <vt:lpstr>Arial</vt:lpstr>
      <vt:lpstr>Palatino Linotype</vt:lpstr>
      <vt:lpstr>Wingdings</vt:lpstr>
      <vt:lpstr>商務策略簡報</vt:lpstr>
      <vt:lpstr>Ping Pong Mechine Learning</vt:lpstr>
      <vt:lpstr>目錄</vt:lpstr>
      <vt:lpstr>專案需求</vt:lpstr>
      <vt:lpstr>專案分析</vt:lpstr>
      <vt:lpstr>專案分析-功能模組</vt:lpstr>
      <vt:lpstr>專案分析-遊戲分析</vt:lpstr>
      <vt:lpstr>專案分析-KNN</vt:lpstr>
      <vt:lpstr>專案設計-rule base流程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澔緯 蔡</cp:lastModifiedBy>
  <cp:revision>37</cp:revision>
  <dcterms:created xsi:type="dcterms:W3CDTF">2019-11-25T13:44:04Z</dcterms:created>
  <dcterms:modified xsi:type="dcterms:W3CDTF">2019-12-15T14:41:53Z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