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en-US" altLang="zh-TW" sz="2400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Rule_Base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</a:t>
          </a:r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zh-TW" alt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撰寫</a:t>
          </a:r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存取</a:t>
          </a:r>
          <a:r>
            <a:rPr lang="en-US" altLang="zh-TW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可運用的</a:t>
          </a:r>
          <a:r>
            <a:rPr lang="en-US" altLang="zh-TW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訓練結果測試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取得可用記錄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再次進行訓練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成績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5E31DA61-BA7B-4CD0-B08B-CD683A1209D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撰寫訓練程式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B429E2B1-9AB4-4DAF-A3D8-FAB2AEC20118}" type="par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EFD350DB-5014-47BD-802E-75E7FEB9EDCE}" type="sib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AD91993C-55B9-441F-87C0-0719108305AF}" type="pres">
      <dgm:prSet presAssocID="{B429E2B1-9AB4-4DAF-A3D8-FAB2AEC20118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04809DD7-0456-4040-AB6A-EF301CE687D7}" type="pres">
      <dgm:prSet presAssocID="{5E31DA61-BA7B-4CD0-B08B-CD683A1209DE}" presName="hierRoot2" presStyleCnt="0">
        <dgm:presLayoutVars>
          <dgm:hierBranch val="init"/>
        </dgm:presLayoutVars>
      </dgm:prSet>
      <dgm:spPr/>
    </dgm:pt>
    <dgm:pt modelId="{98E5C590-3007-465A-9B70-B37B2C7779A6}" type="pres">
      <dgm:prSet presAssocID="{5E31DA61-BA7B-4CD0-B08B-CD683A1209DE}" presName="rootComposite" presStyleCnt="0"/>
      <dgm:spPr/>
    </dgm:pt>
    <dgm:pt modelId="{A6632A3E-C71E-4AE1-A356-3690361E8512}" type="pres">
      <dgm:prSet presAssocID="{5E31DA61-BA7B-4CD0-B08B-CD683A1209DE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A213B4-DAA0-4BB7-88F0-3CEC63244ACD}" type="pres">
      <dgm:prSet presAssocID="{5E31DA61-BA7B-4CD0-B08B-CD683A1209DE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7A2CADE4-A621-4DF2-9FE5-4166F7A34B56}" type="pres">
      <dgm:prSet presAssocID="{5E31DA61-BA7B-4CD0-B08B-CD683A1209DE}" presName="hierChild4" presStyleCnt="0"/>
      <dgm:spPr/>
    </dgm:pt>
    <dgm:pt modelId="{207B4E6D-8E35-4AE0-8471-FC0349E8C238}" type="pres">
      <dgm:prSet presAssocID="{5E31DA61-BA7B-4CD0-B08B-CD683A1209DE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1EE855D1-1F30-4D92-A653-886CBE94E42C}" type="presOf" srcId="{5E31DA61-BA7B-4CD0-B08B-CD683A1209DE}" destId="{A6632A3E-C71E-4AE1-A356-3690361E8512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EF0895BD-A6E5-4C5F-8734-421F77E7137A}" type="presOf" srcId="{5E31DA61-BA7B-4CD0-B08B-CD683A1209DE}" destId="{5FA213B4-DAA0-4BB7-88F0-3CEC63244ACD}" srcOrd="1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022B9709-53D1-4388-BD70-35E5A92F83B5}" type="presOf" srcId="{B429E2B1-9AB4-4DAF-A3D8-FAB2AEC20118}" destId="{AD91993C-55B9-441F-87C0-0719108305AF}" srcOrd="0" destOrd="0" presId="urn:microsoft.com/office/officeart/2005/8/layout/orgChart1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A5A6396D-90A6-4EAB-BD65-C6E3EB328989}" srcId="{BB9FF21B-E75B-43A4-B03F-6C82A45E4511}" destId="{5E31DA61-BA7B-4CD0-B08B-CD683A1209DE}" srcOrd="1" destOrd="0" parTransId="{B429E2B1-9AB4-4DAF-A3D8-FAB2AEC20118}" sibTransId="{EFD350DB-5014-47BD-802E-75E7FEB9EDCE}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43801728-08C1-494D-B917-672E1AA1DCD5}" type="presParOf" srcId="{701D8773-02D0-4A03-A1BE-6FAD4C78FAF5}" destId="{AD91993C-55B9-441F-87C0-0719108305AF}" srcOrd="2" destOrd="0" presId="urn:microsoft.com/office/officeart/2005/8/layout/orgChart1"/>
    <dgm:cxn modelId="{4F62D07E-D6D9-4D12-AE67-9028D26B6A0C}" type="presParOf" srcId="{701D8773-02D0-4A03-A1BE-6FAD4C78FAF5}" destId="{04809DD7-0456-4040-AB6A-EF301CE687D7}" srcOrd="3" destOrd="0" presId="urn:microsoft.com/office/officeart/2005/8/layout/orgChart1"/>
    <dgm:cxn modelId="{74FA3781-40DF-4239-8114-EC9B38F5645B}" type="presParOf" srcId="{04809DD7-0456-4040-AB6A-EF301CE687D7}" destId="{98E5C590-3007-465A-9B70-B37B2C7779A6}" srcOrd="0" destOrd="0" presId="urn:microsoft.com/office/officeart/2005/8/layout/orgChart1"/>
    <dgm:cxn modelId="{BD5026E0-0C8D-4DFB-8A60-05B37B661E12}" type="presParOf" srcId="{98E5C590-3007-465A-9B70-B37B2C7779A6}" destId="{A6632A3E-C71E-4AE1-A356-3690361E8512}" srcOrd="0" destOrd="0" presId="urn:microsoft.com/office/officeart/2005/8/layout/orgChart1"/>
    <dgm:cxn modelId="{D03D5B0F-C43F-404C-A4BF-8C63741F7EB1}" type="presParOf" srcId="{98E5C590-3007-465A-9B70-B37B2C7779A6}" destId="{5FA213B4-DAA0-4BB7-88F0-3CEC63244ACD}" srcOrd="1" destOrd="0" presId="urn:microsoft.com/office/officeart/2005/8/layout/orgChart1"/>
    <dgm:cxn modelId="{7E821B55-28CA-440D-8649-3A22A6057F23}" type="presParOf" srcId="{04809DD7-0456-4040-AB6A-EF301CE687D7}" destId="{7A2CADE4-A621-4DF2-9FE5-4166F7A34B56}" srcOrd="1" destOrd="0" presId="urn:microsoft.com/office/officeart/2005/8/layout/orgChart1"/>
    <dgm:cxn modelId="{FCF410D1-B845-436B-BF4E-989EDE54B16E}" type="presParOf" srcId="{04809DD7-0456-4040-AB6A-EF301CE687D7}" destId="{207B4E6D-8E35-4AE0-8471-FC0349E8C238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6895970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4815048" y="735662"/>
          <a:ext cx="2669168" cy="30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14"/>
              </a:lnTo>
              <a:lnTo>
                <a:pt x="2669168" y="154414"/>
              </a:lnTo>
              <a:lnTo>
                <a:pt x="2669168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5116524" y="1779800"/>
          <a:ext cx="220592" cy="2764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4758"/>
              </a:lnTo>
              <a:lnTo>
                <a:pt x="220592" y="276475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5116524" y="1779800"/>
          <a:ext cx="220592" cy="172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621"/>
              </a:lnTo>
              <a:lnTo>
                <a:pt x="220592" y="1720621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5116524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4815048" y="735662"/>
          <a:ext cx="889722" cy="30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14"/>
              </a:lnTo>
              <a:lnTo>
                <a:pt x="889722" y="154414"/>
              </a:lnTo>
              <a:lnTo>
                <a:pt x="889722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93C-55B9-441F-87C0-0719108305AF}">
      <dsp:nvSpPr>
        <dsp:cNvPr id="0" name=""/>
        <dsp:cNvSpPr/>
      </dsp:nvSpPr>
      <dsp:spPr>
        <a:xfrm>
          <a:off x="3337078" y="1779800"/>
          <a:ext cx="220592" cy="172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621"/>
              </a:lnTo>
              <a:lnTo>
                <a:pt x="220592" y="1720621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3337078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3925325" y="735662"/>
          <a:ext cx="889722" cy="308829"/>
        </a:xfrm>
        <a:custGeom>
          <a:avLst/>
          <a:gdLst/>
          <a:ahLst/>
          <a:cxnLst/>
          <a:rect l="0" t="0" r="0" b="0"/>
          <a:pathLst>
            <a:path>
              <a:moveTo>
                <a:pt x="889722" y="0"/>
              </a:moveTo>
              <a:lnTo>
                <a:pt x="889722" y="154414"/>
              </a:lnTo>
              <a:lnTo>
                <a:pt x="0" y="154414"/>
              </a:lnTo>
              <a:lnTo>
                <a:pt x="0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557633" y="1779800"/>
          <a:ext cx="220592" cy="2764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4758"/>
              </a:lnTo>
              <a:lnTo>
                <a:pt x="220592" y="276475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557633" y="1779800"/>
          <a:ext cx="220592" cy="172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621"/>
              </a:lnTo>
              <a:lnTo>
                <a:pt x="220592" y="1720621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557633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2145879" y="735662"/>
          <a:ext cx="2669168" cy="308829"/>
        </a:xfrm>
        <a:custGeom>
          <a:avLst/>
          <a:gdLst/>
          <a:ahLst/>
          <a:cxnLst/>
          <a:rect l="0" t="0" r="0" b="0"/>
          <a:pathLst>
            <a:path>
              <a:moveTo>
                <a:pt x="2669168" y="0"/>
              </a:moveTo>
              <a:lnTo>
                <a:pt x="2669168" y="154414"/>
              </a:lnTo>
              <a:lnTo>
                <a:pt x="0" y="154414"/>
              </a:lnTo>
              <a:lnTo>
                <a:pt x="0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3608797" y="354"/>
          <a:ext cx="2412502" cy="735308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3608797" y="354"/>
        <a:ext cx="2412502" cy="735308"/>
      </dsp:txXfrm>
    </dsp:sp>
    <dsp:sp modelId="{898283FA-7639-445A-95D5-432134CB6ADF}">
      <dsp:nvSpPr>
        <dsp:cNvPr id="0" name=""/>
        <dsp:cNvSpPr/>
      </dsp:nvSpPr>
      <dsp:spPr>
        <a:xfrm>
          <a:off x="1410571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Rule_Base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1410571" y="1044492"/>
        <a:ext cx="1470616" cy="735308"/>
      </dsp:txXfrm>
    </dsp:sp>
    <dsp:sp modelId="{9CB29694-F3D7-41DB-BEBC-33D5343BA11A}">
      <dsp:nvSpPr>
        <dsp:cNvPr id="0" name=""/>
        <dsp:cNvSpPr/>
      </dsp:nvSpPr>
      <dsp:spPr>
        <a:xfrm>
          <a:off x="1778225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</a:t>
          </a: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1778225" y="2088629"/>
        <a:ext cx="1470616" cy="735308"/>
      </dsp:txXfrm>
    </dsp:sp>
    <dsp:sp modelId="{DE79C5C0-52BB-4AB4-B9E4-4D482851A011}">
      <dsp:nvSpPr>
        <dsp:cNvPr id="0" name=""/>
        <dsp:cNvSpPr/>
      </dsp:nvSpPr>
      <dsp:spPr>
        <a:xfrm>
          <a:off x="1778225" y="3132767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撰寫</a:t>
          </a:r>
          <a:r>
            <a:rPr lang="en-US" altLang="zh-TW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78225" y="3132767"/>
        <a:ext cx="1470616" cy="735308"/>
      </dsp:txXfrm>
    </dsp:sp>
    <dsp:sp modelId="{58DF7A56-A026-4332-B778-5724E260D9D9}">
      <dsp:nvSpPr>
        <dsp:cNvPr id="0" name=""/>
        <dsp:cNvSpPr/>
      </dsp:nvSpPr>
      <dsp:spPr>
        <a:xfrm>
          <a:off x="1778225" y="4176905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存取</a:t>
          </a:r>
          <a:r>
            <a:rPr lang="en-US" altLang="zh-TW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1778225" y="4176905"/>
        <a:ext cx="1470616" cy="735308"/>
      </dsp:txXfrm>
    </dsp:sp>
    <dsp:sp modelId="{EA605843-84EA-4778-BB50-59415505C303}">
      <dsp:nvSpPr>
        <dsp:cNvPr id="0" name=""/>
        <dsp:cNvSpPr/>
      </dsp:nvSpPr>
      <dsp:spPr>
        <a:xfrm>
          <a:off x="3190017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3190017" y="1044492"/>
        <a:ext cx="1470616" cy="735308"/>
      </dsp:txXfrm>
    </dsp:sp>
    <dsp:sp modelId="{B9F624FB-4B18-4FAE-BC1C-356832304C1D}">
      <dsp:nvSpPr>
        <dsp:cNvPr id="0" name=""/>
        <dsp:cNvSpPr/>
      </dsp:nvSpPr>
      <dsp:spPr>
        <a:xfrm>
          <a:off x="3557671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可運用的</a:t>
          </a:r>
          <a:r>
            <a:rPr lang="en-US" altLang="zh-TW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3557671" y="2088629"/>
        <a:ext cx="1470616" cy="735308"/>
      </dsp:txXfrm>
    </dsp:sp>
    <dsp:sp modelId="{A6632A3E-C71E-4AE1-A356-3690361E8512}">
      <dsp:nvSpPr>
        <dsp:cNvPr id="0" name=""/>
        <dsp:cNvSpPr/>
      </dsp:nvSpPr>
      <dsp:spPr>
        <a:xfrm>
          <a:off x="3557671" y="3132767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撰寫訓練程式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3557671" y="3132767"/>
        <a:ext cx="1470616" cy="735308"/>
      </dsp:txXfrm>
    </dsp:sp>
    <dsp:sp modelId="{027E1B34-93FE-4CE3-8A28-D69A90B48A09}">
      <dsp:nvSpPr>
        <dsp:cNvPr id="0" name=""/>
        <dsp:cNvSpPr/>
      </dsp:nvSpPr>
      <dsp:spPr>
        <a:xfrm>
          <a:off x="4969463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4969463" y="1044492"/>
        <a:ext cx="1470616" cy="735308"/>
      </dsp:txXfrm>
    </dsp:sp>
    <dsp:sp modelId="{FC2AA275-909E-47D7-A861-5FB840A38676}">
      <dsp:nvSpPr>
        <dsp:cNvPr id="0" name=""/>
        <dsp:cNvSpPr/>
      </dsp:nvSpPr>
      <dsp:spPr>
        <a:xfrm>
          <a:off x="5337117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訓練結果測試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5337117" y="2088629"/>
        <a:ext cx="1470616" cy="735308"/>
      </dsp:txXfrm>
    </dsp:sp>
    <dsp:sp modelId="{31BD8C53-89B5-4F7C-9478-2F7EA5E507AF}">
      <dsp:nvSpPr>
        <dsp:cNvPr id="0" name=""/>
        <dsp:cNvSpPr/>
      </dsp:nvSpPr>
      <dsp:spPr>
        <a:xfrm>
          <a:off x="5337117" y="3132767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取得可用記錄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5337117" y="3132767"/>
        <a:ext cx="1470616" cy="735308"/>
      </dsp:txXfrm>
    </dsp:sp>
    <dsp:sp modelId="{8C04714C-7228-4FE6-AC0C-C1DB88E9F632}">
      <dsp:nvSpPr>
        <dsp:cNvPr id="0" name=""/>
        <dsp:cNvSpPr/>
      </dsp:nvSpPr>
      <dsp:spPr>
        <a:xfrm>
          <a:off x="5337117" y="4176905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再次進行訓練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5337117" y="4176905"/>
        <a:ext cx="1470616" cy="735308"/>
      </dsp:txXfrm>
    </dsp:sp>
    <dsp:sp modelId="{D6D7FEDC-5C4A-4464-B939-F0267B32F854}">
      <dsp:nvSpPr>
        <dsp:cNvPr id="0" name=""/>
        <dsp:cNvSpPr/>
      </dsp:nvSpPr>
      <dsp:spPr>
        <a:xfrm>
          <a:off x="6748909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6748909" y="1044492"/>
        <a:ext cx="1470616" cy="735308"/>
      </dsp:txXfrm>
    </dsp:sp>
    <dsp:sp modelId="{A22D8479-F3B5-40E2-B47E-87AA623B4993}">
      <dsp:nvSpPr>
        <dsp:cNvPr id="0" name=""/>
        <dsp:cNvSpPr/>
      </dsp:nvSpPr>
      <dsp:spPr>
        <a:xfrm>
          <a:off x="7116563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成績</a:t>
          </a:r>
          <a:endParaRPr lang="zh-TW" altLang="en-US" sz="1700" kern="1200" dirty="0"/>
        </a:p>
      </dsp:txBody>
      <dsp:txXfrm>
        <a:off x="7116563" y="2088629"/>
        <a:ext cx="1470616" cy="735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2019年12月6日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2019年12月6日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5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62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2019年12月6日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2019年12月6日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2019年12月6日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2019年12月6日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2019年12月6日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2019年12月6日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2019年12月6日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2019年12月6日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2019年12月6日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2019年12月6日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2019年12月6日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765502" cy="2514601"/>
          </a:xfrm>
        </p:spPr>
        <p:txBody>
          <a:bodyPr rtlCol="0"/>
          <a:lstStyle/>
          <a:p>
            <a:pPr rtl="0"/>
            <a:r>
              <a:rPr lang="en-US" altLang="zh-TW" dirty="0" smtClean="0">
                <a:ea typeface="Microsoft JhengHei UI" panose="020B0604030504040204" pitchFamily="34" charset="-120"/>
              </a:rPr>
              <a:t>Ping Pong </a:t>
            </a:r>
            <a:r>
              <a:rPr lang="en-US" altLang="zh-TW" dirty="0" err="1" smtClean="0">
                <a:ea typeface="Microsoft JhengHei UI" panose="020B0604030504040204" pitchFamily="34" charset="-120"/>
              </a:rPr>
              <a:t>Mechine</a:t>
            </a:r>
            <a:r>
              <a:rPr lang="en-US" altLang="zh-TW" dirty="0" smtClean="0">
                <a:ea typeface="Microsoft JhengHei UI" panose="020B0604030504040204" pitchFamily="34" charset="-120"/>
              </a:rPr>
              <a:t> Learning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329656"/>
          </a:xfrm>
        </p:spPr>
        <p:txBody>
          <a:bodyPr rtlCol="0"/>
          <a:lstStyle/>
          <a:p>
            <a:pPr rtl="0"/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李俊緯 </a:t>
            </a:r>
            <a:r>
              <a:rPr lang="en-US" altLang="zh-TW" dirty="0" smtClean="0"/>
              <a:t>0552043(</a:t>
            </a:r>
            <a:r>
              <a:rPr lang="zh-TW" altLang="en-US" dirty="0" smtClean="0"/>
              <a:t>菜雞</a:t>
            </a:r>
            <a:r>
              <a:rPr lang="en-US" altLang="zh-TW" dirty="0" smtClean="0"/>
              <a:t>)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金建宇 </a:t>
            </a:r>
            <a:r>
              <a:rPr lang="en-US" altLang="zh-TW" dirty="0" smtClean="0"/>
              <a:t>0552017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陳煜翔 </a:t>
            </a:r>
            <a:r>
              <a:rPr lang="en-US" altLang="zh-TW" dirty="0" smtClean="0"/>
              <a:t>0552002	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林俊豪 </a:t>
            </a:r>
            <a:r>
              <a:rPr lang="en-US" altLang="zh-TW" dirty="0" smtClean="0"/>
              <a:t>0552041</a:t>
            </a:r>
          </a:p>
          <a:p>
            <a:pPr rtl="0"/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zh-TW" altLang="en-US" dirty="0" smtClean="0"/>
              <a:t>蔡澔緯 </a:t>
            </a:r>
            <a:r>
              <a:rPr lang="en-US" altLang="zh-TW" dirty="0" smtClean="0"/>
              <a:t>0552042</a:t>
            </a:r>
            <a:endParaRPr lang="zh-TW" altLang="en-US" dirty="0"/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zh-TW" altLang="en-US" dirty="0" smtClean="0">
                <a:ea typeface="Microsoft JhengHei UI" panose="020B0604030504040204" pitchFamily="34" charset="-120"/>
              </a:rPr>
              <a:t>目錄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629916" y="1988840"/>
            <a:ext cx="2859435" cy="864096"/>
            <a:chOff x="1074737" y="1700808"/>
            <a:chExt cx="2859435" cy="864096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專案需求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310436" y="1988840"/>
            <a:ext cx="2859435" cy="864096"/>
            <a:chOff x="1074737" y="1700808"/>
            <a:chExt cx="2859435" cy="864096"/>
          </a:xfrm>
        </p:grpSpPr>
        <p:sp>
          <p:nvSpPr>
            <p:cNvPr id="11" name="等腰三角形 10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專案分析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629916" y="3389085"/>
            <a:ext cx="2859435" cy="864096"/>
            <a:chOff x="1074737" y="1700808"/>
            <a:chExt cx="2859435" cy="864096"/>
          </a:xfrm>
        </p:grpSpPr>
        <p:sp>
          <p:nvSpPr>
            <p:cNvPr id="14" name="等腰三角形 13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專案設計</a:t>
              </a:r>
              <a:endParaRPr lang="zh-TW" altLang="en-US" sz="2800" dirty="0" smtClean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Microsoft JhengHei UI" panose="020B0604030504040204" pitchFamily="34" charset="-120"/>
              </a:rPr>
              <a:t>專案需求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912568"/>
          </a:xfrm>
        </p:spPr>
        <p:txBody>
          <a:bodyPr rtlCol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功能需求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400" dirty="0" smtClean="0"/>
              <a:t>利用</a:t>
            </a:r>
            <a:r>
              <a:rPr lang="en-US" altLang="zh-TW" sz="2400" dirty="0" err="1" smtClean="0"/>
              <a:t>Mechine</a:t>
            </a:r>
            <a:r>
              <a:rPr lang="en-US" altLang="zh-TW" sz="2400" dirty="0" smtClean="0"/>
              <a:t> Learning </a:t>
            </a:r>
            <a:r>
              <a:rPr lang="zh-TW" altLang="en-US" sz="2400" dirty="0" smtClean="0"/>
              <a:t>來學習如何回</a:t>
            </a:r>
            <a:r>
              <a:rPr lang="zh-TW" altLang="en-US" sz="2400" dirty="0" smtClean="0"/>
              <a:t>擊球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在遊戲</a:t>
            </a:r>
            <a:r>
              <a:rPr lang="zh-TW" altLang="en-US" sz="2400" dirty="0"/>
              <a:t>速度達到</a:t>
            </a:r>
            <a:r>
              <a:rPr lang="en-US" altLang="zh-TW" sz="2400" dirty="0"/>
              <a:t>20</a:t>
            </a:r>
            <a:r>
              <a:rPr lang="zh-TW" altLang="en-US" sz="2400" dirty="0"/>
              <a:t>以前不會</a:t>
            </a:r>
            <a:r>
              <a:rPr lang="zh-TW" altLang="en-US" sz="2400" dirty="0" smtClean="0"/>
              <a:t>輸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減少</a:t>
            </a:r>
            <a:r>
              <a:rPr lang="zh-TW" altLang="en-US" sz="2400" dirty="0"/>
              <a:t>計算的難度，在對方回擊後盡可能地計算落點位置並移動</a:t>
            </a:r>
            <a:endParaRPr lang="en-US" altLang="zh-TW" sz="2400" dirty="0"/>
          </a:p>
          <a:p>
            <a:pPr>
              <a:lnSpc>
                <a:spcPct val="170000"/>
              </a:lnSpc>
            </a:pPr>
            <a:r>
              <a:rPr lang="zh-TW" altLang="en-US" sz="2800" dirty="0" smtClean="0"/>
              <a:t>環境需求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作業系統</a:t>
            </a:r>
            <a:r>
              <a:rPr lang="en-US" altLang="zh-TW" sz="2400" dirty="0" smtClean="0"/>
              <a:t>:WIN7</a:t>
            </a:r>
            <a:r>
              <a:rPr lang="zh-TW" altLang="en-US" sz="2400" dirty="0" smtClean="0"/>
              <a:t>以上版本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軟體版本</a:t>
            </a:r>
            <a:r>
              <a:rPr lang="en-US" altLang="zh-TW" sz="2400" dirty="0" smtClean="0"/>
              <a:t>:python3.6</a:t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最後須在</a:t>
            </a:r>
            <a:r>
              <a:rPr lang="en-US" altLang="zh-TW" sz="2400" dirty="0" smtClean="0"/>
              <a:t>B510</a:t>
            </a:r>
            <a:r>
              <a:rPr lang="zh-TW" altLang="en-US" sz="2400" dirty="0" smtClean="0"/>
              <a:t>教室實測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效能需求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800" dirty="0" smtClean="0"/>
              <a:t>在</a:t>
            </a:r>
            <a:r>
              <a:rPr lang="en-US" altLang="zh-TW" sz="2800" dirty="0" smtClean="0"/>
              <a:t>FPS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60</a:t>
            </a:r>
            <a:r>
              <a:rPr lang="zh-TW" altLang="en-US" sz="2800" dirty="0" smtClean="0"/>
              <a:t> 以下能正常運作</a:t>
            </a:r>
            <a:endParaRPr lang="en-US" altLang="zh-TW" sz="2800" dirty="0" smtClean="0"/>
          </a:p>
          <a:p>
            <a:pPr marL="45720" indent="0" rtl="0">
              <a:lnSpc>
                <a:spcPct val="150000"/>
              </a:lnSpc>
              <a:buNone/>
            </a:pPr>
            <a:endParaRPr lang="zh-TW" altLang="en-US" sz="2400" dirty="0"/>
          </a:p>
          <a:p>
            <a:pPr rtl="0"/>
            <a:endParaRPr lang="zh-TW" altLang="en-US" sz="2800" dirty="0"/>
          </a:p>
          <a:p>
            <a:pPr rtl="0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Microsoft JhengHei UI" panose="020B0604030504040204" pitchFamily="34" charset="-120"/>
              </a:rPr>
              <a:t>專案分析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313014D0-AE92-4D00-81FD-6738CBB9E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199241"/>
              </p:ext>
            </p:extLst>
          </p:nvPr>
        </p:nvGraphicFramePr>
        <p:xfrm>
          <a:off x="1065212" y="1828800"/>
          <a:ext cx="9997751" cy="49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9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遊戲分析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9" y="1700808"/>
            <a:ext cx="1585783" cy="4191000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3430116" y="1580719"/>
            <a:ext cx="8596668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dirty="0" smtClean="0"/>
              <a:t>紅色為</a:t>
            </a:r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，藍色為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。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420</a:t>
            </a:r>
            <a:r>
              <a:rPr lang="zh-TW" altLang="en-US" sz="2800" b="1" dirty="0" smtClean="0"/>
              <a:t>，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80</a:t>
            </a:r>
          </a:p>
          <a:p>
            <a:r>
              <a:rPr lang="zh-TW" altLang="en-US" sz="2800" b="1" dirty="0" smtClean="0"/>
              <a:t>物件速度</a:t>
            </a:r>
            <a:r>
              <a:rPr lang="en-US" altLang="zh-TW" sz="2800" b="1" dirty="0" smtClean="0"/>
              <a:t>:</a:t>
            </a:r>
          </a:p>
          <a:p>
            <a:pPr lvl="1"/>
            <a:r>
              <a:rPr lang="zh-TW" altLang="en-US" sz="2400" b="1" dirty="0" smtClean="0"/>
              <a:t>球速</a:t>
            </a:r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:(7,7)</a:t>
            </a:r>
          </a:p>
          <a:p>
            <a:pPr lvl="1"/>
            <a:r>
              <a:rPr lang="zh-TW" altLang="en-US" sz="2400" b="1" dirty="0" smtClean="0">
                <a:sym typeface="Wingdings" panose="05000000000000000000" pitchFamily="2" charset="2"/>
              </a:rPr>
              <a:t>平板移動速度</a:t>
            </a:r>
            <a:r>
              <a:rPr lang="en-US" altLang="zh-TW" sz="2400" b="1" dirty="0" smtClean="0">
                <a:sym typeface="Wingdings" panose="05000000000000000000" pitchFamily="2" charset="2"/>
              </a:rPr>
              <a:t>:(5,0)</a:t>
            </a:r>
          </a:p>
          <a:p>
            <a:r>
              <a:rPr lang="zh-TW" altLang="en-US" sz="2800" b="1" dirty="0" smtClean="0">
                <a:sym typeface="Wingdings" panose="05000000000000000000" pitchFamily="2" charset="2"/>
              </a:rPr>
              <a:t>初始位置</a:t>
            </a:r>
            <a:r>
              <a:rPr lang="en-US" altLang="zh-TW" sz="2800" b="1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1P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:(120,395)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2P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:(75,100)</a:t>
            </a: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endParaRPr lang="en-US" altLang="zh-TW" sz="2800" b="1" dirty="0">
              <a:sym typeface="Wingdings" panose="05000000000000000000" pitchFamily="2" charset="2"/>
            </a:endParaRP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2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遊戲參數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696070"/>
              </p:ext>
            </p:extLst>
          </p:nvPr>
        </p:nvGraphicFramePr>
        <p:xfrm>
          <a:off x="1341884" y="5013176"/>
          <a:ext cx="868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7754919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945971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03963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1P</a:t>
                      </a:r>
                      <a:r>
                        <a:rPr lang="zh-TW" altLang="en-US" dirty="0" smtClean="0"/>
                        <a:t>移動狀態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Right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Left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2P</a:t>
                      </a:r>
                      <a:r>
                        <a:rPr lang="zh-TW" altLang="en-US" dirty="0" smtClean="0"/>
                        <a:t>移動狀態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Right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Left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None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23827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 bwMode="auto">
          <a:xfrm>
            <a:off x="1269877" y="4365403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dirty="0" smtClean="0"/>
              <a:t>Output</a:t>
            </a:r>
            <a:endParaRPr lang="zh-TW" altLang="en-US" sz="2800" dirty="0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086727"/>
              </p:ext>
            </p:extLst>
          </p:nvPr>
        </p:nvGraphicFramePr>
        <p:xfrm>
          <a:off x="1341884" y="2752128"/>
          <a:ext cx="868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7754919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945971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03963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球速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[7,7]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[-7,-7]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球座標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[100,100]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[123,321]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2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拍子</a:t>
                      </a:r>
                      <a:r>
                        <a:rPr lang="en-US" altLang="zh-TW" dirty="0" smtClean="0"/>
                        <a:t>1P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2P</a:t>
                      </a:r>
                      <a:r>
                        <a:rPr lang="zh-TW" altLang="en-US" dirty="0" smtClean="0"/>
                        <a:t>座標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[100,80]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[100,420]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09103"/>
                  </a:ext>
                </a:extLst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 bwMode="auto">
          <a:xfrm>
            <a:off x="1485901" y="3960151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zh-TW" altLang="en-US" sz="2800" dirty="0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1335543" y="1908240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0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訓練流程分析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8716" y="2279329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24008" y="2275324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Ping pong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83004" y="232711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42000" y="232711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sav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 flipV="1">
            <a:off x="2340376" y="2761734"/>
            <a:ext cx="783632" cy="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75668" y="183599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取得樣本，開始訓練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17748" y="3585321"/>
            <a:ext cx="4663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利用</a:t>
            </a:r>
            <a:r>
              <a:rPr lang="en-US" altLang="zh-TW" sz="2400" dirty="0" err="1" smtClean="0"/>
              <a:t>Rule_Base</a:t>
            </a:r>
            <a:r>
              <a:rPr lang="zh-TW" altLang="en-US" sz="2400" dirty="0" smtClean="0"/>
              <a:t>提供大量有效樣本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975668" y="2761734"/>
            <a:ext cx="807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7634664" y="2813528"/>
            <a:ext cx="807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90502" y="3585321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實測後取得新樣本進行訓練</a:t>
            </a:r>
            <a:endParaRPr lang="zh-TW" altLang="en-US" sz="2400" dirty="0"/>
          </a:p>
        </p:txBody>
      </p:sp>
      <p:cxnSp>
        <p:nvCxnSpPr>
          <p:cNvPr id="14" name="肘形接點 13"/>
          <p:cNvCxnSpPr>
            <a:stCxn id="7" idx="2"/>
            <a:endCxn id="5" idx="2"/>
          </p:cNvCxnSpPr>
          <p:nvPr/>
        </p:nvCxnSpPr>
        <p:spPr>
          <a:xfrm rot="5400000" flipH="1">
            <a:off x="6682937" y="615045"/>
            <a:ext cx="51794" cy="5317992"/>
          </a:xfrm>
          <a:prstGeom prst="bentConnector3">
            <a:avLst>
              <a:gd name="adj1" fmla="val -441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9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a4f35948-e619-41b3-aa29-22878b09cfd2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59</TotalTime>
  <Words>224</Words>
  <Application>Microsoft Office PowerPoint</Application>
  <PresentationFormat>自訂</PresentationFormat>
  <Paragraphs>79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Microsoft JhengHei Light</vt:lpstr>
      <vt:lpstr>Microsoft JhengHei UI</vt:lpstr>
      <vt:lpstr>細明體</vt:lpstr>
      <vt:lpstr>新細明體</vt:lpstr>
      <vt:lpstr>Arial</vt:lpstr>
      <vt:lpstr>Palatino Linotype</vt:lpstr>
      <vt:lpstr>Times New Roman</vt:lpstr>
      <vt:lpstr>Wingdings</vt:lpstr>
      <vt:lpstr>商務策略簡報</vt:lpstr>
      <vt:lpstr>Ping Pong Mechine Learning</vt:lpstr>
      <vt:lpstr>目錄</vt:lpstr>
      <vt:lpstr>專案需求</vt:lpstr>
      <vt:lpstr>專案分析</vt:lpstr>
      <vt:lpstr>專案分析-遊戲分析</vt:lpstr>
      <vt:lpstr>專案分析-遊戲參數</vt:lpstr>
      <vt:lpstr>專案分析-訓練流程分析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 Mechine Learning</dc:title>
  <dc:creator>澔緯 蔡</dc:creator>
  <cp:lastModifiedBy>澔緯 蔡</cp:lastModifiedBy>
  <cp:revision>17</cp:revision>
  <dcterms:created xsi:type="dcterms:W3CDTF">2019-11-25T13:44:04Z</dcterms:created>
  <dcterms:modified xsi:type="dcterms:W3CDTF">2019-12-06T05:55:00Z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