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0" r:id="rId8"/>
    <p:sldId id="266" r:id="rId9"/>
    <p:sldId id="267" r:id="rId10"/>
    <p:sldId id="261" r:id="rId11"/>
    <p:sldId id="263" r:id="rId12"/>
    <p:sldId id="262" r:id="rId13"/>
    <p:sldId id="265" r:id="rId14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15" d="100"/>
          <a:sy n="115" d="100"/>
        </p:scale>
        <p:origin x="432" y="10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en-US" altLang="zh-TW" sz="2400" dirty="0" err="1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Rule_Base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</a:t>
          </a:r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zh-TW" alt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撰寫</a:t>
          </a:r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存取</a:t>
          </a:r>
          <a:r>
            <a:rPr lang="en-US" altLang="zh-TW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Pickle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可運用的</a:t>
          </a:r>
          <a:r>
            <a:rPr lang="en-US" altLang="zh-TW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Pickle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訓練結果測試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取得可用記錄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再次進行訓練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成績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5E31DA61-BA7B-4CD0-B08B-CD683A1209DE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撰寫訓練程式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B429E2B1-9AB4-4DAF-A3D8-FAB2AEC20118}" type="parTrans" cxnId="{A5A6396D-90A6-4EAB-BD65-C6E3EB328989}">
      <dgm:prSet/>
      <dgm:spPr/>
      <dgm:t>
        <a:bodyPr/>
        <a:lstStyle/>
        <a:p>
          <a:endParaRPr lang="zh-TW" altLang="en-US"/>
        </a:p>
      </dgm:t>
    </dgm:pt>
    <dgm:pt modelId="{EFD350DB-5014-47BD-802E-75E7FEB9EDCE}" type="sibTrans" cxnId="{A5A6396D-90A6-4EAB-BD65-C6E3EB328989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9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9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9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9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9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9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9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9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AD91993C-55B9-441F-87C0-0719108305AF}" type="pres">
      <dgm:prSet presAssocID="{B429E2B1-9AB4-4DAF-A3D8-FAB2AEC20118}" presName="Name37" presStyleLbl="parChTrans1D3" presStyleIdx="4" presStyleCnt="9"/>
      <dgm:spPr/>
      <dgm:t>
        <a:bodyPr/>
        <a:lstStyle/>
        <a:p>
          <a:endParaRPr lang="zh-TW" altLang="en-US"/>
        </a:p>
      </dgm:t>
    </dgm:pt>
    <dgm:pt modelId="{04809DD7-0456-4040-AB6A-EF301CE687D7}" type="pres">
      <dgm:prSet presAssocID="{5E31DA61-BA7B-4CD0-B08B-CD683A1209DE}" presName="hierRoot2" presStyleCnt="0">
        <dgm:presLayoutVars>
          <dgm:hierBranch val="init"/>
        </dgm:presLayoutVars>
      </dgm:prSet>
      <dgm:spPr/>
    </dgm:pt>
    <dgm:pt modelId="{98E5C590-3007-465A-9B70-B37B2C7779A6}" type="pres">
      <dgm:prSet presAssocID="{5E31DA61-BA7B-4CD0-B08B-CD683A1209DE}" presName="rootComposite" presStyleCnt="0"/>
      <dgm:spPr/>
    </dgm:pt>
    <dgm:pt modelId="{A6632A3E-C71E-4AE1-A356-3690361E8512}" type="pres">
      <dgm:prSet presAssocID="{5E31DA61-BA7B-4CD0-B08B-CD683A1209DE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A213B4-DAA0-4BB7-88F0-3CEC63244ACD}" type="pres">
      <dgm:prSet presAssocID="{5E31DA61-BA7B-4CD0-B08B-CD683A1209DE}" presName="rootConnector" presStyleLbl="node3" presStyleIdx="4" presStyleCnt="9"/>
      <dgm:spPr/>
      <dgm:t>
        <a:bodyPr/>
        <a:lstStyle/>
        <a:p>
          <a:endParaRPr lang="zh-TW" altLang="en-US"/>
        </a:p>
      </dgm:t>
    </dgm:pt>
    <dgm:pt modelId="{7A2CADE4-A621-4DF2-9FE5-4166F7A34B56}" type="pres">
      <dgm:prSet presAssocID="{5E31DA61-BA7B-4CD0-B08B-CD683A1209DE}" presName="hierChild4" presStyleCnt="0"/>
      <dgm:spPr/>
    </dgm:pt>
    <dgm:pt modelId="{207B4E6D-8E35-4AE0-8471-FC0349E8C238}" type="pres">
      <dgm:prSet presAssocID="{5E31DA61-BA7B-4CD0-B08B-CD683A1209DE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5" presStyleCnt="9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5" presStyleCnt="9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6" presStyleCnt="9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6" presStyleCnt="9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7" presStyleCnt="9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7" presStyleCnt="9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8" presStyleCnt="9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8" presStyleCnt="9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1EE855D1-1F30-4D92-A653-886CBE94E42C}" type="presOf" srcId="{5E31DA61-BA7B-4CD0-B08B-CD683A1209DE}" destId="{A6632A3E-C71E-4AE1-A356-3690361E8512}" srcOrd="0" destOrd="0" presId="urn:microsoft.com/office/officeart/2005/8/layout/orgChart1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022B9709-53D1-4388-BD70-35E5A92F83B5}" type="presOf" srcId="{B429E2B1-9AB4-4DAF-A3D8-FAB2AEC20118}" destId="{AD91993C-55B9-441F-87C0-0719108305AF}" srcOrd="0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EF0895BD-A6E5-4C5F-8734-421F77E7137A}" type="presOf" srcId="{5E31DA61-BA7B-4CD0-B08B-CD683A1209DE}" destId="{5FA213B4-DAA0-4BB7-88F0-3CEC63244ACD}" srcOrd="1" destOrd="0" presId="urn:microsoft.com/office/officeart/2005/8/layout/orgChart1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A5A6396D-90A6-4EAB-BD65-C6E3EB328989}" srcId="{BB9FF21B-E75B-43A4-B03F-6C82A45E4511}" destId="{5E31DA61-BA7B-4CD0-B08B-CD683A1209DE}" srcOrd="1" destOrd="0" parTransId="{B429E2B1-9AB4-4DAF-A3D8-FAB2AEC20118}" sibTransId="{EFD350DB-5014-47BD-802E-75E7FEB9EDCE}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43801728-08C1-494D-B917-672E1AA1DCD5}" type="presParOf" srcId="{701D8773-02D0-4A03-A1BE-6FAD4C78FAF5}" destId="{AD91993C-55B9-441F-87C0-0719108305AF}" srcOrd="2" destOrd="0" presId="urn:microsoft.com/office/officeart/2005/8/layout/orgChart1"/>
    <dgm:cxn modelId="{4F62D07E-D6D9-4D12-AE67-9028D26B6A0C}" type="presParOf" srcId="{701D8773-02D0-4A03-A1BE-6FAD4C78FAF5}" destId="{04809DD7-0456-4040-AB6A-EF301CE687D7}" srcOrd="3" destOrd="0" presId="urn:microsoft.com/office/officeart/2005/8/layout/orgChart1"/>
    <dgm:cxn modelId="{74FA3781-40DF-4239-8114-EC9B38F5645B}" type="presParOf" srcId="{04809DD7-0456-4040-AB6A-EF301CE687D7}" destId="{98E5C590-3007-465A-9B70-B37B2C7779A6}" srcOrd="0" destOrd="0" presId="urn:microsoft.com/office/officeart/2005/8/layout/orgChart1"/>
    <dgm:cxn modelId="{BD5026E0-0C8D-4DFB-8A60-05B37B661E12}" type="presParOf" srcId="{98E5C590-3007-465A-9B70-B37B2C7779A6}" destId="{A6632A3E-C71E-4AE1-A356-3690361E8512}" srcOrd="0" destOrd="0" presId="urn:microsoft.com/office/officeart/2005/8/layout/orgChart1"/>
    <dgm:cxn modelId="{D03D5B0F-C43F-404C-A4BF-8C63741F7EB1}" type="presParOf" srcId="{98E5C590-3007-465A-9B70-B37B2C7779A6}" destId="{5FA213B4-DAA0-4BB7-88F0-3CEC63244ACD}" srcOrd="1" destOrd="0" presId="urn:microsoft.com/office/officeart/2005/8/layout/orgChart1"/>
    <dgm:cxn modelId="{7E821B55-28CA-440D-8649-3A22A6057F23}" type="presParOf" srcId="{04809DD7-0456-4040-AB6A-EF301CE687D7}" destId="{7A2CADE4-A621-4DF2-9FE5-4166F7A34B56}" srcOrd="1" destOrd="0" presId="urn:microsoft.com/office/officeart/2005/8/layout/orgChart1"/>
    <dgm:cxn modelId="{FCF410D1-B845-436B-BF4E-989EDE54B16E}" type="presParOf" srcId="{04809DD7-0456-4040-AB6A-EF301CE687D7}" destId="{207B4E6D-8E35-4AE0-8471-FC0349E8C238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6895970" y="1779800"/>
          <a:ext cx="220592" cy="676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483"/>
              </a:lnTo>
              <a:lnTo>
                <a:pt x="220592" y="676483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4815048" y="735662"/>
          <a:ext cx="2669168" cy="308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14"/>
              </a:lnTo>
              <a:lnTo>
                <a:pt x="2669168" y="154414"/>
              </a:lnTo>
              <a:lnTo>
                <a:pt x="2669168" y="308829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5116524" y="1779800"/>
          <a:ext cx="220592" cy="2764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4758"/>
              </a:lnTo>
              <a:lnTo>
                <a:pt x="220592" y="276475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5116524" y="1779800"/>
          <a:ext cx="220592" cy="1720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621"/>
              </a:lnTo>
              <a:lnTo>
                <a:pt x="220592" y="1720621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5116524" y="1779800"/>
          <a:ext cx="220592" cy="676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483"/>
              </a:lnTo>
              <a:lnTo>
                <a:pt x="220592" y="676483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4815048" y="735662"/>
          <a:ext cx="889722" cy="308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14"/>
              </a:lnTo>
              <a:lnTo>
                <a:pt x="889722" y="154414"/>
              </a:lnTo>
              <a:lnTo>
                <a:pt x="889722" y="308829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1993C-55B9-441F-87C0-0719108305AF}">
      <dsp:nvSpPr>
        <dsp:cNvPr id="0" name=""/>
        <dsp:cNvSpPr/>
      </dsp:nvSpPr>
      <dsp:spPr>
        <a:xfrm>
          <a:off x="3337078" y="1779800"/>
          <a:ext cx="220592" cy="1720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621"/>
              </a:lnTo>
              <a:lnTo>
                <a:pt x="220592" y="1720621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3337078" y="1779800"/>
          <a:ext cx="220592" cy="676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483"/>
              </a:lnTo>
              <a:lnTo>
                <a:pt x="220592" y="676483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3925325" y="735662"/>
          <a:ext cx="889722" cy="308829"/>
        </a:xfrm>
        <a:custGeom>
          <a:avLst/>
          <a:gdLst/>
          <a:ahLst/>
          <a:cxnLst/>
          <a:rect l="0" t="0" r="0" b="0"/>
          <a:pathLst>
            <a:path>
              <a:moveTo>
                <a:pt x="889722" y="0"/>
              </a:moveTo>
              <a:lnTo>
                <a:pt x="889722" y="154414"/>
              </a:lnTo>
              <a:lnTo>
                <a:pt x="0" y="154414"/>
              </a:lnTo>
              <a:lnTo>
                <a:pt x="0" y="308829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557633" y="1779800"/>
          <a:ext cx="220592" cy="2764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4758"/>
              </a:lnTo>
              <a:lnTo>
                <a:pt x="220592" y="276475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557633" y="1779800"/>
          <a:ext cx="220592" cy="1720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621"/>
              </a:lnTo>
              <a:lnTo>
                <a:pt x="220592" y="1720621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557633" y="1779800"/>
          <a:ext cx="220592" cy="676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483"/>
              </a:lnTo>
              <a:lnTo>
                <a:pt x="220592" y="676483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2145879" y="735662"/>
          <a:ext cx="2669168" cy="308829"/>
        </a:xfrm>
        <a:custGeom>
          <a:avLst/>
          <a:gdLst/>
          <a:ahLst/>
          <a:cxnLst/>
          <a:rect l="0" t="0" r="0" b="0"/>
          <a:pathLst>
            <a:path>
              <a:moveTo>
                <a:pt x="2669168" y="0"/>
              </a:moveTo>
              <a:lnTo>
                <a:pt x="2669168" y="154414"/>
              </a:lnTo>
              <a:lnTo>
                <a:pt x="0" y="154414"/>
              </a:lnTo>
              <a:lnTo>
                <a:pt x="0" y="308829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3608797" y="354"/>
          <a:ext cx="2412502" cy="735308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3608797" y="354"/>
        <a:ext cx="2412502" cy="735308"/>
      </dsp:txXfrm>
    </dsp:sp>
    <dsp:sp modelId="{898283FA-7639-445A-95D5-432134CB6ADF}">
      <dsp:nvSpPr>
        <dsp:cNvPr id="0" name=""/>
        <dsp:cNvSpPr/>
      </dsp:nvSpPr>
      <dsp:spPr>
        <a:xfrm>
          <a:off x="1410571" y="1044492"/>
          <a:ext cx="1470616" cy="735308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Rule_Base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1410571" y="1044492"/>
        <a:ext cx="1470616" cy="735308"/>
      </dsp:txXfrm>
    </dsp:sp>
    <dsp:sp modelId="{9CB29694-F3D7-41DB-BEBC-33D5343BA11A}">
      <dsp:nvSpPr>
        <dsp:cNvPr id="0" name=""/>
        <dsp:cNvSpPr/>
      </dsp:nvSpPr>
      <dsp:spPr>
        <a:xfrm>
          <a:off x="1778225" y="2088629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</a:t>
          </a: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1778225" y="2088629"/>
        <a:ext cx="1470616" cy="735308"/>
      </dsp:txXfrm>
    </dsp:sp>
    <dsp:sp modelId="{DE79C5C0-52BB-4AB4-B9E4-4D482851A011}">
      <dsp:nvSpPr>
        <dsp:cNvPr id="0" name=""/>
        <dsp:cNvSpPr/>
      </dsp:nvSpPr>
      <dsp:spPr>
        <a:xfrm>
          <a:off x="1778225" y="3132767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撰寫</a:t>
          </a:r>
          <a:r>
            <a:rPr lang="en-US" altLang="zh-TW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78225" y="3132767"/>
        <a:ext cx="1470616" cy="735308"/>
      </dsp:txXfrm>
    </dsp:sp>
    <dsp:sp modelId="{58DF7A56-A026-4332-B778-5724E260D9D9}">
      <dsp:nvSpPr>
        <dsp:cNvPr id="0" name=""/>
        <dsp:cNvSpPr/>
      </dsp:nvSpPr>
      <dsp:spPr>
        <a:xfrm>
          <a:off x="1778225" y="4176905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存取</a:t>
          </a:r>
          <a:r>
            <a:rPr lang="en-US" altLang="zh-TW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Pickle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1778225" y="4176905"/>
        <a:ext cx="1470616" cy="735308"/>
      </dsp:txXfrm>
    </dsp:sp>
    <dsp:sp modelId="{EA605843-84EA-4778-BB50-59415505C303}">
      <dsp:nvSpPr>
        <dsp:cNvPr id="0" name=""/>
        <dsp:cNvSpPr/>
      </dsp:nvSpPr>
      <dsp:spPr>
        <a:xfrm>
          <a:off x="3190017" y="1044492"/>
          <a:ext cx="1470616" cy="735308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3190017" y="1044492"/>
        <a:ext cx="1470616" cy="735308"/>
      </dsp:txXfrm>
    </dsp:sp>
    <dsp:sp modelId="{B9F624FB-4B18-4FAE-BC1C-356832304C1D}">
      <dsp:nvSpPr>
        <dsp:cNvPr id="0" name=""/>
        <dsp:cNvSpPr/>
      </dsp:nvSpPr>
      <dsp:spPr>
        <a:xfrm>
          <a:off x="3557671" y="2088629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可運用的</a:t>
          </a:r>
          <a:r>
            <a:rPr lang="en-US" altLang="zh-TW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Pickle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3557671" y="2088629"/>
        <a:ext cx="1470616" cy="735308"/>
      </dsp:txXfrm>
    </dsp:sp>
    <dsp:sp modelId="{A6632A3E-C71E-4AE1-A356-3690361E8512}">
      <dsp:nvSpPr>
        <dsp:cNvPr id="0" name=""/>
        <dsp:cNvSpPr/>
      </dsp:nvSpPr>
      <dsp:spPr>
        <a:xfrm>
          <a:off x="3557671" y="3132767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撰寫訓練程式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3557671" y="3132767"/>
        <a:ext cx="1470616" cy="735308"/>
      </dsp:txXfrm>
    </dsp:sp>
    <dsp:sp modelId="{027E1B34-93FE-4CE3-8A28-D69A90B48A09}">
      <dsp:nvSpPr>
        <dsp:cNvPr id="0" name=""/>
        <dsp:cNvSpPr/>
      </dsp:nvSpPr>
      <dsp:spPr>
        <a:xfrm>
          <a:off x="4969463" y="1044492"/>
          <a:ext cx="1470616" cy="735308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4969463" y="1044492"/>
        <a:ext cx="1470616" cy="735308"/>
      </dsp:txXfrm>
    </dsp:sp>
    <dsp:sp modelId="{FC2AA275-909E-47D7-A861-5FB840A38676}">
      <dsp:nvSpPr>
        <dsp:cNvPr id="0" name=""/>
        <dsp:cNvSpPr/>
      </dsp:nvSpPr>
      <dsp:spPr>
        <a:xfrm>
          <a:off x="5337117" y="2088629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訓練結果測試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5337117" y="2088629"/>
        <a:ext cx="1470616" cy="735308"/>
      </dsp:txXfrm>
    </dsp:sp>
    <dsp:sp modelId="{31BD8C53-89B5-4F7C-9478-2F7EA5E507AF}">
      <dsp:nvSpPr>
        <dsp:cNvPr id="0" name=""/>
        <dsp:cNvSpPr/>
      </dsp:nvSpPr>
      <dsp:spPr>
        <a:xfrm>
          <a:off x="5337117" y="3132767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取得可用記錄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5337117" y="3132767"/>
        <a:ext cx="1470616" cy="735308"/>
      </dsp:txXfrm>
    </dsp:sp>
    <dsp:sp modelId="{8C04714C-7228-4FE6-AC0C-C1DB88E9F632}">
      <dsp:nvSpPr>
        <dsp:cNvPr id="0" name=""/>
        <dsp:cNvSpPr/>
      </dsp:nvSpPr>
      <dsp:spPr>
        <a:xfrm>
          <a:off x="5337117" y="4176905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再次進行訓練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5337117" y="4176905"/>
        <a:ext cx="1470616" cy="735308"/>
      </dsp:txXfrm>
    </dsp:sp>
    <dsp:sp modelId="{D6D7FEDC-5C4A-4464-B939-F0267B32F854}">
      <dsp:nvSpPr>
        <dsp:cNvPr id="0" name=""/>
        <dsp:cNvSpPr/>
      </dsp:nvSpPr>
      <dsp:spPr>
        <a:xfrm>
          <a:off x="6748909" y="1044492"/>
          <a:ext cx="1470616" cy="735308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6748909" y="1044492"/>
        <a:ext cx="1470616" cy="735308"/>
      </dsp:txXfrm>
    </dsp:sp>
    <dsp:sp modelId="{A22D8479-F3B5-40E2-B47E-87AA623B4993}">
      <dsp:nvSpPr>
        <dsp:cNvPr id="0" name=""/>
        <dsp:cNvSpPr/>
      </dsp:nvSpPr>
      <dsp:spPr>
        <a:xfrm>
          <a:off x="7116563" y="2088629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成績</a:t>
          </a:r>
          <a:endParaRPr lang="zh-TW" altLang="en-US" sz="1700" kern="1200" dirty="0"/>
        </a:p>
      </dsp:txBody>
      <dsp:txXfrm>
        <a:off x="7116563" y="2088629"/>
        <a:ext cx="1470616" cy="735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2019年12月11日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2019年12月11日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35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462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F1CA1B2-0B65-48FF-A4EF-D52F44E0BC0E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90557D-BF90-4EAC-8435-FD0F2293EA9D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06F219-A01D-46C2-AB8F-66850193113A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B8F7E0-475E-4A4F-B251-AF4D4B9F823E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D96140-6517-4429-8245-8048EFFD722F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214E14-FC91-4A98-BE2C-45A91C87CABA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90FCD0-1450-4EF5-9EB6-93838DB68598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F19C76-1DF4-4157-8E83-99CDD7C5813A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0150BE-B45A-4071-8F2D-10F115658B39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B22753-B0A9-4CCB-8874-8C3403729D00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765502" cy="2514601"/>
          </a:xfrm>
        </p:spPr>
        <p:txBody>
          <a:bodyPr rtlCol="0"/>
          <a:lstStyle/>
          <a:p>
            <a:pPr rtl="0"/>
            <a:r>
              <a:rPr lang="en-US" altLang="zh-TW" dirty="0" smtClean="0">
                <a:ea typeface="Microsoft JhengHei UI" panose="020B0604030504040204" pitchFamily="34" charset="-120"/>
              </a:rPr>
              <a:t>Ping Pong </a:t>
            </a:r>
            <a:r>
              <a:rPr lang="en-US" altLang="zh-TW" dirty="0" err="1" smtClean="0">
                <a:ea typeface="Microsoft JhengHei UI" panose="020B0604030504040204" pitchFamily="34" charset="-120"/>
              </a:rPr>
              <a:t>Mechine</a:t>
            </a:r>
            <a:r>
              <a:rPr lang="en-US" altLang="zh-TW" dirty="0" smtClean="0">
                <a:ea typeface="Microsoft JhengHei UI" panose="020B0604030504040204" pitchFamily="34" charset="-120"/>
              </a:rPr>
              <a:t> Learning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329656"/>
          </a:xfrm>
        </p:spPr>
        <p:txBody>
          <a:bodyPr rtlCol="0"/>
          <a:lstStyle/>
          <a:p>
            <a:pPr rtl="0"/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李俊緯 </a:t>
            </a:r>
            <a:r>
              <a:rPr lang="en-US" altLang="zh-TW" dirty="0" smtClean="0"/>
              <a:t>0552043</a:t>
            </a:r>
          </a:p>
          <a:p>
            <a:pPr rtl="0"/>
            <a:r>
              <a:rPr lang="en-US" altLang="zh-TW" dirty="0"/>
              <a:t>	</a:t>
            </a:r>
            <a:r>
              <a:rPr lang="zh-TW" altLang="en-US" dirty="0" smtClean="0"/>
              <a:t>金建宇 </a:t>
            </a:r>
            <a:r>
              <a:rPr lang="en-US" altLang="zh-TW" dirty="0" smtClean="0"/>
              <a:t>0552017</a:t>
            </a:r>
          </a:p>
          <a:p>
            <a:pPr rtl="0"/>
            <a:r>
              <a:rPr lang="en-US" altLang="zh-TW" dirty="0"/>
              <a:t>	</a:t>
            </a:r>
            <a:r>
              <a:rPr lang="zh-TW" altLang="en-US" dirty="0" smtClean="0"/>
              <a:t>陳煜翔 </a:t>
            </a:r>
            <a:r>
              <a:rPr lang="en-US" altLang="zh-TW" dirty="0" smtClean="0"/>
              <a:t>0552002	</a:t>
            </a:r>
          </a:p>
          <a:p>
            <a:pPr rtl="0"/>
            <a:r>
              <a:rPr lang="en-US" altLang="zh-TW" dirty="0"/>
              <a:t>	</a:t>
            </a:r>
            <a:r>
              <a:rPr lang="zh-TW" altLang="en-US" dirty="0" smtClean="0"/>
              <a:t>林俊豪 </a:t>
            </a:r>
            <a:r>
              <a:rPr lang="en-US" altLang="zh-TW" dirty="0" smtClean="0"/>
              <a:t>0552041</a:t>
            </a:r>
          </a:p>
          <a:p>
            <a:pPr rtl="0"/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	</a:t>
            </a:r>
            <a:r>
              <a:rPr lang="zh-TW" altLang="en-US" dirty="0" smtClean="0"/>
              <a:t>蔡澔緯 </a:t>
            </a:r>
            <a:r>
              <a:rPr lang="en-US" altLang="zh-TW" dirty="0" smtClean="0"/>
              <a:t>0552042</a:t>
            </a:r>
            <a:endParaRPr lang="zh-TW" altLang="en-US" dirty="0"/>
          </a:p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專案設計</a:t>
            </a:r>
            <a:r>
              <a:rPr lang="en-US" altLang="zh-TW" dirty="0" smtClean="0"/>
              <a:t>-</a:t>
            </a:r>
            <a:r>
              <a:rPr lang="en-US" altLang="zh-TW" dirty="0"/>
              <a:t>rule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流程</a:t>
            </a:r>
            <a:endParaRPr lang="zh-TW" altLang="en-US" dirty="0"/>
          </a:p>
        </p:txBody>
      </p:sp>
      <p:grpSp>
        <p:nvGrpSpPr>
          <p:cNvPr id="134" name="群組 133"/>
          <p:cNvGrpSpPr/>
          <p:nvPr/>
        </p:nvGrpSpPr>
        <p:grpSpPr>
          <a:xfrm>
            <a:off x="7616159" y="533400"/>
            <a:ext cx="2592288" cy="5985058"/>
            <a:chOff x="5950395" y="108238"/>
            <a:chExt cx="3263978" cy="8984569"/>
          </a:xfrm>
        </p:grpSpPr>
        <p:sp>
          <p:nvSpPr>
            <p:cNvPr id="4" name="矩形 3"/>
            <p:cNvSpPr/>
            <p:nvPr/>
          </p:nvSpPr>
          <p:spPr>
            <a:xfrm>
              <a:off x="5953952" y="1039374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發球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5950395" y="5550840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開始計算</a:t>
              </a:r>
              <a:r>
                <a:rPr lang="en-US" altLang="zh-TW" sz="1400" dirty="0"/>
                <a:t>2P</a:t>
              </a:r>
              <a:r>
                <a:rPr lang="zh-TW" altLang="en-US" sz="1400" dirty="0"/>
                <a:t>的回擊方向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852983" y="285539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計算球落點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953952" y="108238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1P</a:t>
              </a:r>
              <a:endParaRPr lang="zh-TW" altLang="en-US" sz="1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852982" y="1039373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2P</a:t>
              </a:r>
              <a:endParaRPr lang="zh-TW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852983" y="376340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移動板子到落點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852983" y="467141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回擊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955640" y="741311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移動板子到落點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950396" y="8344247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回擊</a:t>
              </a:r>
            </a:p>
          </p:txBody>
        </p:sp>
        <p:cxnSp>
          <p:nvCxnSpPr>
            <p:cNvPr id="16" name="直線單箭頭接點 15"/>
            <p:cNvCxnSpPr>
              <a:stCxn id="8" idx="2"/>
              <a:endCxn id="4" idx="0"/>
            </p:cNvCxnSpPr>
            <p:nvPr/>
          </p:nvCxnSpPr>
          <p:spPr>
            <a:xfrm>
              <a:off x="6634647" y="856798"/>
              <a:ext cx="0" cy="18257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7" idx="2"/>
              <a:endCxn id="10" idx="0"/>
            </p:cNvCxnSpPr>
            <p:nvPr/>
          </p:nvCxnSpPr>
          <p:spPr>
            <a:xfrm>
              <a:off x="8533678" y="3603952"/>
              <a:ext cx="0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10" idx="2"/>
              <a:endCxn id="11" idx="0"/>
            </p:cNvCxnSpPr>
            <p:nvPr/>
          </p:nvCxnSpPr>
          <p:spPr>
            <a:xfrm>
              <a:off x="8533678" y="4511962"/>
              <a:ext cx="0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5959927" y="6481976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計算球落點</a:t>
              </a:r>
            </a:p>
          </p:txBody>
        </p:sp>
        <p:cxnSp>
          <p:nvCxnSpPr>
            <p:cNvPr id="44" name="直線單箭頭接點 43"/>
            <p:cNvCxnSpPr>
              <a:stCxn id="36" idx="2"/>
            </p:cNvCxnSpPr>
            <p:nvPr/>
          </p:nvCxnSpPr>
          <p:spPr>
            <a:xfrm>
              <a:off x="6640622" y="7230536"/>
              <a:ext cx="0" cy="21767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13" idx="2"/>
              <a:endCxn id="14" idx="0"/>
            </p:cNvCxnSpPr>
            <p:nvPr/>
          </p:nvCxnSpPr>
          <p:spPr>
            <a:xfrm flipH="1">
              <a:off x="6631091" y="8161671"/>
              <a:ext cx="5244" cy="18257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>
              <a:stCxn id="4" idx="2"/>
              <a:endCxn id="5" idx="0"/>
            </p:cNvCxnSpPr>
            <p:nvPr/>
          </p:nvCxnSpPr>
          <p:spPr>
            <a:xfrm flipH="1">
              <a:off x="6631091" y="1787933"/>
              <a:ext cx="3556" cy="376290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接點 70"/>
            <p:cNvCxnSpPr>
              <a:stCxn id="14" idx="2"/>
              <a:endCxn id="5" idx="1"/>
            </p:cNvCxnSpPr>
            <p:nvPr/>
          </p:nvCxnSpPr>
          <p:spPr>
            <a:xfrm rot="5400000" flipH="1">
              <a:off x="4706900" y="7168616"/>
              <a:ext cx="3167687" cy="680695"/>
            </a:xfrm>
            <a:prstGeom prst="bentConnector4">
              <a:avLst>
                <a:gd name="adj1" fmla="val -5553"/>
                <a:gd name="adj2" fmla="val 1246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7852983" y="1947383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開始計算</a:t>
              </a:r>
              <a:r>
                <a:rPr lang="en-US" altLang="zh-TW" sz="1400" dirty="0"/>
                <a:t>1P</a:t>
              </a:r>
              <a:r>
                <a:rPr lang="zh-TW" altLang="en-US" sz="1400" dirty="0"/>
                <a:t>的回擊方向</a:t>
              </a:r>
            </a:p>
          </p:txBody>
        </p:sp>
        <p:cxnSp>
          <p:nvCxnSpPr>
            <p:cNvPr id="79" name="肘形接點 78"/>
            <p:cNvCxnSpPr>
              <a:stCxn id="11" idx="2"/>
              <a:endCxn id="76" idx="3"/>
            </p:cNvCxnSpPr>
            <p:nvPr/>
          </p:nvCxnSpPr>
          <p:spPr>
            <a:xfrm rot="5400000" flipH="1" flipV="1">
              <a:off x="7324871" y="3530470"/>
              <a:ext cx="3098309" cy="680695"/>
            </a:xfrm>
            <a:prstGeom prst="bentConnector4">
              <a:avLst>
                <a:gd name="adj1" fmla="val -5677"/>
                <a:gd name="adj2" fmla="val 1246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5" idx="2"/>
              <a:endCxn id="36" idx="0"/>
            </p:cNvCxnSpPr>
            <p:nvPr/>
          </p:nvCxnSpPr>
          <p:spPr>
            <a:xfrm>
              <a:off x="6631091" y="6299400"/>
              <a:ext cx="9531" cy="18257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9" idx="2"/>
              <a:endCxn id="76" idx="0"/>
            </p:cNvCxnSpPr>
            <p:nvPr/>
          </p:nvCxnSpPr>
          <p:spPr>
            <a:xfrm>
              <a:off x="8533677" y="1787933"/>
              <a:ext cx="1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>
              <a:stCxn id="76" idx="2"/>
              <a:endCxn id="76" idx="2"/>
            </p:cNvCxnSpPr>
            <p:nvPr/>
          </p:nvCxnSpPr>
          <p:spPr>
            <a:xfrm>
              <a:off x="8533678" y="2695942"/>
              <a:ext cx="0" cy="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76" idx="2"/>
              <a:endCxn id="7" idx="0"/>
            </p:cNvCxnSpPr>
            <p:nvPr/>
          </p:nvCxnSpPr>
          <p:spPr>
            <a:xfrm>
              <a:off x="8533678" y="2695942"/>
              <a:ext cx="0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矩形 109"/>
          <p:cNvSpPr/>
          <p:nvPr/>
        </p:nvSpPr>
        <p:spPr>
          <a:xfrm>
            <a:off x="19204704" y="-1887872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發球</a:t>
            </a:r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19199868" y="3975182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開始計算</a:t>
            </a:r>
            <a:r>
              <a:rPr lang="en-US" altLang="zh-TW" dirty="0" smtClean="0"/>
              <a:t>1P</a:t>
            </a:r>
            <a:r>
              <a:rPr lang="zh-TW" altLang="en-US" dirty="0" smtClean="0"/>
              <a:t>的回擊方向</a:t>
            </a:r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6575367" y="39558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計算球落點</a:t>
            </a:r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9204704" y="-3097966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2P</a:t>
            </a:r>
            <a:endParaRPr lang="zh-TW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16575366" y="-196449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1P</a:t>
            </a:r>
            <a:endParaRPr lang="zh-TW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16575367" y="157562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移動板子到落</a:t>
            </a:r>
            <a:r>
              <a:rPr lang="zh-TW" altLang="en-US" dirty="0"/>
              <a:t>點</a:t>
            </a:r>
          </a:p>
        </p:txBody>
      </p:sp>
      <p:sp>
        <p:nvSpPr>
          <p:cNvPr id="116" name="矩形 115"/>
          <p:cNvSpPr/>
          <p:nvPr/>
        </p:nvSpPr>
        <p:spPr>
          <a:xfrm>
            <a:off x="16575367" y="275566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回擊</a:t>
            </a:r>
            <a:endParaRPr lang="zh-TW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19207001" y="6395370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移動板子到落</a:t>
            </a:r>
            <a:r>
              <a:rPr lang="zh-TW" altLang="en-US" dirty="0"/>
              <a:t>點</a:t>
            </a:r>
          </a:p>
        </p:txBody>
      </p:sp>
      <p:sp>
        <p:nvSpPr>
          <p:cNvPr id="118" name="矩形 117"/>
          <p:cNvSpPr/>
          <p:nvPr/>
        </p:nvSpPr>
        <p:spPr>
          <a:xfrm>
            <a:off x="19199868" y="7605464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回擊</a:t>
            </a:r>
            <a:endParaRPr lang="zh-TW" altLang="en-US" dirty="0"/>
          </a:p>
        </p:txBody>
      </p:sp>
      <p:cxnSp>
        <p:nvCxnSpPr>
          <p:cNvPr id="119" name="直線單箭頭接點 118"/>
          <p:cNvCxnSpPr>
            <a:stCxn id="113" idx="2"/>
            <a:endCxn id="110" idx="0"/>
          </p:cNvCxnSpPr>
          <p:nvPr/>
        </p:nvCxnSpPr>
        <p:spPr>
          <a:xfrm>
            <a:off x="20130534" y="-2125146"/>
            <a:ext cx="0" cy="237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112" idx="2"/>
            <a:endCxn id="115" idx="0"/>
          </p:cNvCxnSpPr>
          <p:nvPr/>
        </p:nvCxnSpPr>
        <p:spPr>
          <a:xfrm>
            <a:off x="17501197" y="1368401"/>
            <a:ext cx="0" cy="2072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15" idx="2"/>
            <a:endCxn id="116" idx="0"/>
          </p:cNvCxnSpPr>
          <p:nvPr/>
        </p:nvCxnSpPr>
        <p:spPr>
          <a:xfrm>
            <a:off x="17501197" y="2548441"/>
            <a:ext cx="0" cy="2072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19212831" y="5185276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計算球落點</a:t>
            </a:r>
            <a:endParaRPr lang="zh-TW" altLang="en-US" dirty="0"/>
          </a:p>
        </p:txBody>
      </p:sp>
      <p:cxnSp>
        <p:nvCxnSpPr>
          <p:cNvPr id="123" name="直線單箭頭接點 122"/>
          <p:cNvCxnSpPr>
            <a:stCxn id="122" idx="2"/>
          </p:cNvCxnSpPr>
          <p:nvPr/>
        </p:nvCxnSpPr>
        <p:spPr>
          <a:xfrm>
            <a:off x="20138661" y="6158096"/>
            <a:ext cx="0" cy="282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17" idx="2"/>
            <a:endCxn id="118" idx="0"/>
          </p:cNvCxnSpPr>
          <p:nvPr/>
        </p:nvCxnSpPr>
        <p:spPr>
          <a:xfrm flipH="1">
            <a:off x="20125698" y="7368190"/>
            <a:ext cx="7133" cy="237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110" idx="2"/>
            <a:endCxn id="111" idx="0"/>
          </p:cNvCxnSpPr>
          <p:nvPr/>
        </p:nvCxnSpPr>
        <p:spPr>
          <a:xfrm flipH="1">
            <a:off x="20125698" y="-915052"/>
            <a:ext cx="4836" cy="48902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/>
          <p:cNvCxnSpPr>
            <a:stCxn id="118" idx="2"/>
            <a:endCxn id="111" idx="1"/>
          </p:cNvCxnSpPr>
          <p:nvPr/>
        </p:nvCxnSpPr>
        <p:spPr>
          <a:xfrm rot="5400000" flipH="1">
            <a:off x="17604437" y="6057023"/>
            <a:ext cx="4116692" cy="925830"/>
          </a:xfrm>
          <a:prstGeom prst="bentConnector4">
            <a:avLst>
              <a:gd name="adj1" fmla="val -5553"/>
              <a:gd name="adj2" fmla="val 124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6575367" y="-78445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開始計算</a:t>
            </a:r>
            <a:r>
              <a:rPr lang="en-US" altLang="zh-TW" dirty="0" smtClean="0"/>
              <a:t>2P</a:t>
            </a:r>
            <a:r>
              <a:rPr lang="zh-TW" altLang="en-US" dirty="0" smtClean="0"/>
              <a:t>的回擊方向</a:t>
            </a:r>
            <a:endParaRPr lang="zh-TW" altLang="en-US" dirty="0"/>
          </a:p>
        </p:txBody>
      </p:sp>
      <p:cxnSp>
        <p:nvCxnSpPr>
          <p:cNvPr id="128" name="肘形接點 127"/>
          <p:cNvCxnSpPr>
            <a:stCxn id="116" idx="2"/>
            <a:endCxn id="127" idx="3"/>
          </p:cNvCxnSpPr>
          <p:nvPr/>
        </p:nvCxnSpPr>
        <p:spPr>
          <a:xfrm rot="5400000" flipH="1" flipV="1">
            <a:off x="15950847" y="1252302"/>
            <a:ext cx="4026529" cy="925830"/>
          </a:xfrm>
          <a:prstGeom prst="bentConnector4">
            <a:avLst>
              <a:gd name="adj1" fmla="val -5677"/>
              <a:gd name="adj2" fmla="val 124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11" idx="2"/>
            <a:endCxn id="122" idx="0"/>
          </p:cNvCxnSpPr>
          <p:nvPr/>
        </p:nvCxnSpPr>
        <p:spPr>
          <a:xfrm>
            <a:off x="20125698" y="4948002"/>
            <a:ext cx="12963" cy="237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114" idx="2"/>
            <a:endCxn id="127" idx="0"/>
          </p:cNvCxnSpPr>
          <p:nvPr/>
        </p:nvCxnSpPr>
        <p:spPr>
          <a:xfrm>
            <a:off x="17501196" y="-991678"/>
            <a:ext cx="1" cy="2072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127" idx="2"/>
            <a:endCxn id="127" idx="2"/>
          </p:cNvCxnSpPr>
          <p:nvPr/>
        </p:nvCxnSpPr>
        <p:spPr>
          <a:xfrm>
            <a:off x="17501197" y="188362"/>
            <a:ext cx="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127" idx="2"/>
            <a:endCxn id="112" idx="0"/>
          </p:cNvCxnSpPr>
          <p:nvPr/>
        </p:nvCxnSpPr>
        <p:spPr>
          <a:xfrm>
            <a:off x="17501197" y="188362"/>
            <a:ext cx="0" cy="20721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圖片 1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2157909"/>
            <a:ext cx="5501763" cy="1443363"/>
          </a:xfrm>
          <a:prstGeom prst="rect">
            <a:avLst/>
          </a:prstGeom>
        </p:spPr>
      </p:pic>
      <p:grpSp>
        <p:nvGrpSpPr>
          <p:cNvPr id="138" name="群組 137"/>
          <p:cNvGrpSpPr/>
          <p:nvPr/>
        </p:nvGrpSpPr>
        <p:grpSpPr>
          <a:xfrm>
            <a:off x="1065212" y="3958254"/>
            <a:ext cx="5501763" cy="902439"/>
            <a:chOff x="1065212" y="3975182"/>
            <a:chExt cx="5501763" cy="902439"/>
          </a:xfrm>
        </p:grpSpPr>
        <p:pic>
          <p:nvPicPr>
            <p:cNvPr id="135" name="圖片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212" y="3979374"/>
              <a:ext cx="5501763" cy="898247"/>
            </a:xfrm>
            <a:prstGeom prst="rect">
              <a:avLst/>
            </a:prstGeom>
          </p:spPr>
        </p:pic>
        <p:sp>
          <p:nvSpPr>
            <p:cNvPr id="137" name="矩形 136"/>
            <p:cNvSpPr/>
            <p:nvPr/>
          </p:nvSpPr>
          <p:spPr>
            <a:xfrm>
              <a:off x="1065212" y="3975182"/>
              <a:ext cx="5501763" cy="8939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9" name="矩形 138"/>
          <p:cNvSpPr/>
          <p:nvPr/>
        </p:nvSpPr>
        <p:spPr>
          <a:xfrm>
            <a:off x="7618983" y="4158981"/>
            <a:ext cx="1093547" cy="498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7" name="直線接點 146"/>
          <p:cNvCxnSpPr/>
          <p:nvPr/>
        </p:nvCxnSpPr>
        <p:spPr>
          <a:xfrm>
            <a:off x="6566975" y="3949793"/>
            <a:ext cx="1056754" cy="2091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flipV="1">
            <a:off x="6566975" y="4657634"/>
            <a:ext cx="1049184" cy="1945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stCxn id="136" idx="2"/>
            <a:endCxn id="135" idx="0"/>
          </p:cNvCxnSpPr>
          <p:nvPr/>
        </p:nvCxnSpPr>
        <p:spPr>
          <a:xfrm>
            <a:off x="3816094" y="3601272"/>
            <a:ext cx="0" cy="361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973186" y="1758543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判斷球是向上或是向下</a:t>
            </a:r>
            <a:endParaRPr lang="zh-TW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945950" y="359597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再</a:t>
            </a:r>
            <a:r>
              <a:rPr lang="zh-TW" altLang="en-US" dirty="0" smtClean="0"/>
              <a:t>判斷</a:t>
            </a:r>
            <a:r>
              <a:rPr lang="zh-TW" altLang="en-US" dirty="0"/>
              <a:t>球是</a:t>
            </a:r>
            <a:r>
              <a:rPr lang="zh-TW" altLang="en-US" dirty="0" smtClean="0"/>
              <a:t>向左或是向右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412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zh-TW" altLang="en-US" dirty="0" smtClean="0">
                <a:ea typeface="Microsoft JhengHei UI" panose="020B0604030504040204" pitchFamily="34" charset="-120"/>
              </a:rPr>
              <a:t>目錄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629916" y="1988840"/>
            <a:ext cx="2859435" cy="864096"/>
            <a:chOff x="1074737" y="1700808"/>
            <a:chExt cx="2859435" cy="864096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專案需求</a:t>
              </a: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310436" y="1988840"/>
            <a:ext cx="2859435" cy="864096"/>
            <a:chOff x="1074737" y="1700808"/>
            <a:chExt cx="2859435" cy="864096"/>
          </a:xfrm>
        </p:grpSpPr>
        <p:sp>
          <p:nvSpPr>
            <p:cNvPr id="11" name="等腰三角形 10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專案分析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629916" y="3389085"/>
            <a:ext cx="2859435" cy="864096"/>
            <a:chOff x="1074737" y="1700808"/>
            <a:chExt cx="2859435" cy="864096"/>
          </a:xfrm>
        </p:grpSpPr>
        <p:sp>
          <p:nvSpPr>
            <p:cNvPr id="14" name="等腰三角形 13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專案設計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ea typeface="Microsoft JhengHei UI" panose="020B0604030504040204" pitchFamily="34" charset="-120"/>
              </a:rPr>
              <a:t>專案需求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065212" y="1828800"/>
            <a:ext cx="9853736" cy="4912568"/>
          </a:xfrm>
        </p:spPr>
        <p:txBody>
          <a:bodyPr rtlCol="0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/>
              <a:t>功能需求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	</a:t>
            </a:r>
            <a:r>
              <a:rPr lang="zh-TW" altLang="en-US" sz="2400" dirty="0" smtClean="0"/>
              <a:t>利用</a:t>
            </a:r>
            <a:r>
              <a:rPr lang="en-US" altLang="zh-TW" sz="2400" dirty="0" err="1" smtClean="0"/>
              <a:t>Mechine</a:t>
            </a:r>
            <a:r>
              <a:rPr lang="en-US" altLang="zh-TW" sz="2400" dirty="0" smtClean="0"/>
              <a:t> Learning </a:t>
            </a:r>
            <a:r>
              <a:rPr lang="zh-TW" altLang="en-US" sz="2400" dirty="0" smtClean="0"/>
              <a:t>來學習如何回擊球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在遊戲</a:t>
            </a:r>
            <a:r>
              <a:rPr lang="zh-TW" altLang="en-US" sz="2400" dirty="0"/>
              <a:t>速度達到</a:t>
            </a:r>
            <a:r>
              <a:rPr lang="en-US" altLang="zh-TW" sz="2400" dirty="0"/>
              <a:t>20</a:t>
            </a:r>
            <a:r>
              <a:rPr lang="zh-TW" altLang="en-US" sz="2400" dirty="0"/>
              <a:t>以前不會</a:t>
            </a:r>
            <a:r>
              <a:rPr lang="zh-TW" altLang="en-US" sz="2400" dirty="0" smtClean="0"/>
              <a:t>輸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減少</a:t>
            </a:r>
            <a:r>
              <a:rPr lang="zh-TW" altLang="en-US" sz="2400" dirty="0"/>
              <a:t>計算的難度，在對方回擊後盡可能地計算落點位置並移動</a:t>
            </a:r>
            <a:endParaRPr lang="en-US" altLang="zh-TW" sz="2400" dirty="0"/>
          </a:p>
          <a:p>
            <a:pPr>
              <a:lnSpc>
                <a:spcPct val="170000"/>
              </a:lnSpc>
            </a:pPr>
            <a:r>
              <a:rPr lang="zh-TW" altLang="en-US" sz="2800" dirty="0" smtClean="0"/>
              <a:t>環境需求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作業系統</a:t>
            </a:r>
            <a:r>
              <a:rPr lang="en-US" altLang="zh-TW" sz="2400" dirty="0" smtClean="0"/>
              <a:t>:WIN7</a:t>
            </a:r>
            <a:r>
              <a:rPr lang="zh-TW" altLang="en-US" sz="2400" dirty="0" smtClean="0"/>
              <a:t>以上版本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軟體版本</a:t>
            </a:r>
            <a:r>
              <a:rPr lang="en-US" altLang="zh-TW" sz="2400" dirty="0" smtClean="0"/>
              <a:t>:python3.6</a:t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最後須在</a:t>
            </a:r>
            <a:r>
              <a:rPr lang="en-US" altLang="zh-TW" sz="2400" dirty="0" smtClean="0"/>
              <a:t>B510</a:t>
            </a:r>
            <a:r>
              <a:rPr lang="zh-TW" altLang="en-US" sz="2400" dirty="0" smtClean="0"/>
              <a:t>教室實測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效能需求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	</a:t>
            </a:r>
            <a:r>
              <a:rPr lang="zh-TW" altLang="en-US" sz="2800" dirty="0" smtClean="0"/>
              <a:t>在</a:t>
            </a:r>
            <a:r>
              <a:rPr lang="en-US" altLang="zh-TW" sz="2800" dirty="0" smtClean="0"/>
              <a:t>FPS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60</a:t>
            </a:r>
            <a:r>
              <a:rPr lang="zh-TW" altLang="en-US" sz="2800" dirty="0" smtClean="0"/>
              <a:t> 以下能正常運作</a:t>
            </a:r>
            <a:endParaRPr lang="en-US" altLang="zh-TW" sz="2800" dirty="0" smtClean="0"/>
          </a:p>
          <a:p>
            <a:pPr marL="45720" indent="0" rtl="0">
              <a:lnSpc>
                <a:spcPct val="150000"/>
              </a:lnSpc>
              <a:buNone/>
            </a:pPr>
            <a:endParaRPr lang="zh-TW" altLang="en-US" sz="2400" dirty="0"/>
          </a:p>
          <a:p>
            <a:pPr rtl="0"/>
            <a:endParaRPr lang="zh-TW" altLang="en-US" sz="2800" dirty="0"/>
          </a:p>
          <a:p>
            <a:pPr rtl="0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ea typeface="Microsoft JhengHei UI" panose="020B0604030504040204" pitchFamily="34" charset="-120"/>
              </a:rPr>
              <a:t>專案分析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313014D0-AE92-4D00-81FD-6738CBB9E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356179"/>
              </p:ext>
            </p:extLst>
          </p:nvPr>
        </p:nvGraphicFramePr>
        <p:xfrm>
          <a:off x="1065212" y="1828800"/>
          <a:ext cx="9997751" cy="49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9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功能模組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>
              <a:spcBef>
                <a:spcPts val="1800"/>
              </a:spcBef>
            </a:pPr>
            <a:r>
              <a:rPr lang="zh-TW" altLang="en-US" dirty="0" smtClean="0"/>
              <a:t>訓練模型程式 </a:t>
            </a:r>
            <a:r>
              <a:rPr lang="en-US" altLang="zh-TW" dirty="0" smtClean="0"/>
              <a:t>:</a:t>
            </a:r>
            <a:r>
              <a:rPr lang="zh-TW" altLang="en-US" dirty="0" smtClean="0"/>
              <a:t>利用機器學習訓練出一個有效的模型</a:t>
            </a: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r>
              <a:rPr lang="zh-TW" altLang="en-US" dirty="0" smtClean="0"/>
              <a:t>執行模型程式</a:t>
            </a: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2204864"/>
            <a:ext cx="3629532" cy="9621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73932" y="421954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訓練模型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42484" y="422108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比賽對打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89726" y="3955981"/>
            <a:ext cx="1649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提供</a:t>
            </a:r>
            <a:r>
              <a:rPr lang="zh-TW" altLang="en-US" dirty="0" smtClean="0"/>
              <a:t>預測模型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646140" y="4437112"/>
            <a:ext cx="309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67796" y="507589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依據對打結果修正模型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625592" y="4941168"/>
            <a:ext cx="311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6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 smtClean="0"/>
              <a:t>-KNN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KNN</a:t>
            </a:r>
            <a:r>
              <a:rPr lang="zh-TW" altLang="en-US" dirty="0"/>
              <a:t>演算法，全名叫</a:t>
            </a:r>
            <a:r>
              <a:rPr lang="en-US" altLang="zh-TW" b="1" dirty="0"/>
              <a:t>K-nearest neighbors </a:t>
            </a:r>
            <a:r>
              <a:rPr lang="en-US" altLang="zh-TW" b="1" dirty="0" smtClean="0"/>
              <a:t>algorithm</a:t>
            </a:r>
          </a:p>
          <a:p>
            <a:r>
              <a:rPr lang="en-US" altLang="zh-TW" dirty="0"/>
              <a:t>KNN</a:t>
            </a:r>
            <a:r>
              <a:rPr lang="zh-TW" altLang="en-US" dirty="0"/>
              <a:t>屬於機器學習中的監督式學習</a:t>
            </a:r>
            <a:r>
              <a:rPr lang="en-US" altLang="zh-TW" dirty="0"/>
              <a:t>(</a:t>
            </a:r>
            <a:r>
              <a:rPr lang="en-US" altLang="zh-TW" b="1" dirty="0"/>
              <a:t>Supervised learning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但是在</a:t>
            </a:r>
            <a:r>
              <a:rPr lang="en-US" altLang="zh-TW" dirty="0"/>
              <a:t>KNN</a:t>
            </a:r>
            <a:r>
              <a:rPr lang="zh-TW" altLang="en-US" dirty="0"/>
              <a:t>其實並沒有做</a:t>
            </a:r>
            <a:r>
              <a:rPr lang="en-US" altLang="zh-TW" dirty="0"/>
              <a:t>training</a:t>
            </a:r>
            <a:r>
              <a:rPr lang="zh-TW" altLang="en-US" dirty="0"/>
              <a:t>的</a:t>
            </a:r>
            <a:r>
              <a:rPr lang="zh-TW" altLang="en-US" dirty="0" smtClean="0"/>
              <a:t>動作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K</a:t>
            </a:r>
            <a:r>
              <a:rPr lang="zh-TW" altLang="en-US" dirty="0"/>
              <a:t>近鄰分類算法中，對於預測的新樣本數據，將其與訓練樣本一一進行比較，找到最為相似的</a:t>
            </a:r>
            <a:r>
              <a:rPr lang="en-US" altLang="zh-TW" dirty="0"/>
              <a:t>K</a:t>
            </a:r>
            <a:r>
              <a:rPr lang="zh-TW" altLang="en-US" dirty="0"/>
              <a:t>個訓練樣本，並以這</a:t>
            </a:r>
            <a:r>
              <a:rPr lang="en-US" altLang="zh-TW" dirty="0"/>
              <a:t>K</a:t>
            </a:r>
            <a:r>
              <a:rPr lang="zh-TW" altLang="en-US" dirty="0"/>
              <a:t>個訓練樣本中出現最多的分類標籤作為最終新樣本數據的預測標籤。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3988509"/>
            <a:ext cx="2331472" cy="22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3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遊戲分析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9" y="1700808"/>
            <a:ext cx="1585783" cy="4191000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3430116" y="1580719"/>
            <a:ext cx="8596668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b="1" dirty="0" smtClean="0"/>
              <a:t>紅色為</a:t>
            </a:r>
            <a:r>
              <a:rPr lang="en-US" altLang="zh-TW" sz="2800" b="1" dirty="0" smtClean="0"/>
              <a:t>1P</a:t>
            </a:r>
            <a:r>
              <a:rPr lang="zh-TW" altLang="en-US" sz="2800" b="1" dirty="0" smtClean="0"/>
              <a:t>，藍色為</a:t>
            </a:r>
            <a:r>
              <a:rPr lang="en-US" altLang="zh-TW" sz="2800" b="1" dirty="0" smtClean="0"/>
              <a:t>2P</a:t>
            </a:r>
            <a:r>
              <a:rPr lang="zh-TW" altLang="en-US" sz="2800" b="1" dirty="0" smtClean="0"/>
              <a:t>。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1P</a:t>
            </a:r>
            <a:r>
              <a:rPr lang="zh-TW" altLang="en-US" sz="2800" b="1" dirty="0" smtClean="0"/>
              <a:t>的</a:t>
            </a:r>
            <a:r>
              <a:rPr lang="en-US" altLang="zh-TW" sz="2800" b="1" dirty="0" smtClean="0"/>
              <a:t>Y</a:t>
            </a:r>
            <a:r>
              <a:rPr lang="zh-TW" altLang="en-US" sz="2800" b="1" dirty="0" smtClean="0"/>
              <a:t>座標為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420</a:t>
            </a:r>
            <a:r>
              <a:rPr lang="zh-TW" altLang="en-US" sz="2800" b="1" dirty="0" smtClean="0"/>
              <a:t>，</a:t>
            </a:r>
            <a:r>
              <a:rPr lang="en-US" altLang="zh-TW" sz="2800" b="1" dirty="0" smtClean="0"/>
              <a:t>2P</a:t>
            </a:r>
            <a:r>
              <a:rPr lang="zh-TW" altLang="en-US" sz="2800" b="1" dirty="0" smtClean="0"/>
              <a:t>的</a:t>
            </a:r>
            <a:r>
              <a:rPr lang="en-US" altLang="zh-TW" sz="2800" b="1" dirty="0" smtClean="0"/>
              <a:t>Y</a:t>
            </a:r>
            <a:r>
              <a:rPr lang="zh-TW" altLang="en-US" sz="2800" b="1" dirty="0" smtClean="0"/>
              <a:t>座標為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80</a:t>
            </a:r>
          </a:p>
          <a:p>
            <a:r>
              <a:rPr lang="zh-TW" altLang="en-US" sz="2800" b="1" dirty="0" smtClean="0"/>
              <a:t>物件速度</a:t>
            </a:r>
            <a:r>
              <a:rPr lang="en-US" altLang="zh-TW" sz="2800" b="1" dirty="0" smtClean="0"/>
              <a:t>:</a:t>
            </a:r>
          </a:p>
          <a:p>
            <a:pPr lvl="1"/>
            <a:r>
              <a:rPr lang="zh-TW" altLang="en-US" sz="2400" b="1" dirty="0" smtClean="0"/>
              <a:t>球速</a:t>
            </a:r>
            <a:r>
              <a:rPr lang="en-US" altLang="zh-TW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:(7,7)</a:t>
            </a:r>
          </a:p>
          <a:p>
            <a:pPr lvl="1"/>
            <a:r>
              <a:rPr lang="zh-TW" altLang="en-US" sz="2400" b="1" dirty="0" smtClean="0">
                <a:sym typeface="Wingdings" panose="05000000000000000000" pitchFamily="2" charset="2"/>
              </a:rPr>
              <a:t>平板移動速度</a:t>
            </a:r>
            <a:r>
              <a:rPr lang="en-US" altLang="zh-TW" sz="2400" b="1" dirty="0" smtClean="0">
                <a:sym typeface="Wingdings" panose="05000000000000000000" pitchFamily="2" charset="2"/>
              </a:rPr>
              <a:t>:(5,0)</a:t>
            </a:r>
          </a:p>
          <a:p>
            <a:r>
              <a:rPr lang="zh-TW" altLang="en-US" sz="2800" b="1" dirty="0" smtClean="0">
                <a:sym typeface="Wingdings" panose="05000000000000000000" pitchFamily="2" charset="2"/>
              </a:rPr>
              <a:t>初始位置</a:t>
            </a:r>
            <a:r>
              <a:rPr lang="en-US" altLang="zh-TW" sz="2800" b="1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altLang="zh-TW" sz="2400" b="1" dirty="0">
                <a:sym typeface="Wingdings" panose="05000000000000000000" pitchFamily="2" charset="2"/>
              </a:rPr>
              <a:t>1P</a:t>
            </a:r>
            <a:r>
              <a:rPr lang="zh-TW" altLang="en-US" sz="2400" b="1" dirty="0">
                <a:sym typeface="Wingdings" panose="05000000000000000000" pitchFamily="2" charset="2"/>
              </a:rPr>
              <a:t>發球的球起始位置</a:t>
            </a:r>
            <a:r>
              <a:rPr lang="en-US" altLang="zh-TW" sz="2400" b="1" dirty="0">
                <a:sym typeface="Wingdings" panose="05000000000000000000" pitchFamily="2" charset="2"/>
              </a:rPr>
              <a:t>:(120,395)</a:t>
            </a:r>
          </a:p>
          <a:p>
            <a:pPr lvl="1"/>
            <a:r>
              <a:rPr lang="en-US" altLang="zh-TW" sz="2400" b="1" dirty="0">
                <a:sym typeface="Wingdings" panose="05000000000000000000" pitchFamily="2" charset="2"/>
              </a:rPr>
              <a:t>2P</a:t>
            </a:r>
            <a:r>
              <a:rPr lang="zh-TW" altLang="en-US" sz="2400" b="1" dirty="0">
                <a:sym typeface="Wingdings" panose="05000000000000000000" pitchFamily="2" charset="2"/>
              </a:rPr>
              <a:t>發球的球起始位置</a:t>
            </a:r>
            <a:r>
              <a:rPr lang="en-US" altLang="zh-TW" sz="2400" b="1" dirty="0">
                <a:sym typeface="Wingdings" panose="05000000000000000000" pitchFamily="2" charset="2"/>
              </a:rPr>
              <a:t>:(75,100)</a:t>
            </a:r>
          </a:p>
          <a:p>
            <a:endParaRPr lang="en-US" altLang="zh-TW" sz="2800" b="1" dirty="0" smtClean="0">
              <a:sym typeface="Wingdings" panose="05000000000000000000" pitchFamily="2" charset="2"/>
            </a:endParaRPr>
          </a:p>
          <a:p>
            <a:endParaRPr lang="en-US" altLang="zh-TW" sz="2800" b="1" dirty="0">
              <a:sym typeface="Wingdings" panose="05000000000000000000" pitchFamily="2" charset="2"/>
            </a:endParaRPr>
          </a:p>
          <a:p>
            <a:endParaRPr lang="en-US" altLang="zh-TW" sz="2800" b="1" dirty="0" smtClean="0">
              <a:sym typeface="Wingdings" panose="05000000000000000000" pitchFamily="2" charset="2"/>
            </a:endParaRPr>
          </a:p>
          <a:p>
            <a:pPr lvl="1"/>
            <a:endParaRPr lang="en-US" altLang="zh-TW" sz="2400" b="1" dirty="0">
              <a:sym typeface="Wingdings" panose="05000000000000000000" pitchFamily="2" charset="2"/>
            </a:endParaRPr>
          </a:p>
          <a:p>
            <a:pPr lvl="1"/>
            <a:endParaRPr lang="en-US" altLang="zh-TW" sz="2400" b="1" dirty="0">
              <a:sym typeface="Wingdings" panose="05000000000000000000" pitchFamily="2" charset="2"/>
            </a:endParaRPr>
          </a:p>
          <a:p>
            <a:pPr lvl="1"/>
            <a:endParaRPr lang="en-US" altLang="zh-TW" sz="24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26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遊戲參數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696070"/>
              </p:ext>
            </p:extLst>
          </p:nvPr>
        </p:nvGraphicFramePr>
        <p:xfrm>
          <a:off x="1341884" y="5013176"/>
          <a:ext cx="868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7754919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9459712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03963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變數名稱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舉例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1P</a:t>
                      </a:r>
                      <a:r>
                        <a:rPr lang="zh-TW" altLang="en-US" dirty="0" smtClean="0"/>
                        <a:t>移動狀態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Right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Left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3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2P</a:t>
                      </a:r>
                      <a:r>
                        <a:rPr lang="zh-TW" altLang="en-US" dirty="0" smtClean="0"/>
                        <a:t>移動狀態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Right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Left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None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23827"/>
                  </a:ext>
                </a:extLst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 bwMode="auto">
          <a:xfrm>
            <a:off x="1269877" y="4365403"/>
            <a:ext cx="1728192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dirty="0" smtClean="0"/>
              <a:t>Output</a:t>
            </a:r>
            <a:endParaRPr lang="zh-TW" altLang="en-US" sz="2800" dirty="0"/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086727"/>
              </p:ext>
            </p:extLst>
          </p:nvPr>
        </p:nvGraphicFramePr>
        <p:xfrm>
          <a:off x="1341884" y="2752128"/>
          <a:ext cx="868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7754919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9459712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03963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變數名稱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舉例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球速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[7,7]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[-7,-7]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3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球座標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[100,100]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[123,321]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2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拍子</a:t>
                      </a:r>
                      <a:r>
                        <a:rPr lang="en-US" altLang="zh-TW" dirty="0" smtClean="0"/>
                        <a:t>1P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2P</a:t>
                      </a:r>
                      <a:r>
                        <a:rPr lang="zh-TW" altLang="en-US" dirty="0" smtClean="0"/>
                        <a:t>座標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[100,80]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[100,420]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09103"/>
                  </a:ext>
                </a:extLst>
              </a:tr>
            </a:tbl>
          </a:graphicData>
        </a:graphic>
      </p:graphicFrame>
      <p:sp>
        <p:nvSpPr>
          <p:cNvPr id="8" name="標題 1"/>
          <p:cNvSpPr txBox="1">
            <a:spLocks/>
          </p:cNvSpPr>
          <p:nvPr/>
        </p:nvSpPr>
        <p:spPr bwMode="auto">
          <a:xfrm>
            <a:off x="1485901" y="3960151"/>
            <a:ext cx="1728192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endParaRPr lang="zh-TW" altLang="en-US" sz="2800" dirty="0"/>
          </a:p>
        </p:txBody>
      </p:sp>
      <p:sp>
        <p:nvSpPr>
          <p:cNvPr id="9" name="標題 1"/>
          <p:cNvSpPr txBox="1">
            <a:spLocks/>
          </p:cNvSpPr>
          <p:nvPr/>
        </p:nvSpPr>
        <p:spPr bwMode="auto">
          <a:xfrm>
            <a:off x="1335543" y="1908240"/>
            <a:ext cx="1728192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dirty="0" smtClean="0"/>
              <a:t>Input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03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訓練流程分析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8716" y="2279329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24008" y="2275324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Ping pong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83004" y="232711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42000" y="232711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sav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 flipV="1">
            <a:off x="2340376" y="2761734"/>
            <a:ext cx="783632" cy="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975668" y="1835993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取得樣本，開始訓練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17748" y="3585321"/>
            <a:ext cx="4663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利用</a:t>
            </a:r>
            <a:r>
              <a:rPr lang="en-US" altLang="zh-TW" sz="2400" dirty="0" err="1" smtClean="0"/>
              <a:t>Rule_Base</a:t>
            </a:r>
            <a:r>
              <a:rPr lang="zh-TW" altLang="en-US" sz="2400" dirty="0" smtClean="0"/>
              <a:t>提供大量有效樣本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975668" y="2761734"/>
            <a:ext cx="807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7634664" y="2813528"/>
            <a:ext cx="807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890502" y="3585321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實測後取得新樣本進行訓練</a:t>
            </a:r>
            <a:endParaRPr lang="zh-TW" altLang="en-US" sz="2400" dirty="0"/>
          </a:p>
        </p:txBody>
      </p:sp>
      <p:cxnSp>
        <p:nvCxnSpPr>
          <p:cNvPr id="14" name="肘形接點 13"/>
          <p:cNvCxnSpPr>
            <a:stCxn id="7" idx="2"/>
            <a:endCxn id="5" idx="2"/>
          </p:cNvCxnSpPr>
          <p:nvPr/>
        </p:nvCxnSpPr>
        <p:spPr>
          <a:xfrm rot="5400000" flipH="1">
            <a:off x="6682937" y="615045"/>
            <a:ext cx="51794" cy="5317992"/>
          </a:xfrm>
          <a:prstGeom prst="bentConnector3">
            <a:avLst>
              <a:gd name="adj1" fmla="val -441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79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商務策略簡報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901_TF03460663.potx" id="{CA205AA1-F0A2-4EFA-8929-33A26053ED7C}" vid="{5DDE2F13-7488-4895-811E-FD5DE3AB6C6B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a4f35948-e619-41b3-aa29-22878b09cfd2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商務策略簡報</Template>
  <TotalTime>177</TotalTime>
  <Words>430</Words>
  <Application>Microsoft Office PowerPoint</Application>
  <PresentationFormat>自訂</PresentationFormat>
  <Paragraphs>118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Microsoft JhengHei Light</vt:lpstr>
      <vt:lpstr>Microsoft JhengHei UI</vt:lpstr>
      <vt:lpstr>細明體</vt:lpstr>
      <vt:lpstr>新細明體</vt:lpstr>
      <vt:lpstr>Arial</vt:lpstr>
      <vt:lpstr>Palatino Linotype</vt:lpstr>
      <vt:lpstr>Times New Roman</vt:lpstr>
      <vt:lpstr>Wingdings</vt:lpstr>
      <vt:lpstr>商務策略簡報</vt:lpstr>
      <vt:lpstr>Ping Pong Mechine Learning</vt:lpstr>
      <vt:lpstr>目錄</vt:lpstr>
      <vt:lpstr>專案需求</vt:lpstr>
      <vt:lpstr>專案分析</vt:lpstr>
      <vt:lpstr>專案分析-功能模組</vt:lpstr>
      <vt:lpstr>專案分析-KNN</vt:lpstr>
      <vt:lpstr>專案分析-遊戲分析</vt:lpstr>
      <vt:lpstr>專案分析-遊戲參數</vt:lpstr>
      <vt:lpstr>專案分析-訓練流程分析</vt:lpstr>
      <vt:lpstr>專案設計-rule base流程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Pong Mechine Learning</dc:title>
  <dc:creator>澔緯 蔡</dc:creator>
  <cp:lastModifiedBy>JYUN-WEI LI</cp:lastModifiedBy>
  <cp:revision>30</cp:revision>
  <dcterms:created xsi:type="dcterms:W3CDTF">2019-11-25T13:44:04Z</dcterms:created>
  <dcterms:modified xsi:type="dcterms:W3CDTF">2019-12-10T16:46:17Z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