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6" r:id="rId8"/>
    <p:sldId id="261" r:id="rId9"/>
    <p:sldId id="263" r:id="rId10"/>
    <p:sldId id="268" r:id="rId11"/>
    <p:sldId id="269" r:id="rId12"/>
    <p:sldId id="267" r:id="rId13"/>
    <p:sldId id="265" r:id="rId14"/>
    <p:sldId id="271" r:id="rId15"/>
    <p:sldId id="270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97" autoAdjust="0"/>
  </p:normalViewPr>
  <p:slideViewPr>
    <p:cSldViewPr showGuides="1">
      <p:cViewPr varScale="1">
        <p:scale>
          <a:sx n="75" d="100"/>
          <a:sy n="75" d="100"/>
        </p:scale>
        <p:origin x="974" y="5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2020年1月12日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2020年1月12日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2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Machine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 smtClean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 smtClean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 smtClean="0"/>
              <a:t> 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 smtClean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9"/>
            <a:chOff x="5950395" y="108238"/>
            <a:chExt cx="3263978" cy="8984571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419972"/>
              <a:ext cx="1361390" cy="879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0" y="1787934"/>
              <a:ext cx="3557" cy="363203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674183" y="7135900"/>
              <a:ext cx="3233121" cy="680697"/>
            </a:xfrm>
            <a:prstGeom prst="bentConnector4">
              <a:avLst>
                <a:gd name="adj1" fmla="val -10614"/>
                <a:gd name="adj2" fmla="val 1422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0" y="6299401"/>
              <a:ext cx="9531" cy="18257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071803"/>
            <a:ext cx="1093547" cy="5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/>
              <a:t>-rule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擊球方式之理念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26460" y="182880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2P</a:t>
            </a:r>
            <a:r>
              <a:rPr lang="zh-TW" altLang="en-US" sz="1200" dirty="0" smtClean="0"/>
              <a:t>擊球回來且球往</a:t>
            </a:r>
            <a:r>
              <a:rPr lang="zh-TW" altLang="en-US" sz="1200" dirty="0" smtClean="0">
                <a:solidFill>
                  <a:srgbClr val="FF0000"/>
                </a:solidFill>
              </a:rPr>
              <a:t>左</a:t>
            </a:r>
            <a:r>
              <a:rPr lang="zh-TW" altLang="en-US" sz="1200" dirty="0" smtClean="0"/>
              <a:t>跑</a:t>
            </a:r>
            <a:r>
              <a:rPr lang="en-US" altLang="zh-TW" sz="1200" dirty="0"/>
              <a:t>	</a:t>
            </a:r>
          </a:p>
          <a:p>
            <a:pPr lvl="1"/>
            <a:r>
              <a:rPr lang="zh-TW" altLang="en-US" sz="1200" dirty="0"/>
              <a:t>當球</a:t>
            </a:r>
            <a:r>
              <a:rPr lang="en-US" altLang="zh-TW" sz="1200" dirty="0" smtClean="0"/>
              <a:t>X&lt;140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則最後落點</a:t>
            </a:r>
            <a:r>
              <a:rPr lang="en-US" altLang="zh-TW" sz="1200" dirty="0" smtClean="0">
                <a:solidFill>
                  <a:srgbClr val="FF0000"/>
                </a:solidFill>
              </a:rPr>
              <a:t>X+60</a:t>
            </a:r>
            <a:r>
              <a:rPr lang="en-US" altLang="zh-TW" sz="1200" dirty="0" smtClean="0"/>
              <a:t>(</a:t>
            </a:r>
            <a:r>
              <a:rPr lang="zh-TW" altLang="en-US" sz="1200" dirty="0"/>
              <a:t>兩次彈模式</a:t>
            </a:r>
            <a:r>
              <a:rPr lang="en-US" altLang="zh-TW" sz="1200" dirty="0" smtClean="0"/>
              <a:t>)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lvl="1"/>
            <a:r>
              <a:rPr lang="zh-TW" altLang="en-US" sz="1200" dirty="0"/>
              <a:t>當球</a:t>
            </a:r>
            <a:r>
              <a:rPr lang="en-US" altLang="zh-TW" sz="1200" dirty="0" smtClean="0"/>
              <a:t>X&gt;=140</a:t>
            </a:r>
            <a:r>
              <a:rPr lang="zh-TW" altLang="en-US" sz="1200" dirty="0" smtClean="0"/>
              <a:t>，則球會因為變成一次彈模式，最後球落點分別為</a:t>
            </a:r>
            <a:r>
              <a:rPr lang="en-US" altLang="zh-TW" sz="1200" dirty="0" smtClean="0"/>
              <a:t>:</a:t>
            </a:r>
          </a:p>
          <a:p>
            <a:pPr lvl="2"/>
            <a:r>
              <a:rPr lang="en-US" altLang="zh-TW" sz="1200" dirty="0" smtClean="0"/>
              <a:t>140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200(+60)</a:t>
            </a:r>
          </a:p>
          <a:p>
            <a:pPr lvl="2"/>
            <a:r>
              <a:rPr lang="en-US" altLang="zh-TW" sz="1200" dirty="0" smtClean="0"/>
              <a:t>150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190(+40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160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180(+20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170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170(+</a:t>
            </a:r>
            <a:r>
              <a:rPr lang="en-US" altLang="zh-TW" sz="1200" dirty="0"/>
              <a:t>0)</a:t>
            </a:r>
          </a:p>
          <a:p>
            <a:pPr lvl="2"/>
            <a:r>
              <a:rPr lang="en-US" altLang="zh-TW" sz="1200" dirty="0" smtClean="0"/>
              <a:t>180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160(-20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190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150(-40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200</a:t>
            </a:r>
            <a:r>
              <a:rPr lang="zh-TW" altLang="en-US" sz="1200" dirty="0" smtClean="0"/>
              <a:t>為</a:t>
            </a:r>
            <a:r>
              <a:rPr lang="zh-TW" altLang="en-US" sz="1200" dirty="0"/>
              <a:t>兩次</a:t>
            </a:r>
            <a:r>
              <a:rPr lang="zh-TW" altLang="en-US" sz="1200" dirty="0" smtClean="0"/>
              <a:t>模式</a:t>
            </a:r>
            <a:r>
              <a:rPr lang="en-US" altLang="zh-TW" sz="1200" dirty="0" smtClean="0"/>
              <a:t>140(</a:t>
            </a:r>
            <a:r>
              <a:rPr lang="zh-TW" altLang="en-US" sz="1200" dirty="0"/>
              <a:t>變相變成球</a:t>
            </a:r>
            <a:r>
              <a:rPr lang="zh-TW" altLang="en-US" sz="1200" dirty="0" smtClean="0"/>
              <a:t>往右邊</a:t>
            </a:r>
            <a:r>
              <a:rPr lang="zh-TW" altLang="en-US" sz="1200" dirty="0"/>
              <a:t>模式</a:t>
            </a:r>
            <a:r>
              <a:rPr lang="en-US" altLang="zh-TW" sz="1200" dirty="0" smtClean="0"/>
              <a:t>)(-60</a:t>
            </a:r>
            <a:r>
              <a:rPr lang="en-US" altLang="zh-TW" sz="12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837828" y="18288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None/>
            </a:pPr>
            <a:r>
              <a:rPr lang="en-US" altLang="zh-TW" sz="1200" dirty="0"/>
              <a:t>2P</a:t>
            </a:r>
            <a:r>
              <a:rPr lang="zh-TW" altLang="en-US" sz="1200" dirty="0" smtClean="0"/>
              <a:t>擊球回來且</a:t>
            </a:r>
            <a:r>
              <a:rPr lang="zh-TW" altLang="en-US" sz="1200" dirty="0"/>
              <a:t>球往</a:t>
            </a:r>
            <a:r>
              <a:rPr lang="zh-TW" altLang="en-US" sz="1200" dirty="0">
                <a:solidFill>
                  <a:srgbClr val="FF0000"/>
                </a:solidFill>
              </a:rPr>
              <a:t>右</a:t>
            </a:r>
            <a:r>
              <a:rPr lang="zh-TW" altLang="en-US" sz="1200" dirty="0"/>
              <a:t>跑</a:t>
            </a:r>
            <a:r>
              <a:rPr lang="en-US" altLang="zh-TW" sz="1200" dirty="0"/>
              <a:t>	</a:t>
            </a:r>
          </a:p>
          <a:p>
            <a:pPr marL="365760" lvl="1" indent="0">
              <a:buNone/>
            </a:pPr>
            <a:r>
              <a:rPr lang="zh-TW" altLang="en-US" sz="1200" dirty="0"/>
              <a:t>當球</a:t>
            </a:r>
            <a:r>
              <a:rPr lang="en-US" altLang="zh-TW" sz="1200" dirty="0"/>
              <a:t>X</a:t>
            </a:r>
            <a:r>
              <a:rPr lang="zh-TW" altLang="en-US" sz="1200" dirty="0"/>
              <a:t>座標</a:t>
            </a:r>
            <a:r>
              <a:rPr lang="en-US" altLang="zh-TW" sz="1200" dirty="0"/>
              <a:t>&gt;60</a:t>
            </a:r>
            <a:r>
              <a:rPr lang="zh-TW" altLang="en-US" sz="1200" dirty="0"/>
              <a:t>，則最後落點</a:t>
            </a:r>
            <a:r>
              <a:rPr lang="en-US" altLang="zh-TW" sz="1200" dirty="0">
                <a:solidFill>
                  <a:srgbClr val="FF0000"/>
                </a:solidFill>
              </a:rPr>
              <a:t>X-60</a:t>
            </a:r>
            <a:r>
              <a:rPr lang="en-US" altLang="zh-TW" sz="1200" dirty="0" smtClean="0"/>
              <a:t>(</a:t>
            </a:r>
            <a:r>
              <a:rPr lang="zh-TW" altLang="en-US" sz="1200" dirty="0"/>
              <a:t>彈兩次模式</a:t>
            </a:r>
            <a:r>
              <a:rPr lang="en-US" altLang="zh-TW" sz="1200" dirty="0"/>
              <a:t>)</a:t>
            </a:r>
          </a:p>
          <a:p>
            <a:pPr marL="365760" lvl="1" indent="0">
              <a:buNone/>
            </a:pPr>
            <a:r>
              <a:rPr lang="zh-TW" altLang="en-US" sz="1200" dirty="0"/>
              <a:t>當球</a:t>
            </a:r>
            <a:r>
              <a:rPr lang="en-US" altLang="zh-TW" sz="1200" dirty="0"/>
              <a:t>X</a:t>
            </a:r>
            <a:r>
              <a:rPr lang="zh-TW" altLang="en-US" sz="1200" dirty="0"/>
              <a:t>座標</a:t>
            </a:r>
            <a:r>
              <a:rPr lang="en-US" altLang="zh-TW" sz="1200" dirty="0"/>
              <a:t>&lt;=60</a:t>
            </a:r>
            <a:r>
              <a:rPr lang="zh-TW" altLang="en-US" sz="1200" dirty="0"/>
              <a:t>，則最後落</a:t>
            </a:r>
            <a:r>
              <a:rPr lang="zh-TW" altLang="en-US" sz="1200" dirty="0" smtClean="0"/>
              <a:t>點</a:t>
            </a:r>
            <a:r>
              <a:rPr lang="en-US" altLang="zh-TW" sz="1200" dirty="0" smtClean="0">
                <a:solidFill>
                  <a:srgbClr val="FF0000"/>
                </a:solidFill>
              </a:rPr>
              <a:t>60-X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彈</a:t>
            </a:r>
            <a:r>
              <a:rPr lang="zh-TW" altLang="en-US" sz="1200" dirty="0"/>
              <a:t>一次</a:t>
            </a:r>
            <a:r>
              <a:rPr lang="zh-TW" altLang="en-US" sz="1200" dirty="0" smtClean="0"/>
              <a:t>模式</a:t>
            </a:r>
            <a:r>
              <a:rPr lang="en-US" altLang="zh-TW" sz="1200" dirty="0" smtClean="0"/>
              <a:t>)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4943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專案設計</a:t>
            </a:r>
            <a:r>
              <a:rPr lang="en-US" altLang="zh-TW" dirty="0"/>
              <a:t>-break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14092" y="1772816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802494" y="2800877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測試預測模型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632591" y="2800878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產生預測模型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303765" y="389902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產生</a:t>
            </a:r>
            <a:endParaRPr lang="en-US" altLang="zh-TW" dirty="0"/>
          </a:p>
          <a:p>
            <a:pPr algn="ctr"/>
            <a:r>
              <a:rPr lang="zh-TW" altLang="en-US" dirty="0"/>
              <a:t>訓練資料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1904867" y="389902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64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1143815" y="3340651"/>
            <a:ext cx="322332" cy="79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16200000" flipH="1">
            <a:off x="1944365" y="3334514"/>
            <a:ext cx="322332" cy="80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5186400" y="3897433"/>
            <a:ext cx="1208015" cy="68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預測模型</a:t>
            </a:r>
            <a:endParaRPr lang="en-US" altLang="zh-TW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7268709" y="389743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測試程式</a:t>
            </a:r>
            <a:endParaRPr lang="en-US" altLang="zh-TW" dirty="0"/>
          </a:p>
        </p:txBody>
      </p:sp>
      <p:cxnSp>
        <p:nvCxnSpPr>
          <p:cNvPr id="68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6170879" y="3196221"/>
            <a:ext cx="320742" cy="1081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 rot="16200000" flipH="1">
            <a:off x="7212033" y="3236749"/>
            <a:ext cx="320743" cy="1000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EAED820-A52E-4706-9700-1F205312003B}"/>
              </a:ext>
            </a:extLst>
          </p:cNvPr>
          <p:cNvSpPr/>
          <p:nvPr/>
        </p:nvSpPr>
        <p:spPr>
          <a:xfrm>
            <a:off x="315058" y="4903046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RuleBase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5ECE8A8-4562-4C81-AE14-69B94DACCB5B}"/>
              </a:ext>
            </a:extLst>
          </p:cNvPr>
          <p:cNvSpPr/>
          <p:nvPr/>
        </p:nvSpPr>
        <p:spPr>
          <a:xfrm>
            <a:off x="1913137" y="4913560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  <a:p>
            <a:pPr algn="ctr"/>
            <a:r>
              <a:rPr lang="zh-TW" altLang="en-US" dirty="0"/>
              <a:t>程式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138596" y="6049781"/>
            <a:ext cx="15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Pickle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樣本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A946A9-89F1-4795-B7BB-B5617CCEA0AD}"/>
              </a:ext>
            </a:extLst>
          </p:cNvPr>
          <p:cNvCxnSpPr>
            <a:stCxn id="70" idx="2"/>
            <a:endCxn id="76" idx="0"/>
          </p:cNvCxnSpPr>
          <p:nvPr/>
        </p:nvCxnSpPr>
        <p:spPr>
          <a:xfrm flipH="1">
            <a:off x="919065" y="5584736"/>
            <a:ext cx="1" cy="4650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CF0CAAF-D0F3-40B7-A7C4-794AF388BD13}"/>
              </a:ext>
            </a:extLst>
          </p:cNvPr>
          <p:cNvSpPr txBox="1"/>
          <p:nvPr/>
        </p:nvSpPr>
        <p:spPr>
          <a:xfrm>
            <a:off x="1903605" y="6073226"/>
            <a:ext cx="1208015" cy="369332"/>
          </a:xfrm>
          <a:prstGeom prst="rect">
            <a:avLst/>
          </a:prstGeom>
          <a:ln>
            <a:noFill/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KNN.sav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45E39D-2949-4CAF-B0C6-C84BD06CB81A}"/>
              </a:ext>
            </a:extLst>
          </p:cNvPr>
          <p:cNvSpPr/>
          <p:nvPr/>
        </p:nvSpPr>
        <p:spPr>
          <a:xfrm>
            <a:off x="5186400" y="4913560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 smtClean="0"/>
              <a:t>(KNN)</a:t>
            </a:r>
            <a:endParaRPr lang="zh-TW" altLang="en-US" dirty="0"/>
          </a:p>
        </p:txBody>
      </p:sp>
      <p:cxnSp>
        <p:nvCxnSpPr>
          <p:cNvPr id="86" name="接點: 肘形 124">
            <a:extLst>
              <a:ext uri="{FF2B5EF4-FFF2-40B4-BE49-F238E27FC236}">
                <a16:creationId xmlns:a16="http://schemas.microsoft.com/office/drawing/2014/main" id="{A709938D-EC0D-4B4F-8143-9158245AD49E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5400000">
            <a:off x="2866815" y="1384004"/>
            <a:ext cx="252248" cy="2581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126">
            <a:extLst>
              <a:ext uri="{FF2B5EF4-FFF2-40B4-BE49-F238E27FC236}">
                <a16:creationId xmlns:a16="http://schemas.microsoft.com/office/drawing/2014/main" id="{7FD85A53-67E9-49CD-824C-6A5B1A24F7B6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5451767" y="1380552"/>
            <a:ext cx="252247" cy="2588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>
            <a:stCxn id="66" idx="2"/>
            <a:endCxn id="81" idx="0"/>
          </p:cNvCxnSpPr>
          <p:nvPr/>
        </p:nvCxnSpPr>
        <p:spPr>
          <a:xfrm>
            <a:off x="5790408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6966237-559C-4BED-A1BF-555FD1F02C87}"/>
              </a:ext>
            </a:extLst>
          </p:cNvPr>
          <p:cNvSpPr/>
          <p:nvPr/>
        </p:nvSpPr>
        <p:spPr>
          <a:xfrm>
            <a:off x="7268709" y="4915092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RuleBase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65667DC-B3A3-4D14-84F4-C5D3A79C9DEA}"/>
              </a:ext>
            </a:extLst>
          </p:cNvPr>
          <p:cNvCxnSpPr>
            <a:endCxn id="89" idx="0"/>
          </p:cNvCxnSpPr>
          <p:nvPr/>
        </p:nvCxnSpPr>
        <p:spPr>
          <a:xfrm>
            <a:off x="7872717" y="4580656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175">
            <a:extLst>
              <a:ext uri="{FF2B5EF4-FFF2-40B4-BE49-F238E27FC236}">
                <a16:creationId xmlns:a16="http://schemas.microsoft.com/office/drawing/2014/main" id="{C2FA3919-8173-42B1-B2CA-985DF407F662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rot="16200000" flipH="1">
            <a:off x="6073504" y="5312153"/>
            <a:ext cx="541441" cy="1107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177">
            <a:extLst>
              <a:ext uri="{FF2B5EF4-FFF2-40B4-BE49-F238E27FC236}">
                <a16:creationId xmlns:a16="http://schemas.microsoft.com/office/drawing/2014/main" id="{7AB0213A-A8AA-4721-974D-FDC38F8441AD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rot="5400000">
            <a:off x="7115425" y="5379398"/>
            <a:ext cx="539909" cy="9746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B8E255AE-F19D-4583-8AE6-7DBE4AAFFB8D}"/>
              </a:ext>
            </a:extLst>
          </p:cNvPr>
          <p:cNvSpPr txBox="1"/>
          <p:nvPr/>
        </p:nvSpPr>
        <p:spPr>
          <a:xfrm>
            <a:off x="6294033" y="6136691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對戰結果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AA946A9-89F1-4795-B7BB-B5617CCEA0AD}"/>
              </a:ext>
            </a:extLst>
          </p:cNvPr>
          <p:cNvCxnSpPr/>
          <p:nvPr/>
        </p:nvCxnSpPr>
        <p:spPr>
          <a:xfrm>
            <a:off x="2517643" y="5595250"/>
            <a:ext cx="0" cy="5241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/>
          <p:nvPr/>
        </p:nvCxnSpPr>
        <p:spPr>
          <a:xfrm>
            <a:off x="907773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/>
          <p:nvPr/>
        </p:nvCxnSpPr>
        <p:spPr>
          <a:xfrm>
            <a:off x="2508875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8426399" y="1931188"/>
            <a:ext cx="3712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首先產生訓練資料，生出一個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檔，再用一個訓練程式將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檔內保存的資料整理並統整成一個</a:t>
            </a:r>
            <a:r>
              <a:rPr lang="en-US" altLang="zh-TW" b="1" dirty="0" err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sav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檔，而這個統整的動作我們是使用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KNN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的演算法實現。</a:t>
            </a:r>
            <a:endParaRPr lang="en-US" altLang="zh-TW" b="1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再來再用統整玩的資料去執行，也就是執行預測模型，然後與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2P(Rule Base)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對打再次產生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檔來更新預測模型的準確度</a:t>
            </a:r>
          </a:p>
        </p:txBody>
      </p:sp>
    </p:spTree>
    <p:extLst>
      <p:ext uri="{BB962C8B-B14F-4D97-AF65-F5344CB8AC3E}">
        <p14:creationId xmlns:p14="http://schemas.microsoft.com/office/powerpoint/2010/main" val="20935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Machine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最後需在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757346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</a:t>
                      </a:r>
                      <a:r>
                        <a:rPr lang="zh-TW" altLang="en-US" dirty="0" smtClean="0"/>
                        <a:t>速</a:t>
                      </a:r>
                      <a:r>
                        <a:rPr lang="en-US" altLang="zh-TW" dirty="0" smtClean="0"/>
                        <a:t>(x</a:t>
                      </a:r>
                      <a:r>
                        <a:rPr lang="zh-TW" altLang="en-US" dirty="0" smtClean="0"/>
                        <a:t>變化、</a:t>
                      </a:r>
                      <a:r>
                        <a:rPr lang="en-US" altLang="zh-TW" dirty="0" smtClean="0"/>
                        <a:t>y</a:t>
                      </a:r>
                      <a:r>
                        <a:rPr lang="zh-TW" altLang="en-US" dirty="0" smtClean="0"/>
                        <a:t>變化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</a:t>
                      </a:r>
                      <a:r>
                        <a:rPr lang="zh-TW" altLang="en-US" dirty="0" smtClean="0"/>
                        <a:t>座標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smtClean="0"/>
                        <a:t>x,y)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/>
              <a:t>目標特性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884" y="1844824"/>
            <a:ext cx="8686801" cy="4191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對方沒接到球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失敗</a:t>
            </a:r>
            <a:r>
              <a:rPr lang="zh-TW" altLang="en-US" dirty="0"/>
              <a:t>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自己沒接到球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球</a:t>
            </a:r>
            <a:r>
              <a:rPr lang="zh-TW" altLang="en-US" dirty="0"/>
              <a:t>的速度隨著時間變快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當球的速度過快會導致穿過平板</a:t>
            </a:r>
            <a:r>
              <a:rPr lang="en-US" altLang="zh-TW" dirty="0"/>
              <a:t>(</a:t>
            </a:r>
            <a:r>
              <a:rPr lang="zh-TW" altLang="en-US" dirty="0"/>
              <a:t>導致勝利</a:t>
            </a:r>
            <a:r>
              <a:rPr lang="en-US" altLang="zh-TW" dirty="0"/>
              <a:t>or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實現方法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KNN(</a:t>
            </a:r>
            <a:r>
              <a:rPr lang="en-US" altLang="zh-TW" b="1" dirty="0"/>
              <a:t>K-nearest neighbors algorithm</a:t>
            </a:r>
            <a:r>
              <a:rPr lang="en-US" altLang="zh-TW" dirty="0" smtClean="0"/>
              <a:t>)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訓練資料來源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Rule-base</a:t>
            </a:r>
            <a:r>
              <a:rPr lang="zh-TW" altLang="en-US" dirty="0" smtClean="0"/>
              <a:t>提供大量有效的樣本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81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415</TotalTime>
  <Words>603</Words>
  <Application>Microsoft Office PowerPoint</Application>
  <PresentationFormat>自訂</PresentationFormat>
  <Paragraphs>146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Microsoft JhengHei UI</vt:lpstr>
      <vt:lpstr>細明體</vt:lpstr>
      <vt:lpstr>新細明體</vt:lpstr>
      <vt:lpstr>Arial</vt:lpstr>
      <vt:lpstr>Palatino Linotype</vt:lpstr>
      <vt:lpstr>Wingdings</vt:lpstr>
      <vt:lpstr>商務策略簡報</vt:lpstr>
      <vt:lpstr>Ping Pong Machine Learning</vt:lpstr>
      <vt:lpstr>目錄</vt:lpstr>
      <vt:lpstr>專案需求</vt:lpstr>
      <vt:lpstr>專案分析-功能模組</vt:lpstr>
      <vt:lpstr>專案分析-遊戲分析</vt:lpstr>
      <vt:lpstr>專案分析-遊戲參數</vt:lpstr>
      <vt:lpstr>專案分析-目標特性</vt:lpstr>
      <vt:lpstr>專案分析-實現方法</vt:lpstr>
      <vt:lpstr>專案分析-KNN</vt:lpstr>
      <vt:lpstr>專案設計-rule base流程</vt:lpstr>
      <vt:lpstr>專案設計-rule base擊球方式之理念</vt:lpstr>
      <vt:lpstr>專案設計-break down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澔緯 蔡</cp:lastModifiedBy>
  <cp:revision>49</cp:revision>
  <dcterms:created xsi:type="dcterms:W3CDTF">2019-11-25T13:44:04Z</dcterms:created>
  <dcterms:modified xsi:type="dcterms:W3CDTF">2020-01-12T14:35:08Z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