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9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7" r:id="rId27"/>
    <p:sldId id="285" r:id="rId28"/>
    <p:sldId id="281" r:id="rId29"/>
    <p:sldId id="282" r:id="rId30"/>
    <p:sldId id="284" r:id="rId31"/>
    <p:sldId id="283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9D+rigp5eEfXUKAUBCljgj1n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746"/>
  </p:normalViewPr>
  <p:slideViewPr>
    <p:cSldViewPr snapToGrid="0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如果Dev</a:t>
            </a:r>
            <a:r>
              <a:rPr lang="en-US" dirty="0"/>
              <a:t> team </a:t>
            </a:r>
            <a:r>
              <a:rPr lang="en-US" dirty="0" err="1"/>
              <a:t>開發很快，那</a:t>
            </a:r>
            <a:r>
              <a:rPr lang="en-US" dirty="0"/>
              <a:t> QA team </a:t>
            </a:r>
            <a:r>
              <a:rPr lang="en-US" dirty="0" err="1"/>
              <a:t>和</a:t>
            </a:r>
            <a:r>
              <a:rPr lang="en-US" dirty="0"/>
              <a:t> Ops team </a:t>
            </a:r>
            <a:r>
              <a:rPr lang="en-US" dirty="0" err="1"/>
              <a:t>要怎麼知道哪個版本要測試，哪個版本要</a:t>
            </a:r>
            <a:r>
              <a:rPr lang="en-US" dirty="0"/>
              <a:t> Release?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又或者說如果</a:t>
            </a:r>
            <a:r>
              <a:rPr lang="en-US" dirty="0"/>
              <a:t> QA team </a:t>
            </a:r>
            <a:r>
              <a:rPr lang="en-US" dirty="0" err="1"/>
              <a:t>測試到</a:t>
            </a:r>
            <a:r>
              <a:rPr lang="en-US" dirty="0"/>
              <a:t> bug </a:t>
            </a:r>
            <a:r>
              <a:rPr lang="en-US" dirty="0" err="1"/>
              <a:t>而</a:t>
            </a:r>
            <a:r>
              <a:rPr lang="en-US" dirty="0"/>
              <a:t> Dev team </a:t>
            </a:r>
            <a:r>
              <a:rPr lang="en-US" dirty="0" err="1"/>
              <a:t>要怎麼跳進來修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如果</a:t>
            </a:r>
            <a:r>
              <a:rPr lang="en-US" dirty="0"/>
              <a:t> Dev team </a:t>
            </a:r>
            <a:r>
              <a:rPr lang="en-US" dirty="0" err="1"/>
              <a:t>修再</a:t>
            </a:r>
            <a:r>
              <a:rPr lang="en-US" dirty="0"/>
              <a:t> master </a:t>
            </a:r>
            <a:r>
              <a:rPr lang="en-US" dirty="0" err="1"/>
              <a:t>上，那</a:t>
            </a:r>
            <a:r>
              <a:rPr lang="en-US" dirty="0"/>
              <a:t> QA team </a:t>
            </a:r>
            <a:r>
              <a:rPr lang="en-US" dirty="0" err="1"/>
              <a:t>就要測到還沒有要上的新功能，而新功能可能Dev</a:t>
            </a:r>
            <a:r>
              <a:rPr lang="en-US" dirty="0"/>
              <a:t> team </a:t>
            </a:r>
            <a:r>
              <a:rPr lang="en-US" dirty="0" err="1"/>
              <a:t>還沒做完，就又會碰到其他的</a:t>
            </a:r>
            <a:r>
              <a:rPr lang="en-US" dirty="0"/>
              <a:t> </a:t>
            </a:r>
            <a:r>
              <a:rPr lang="en-US" dirty="0" err="1"/>
              <a:t>bug，那</a:t>
            </a:r>
            <a:r>
              <a:rPr lang="en-US" dirty="0"/>
              <a:t> </a:t>
            </a:r>
            <a:r>
              <a:rPr lang="en-US" dirty="0" err="1"/>
              <a:t>qa</a:t>
            </a:r>
            <a:r>
              <a:rPr lang="en-US" dirty="0"/>
              <a:t> team </a:t>
            </a:r>
            <a:r>
              <a:rPr lang="en-US" dirty="0" err="1"/>
              <a:t>是否還要再等待</a:t>
            </a:r>
            <a:r>
              <a:rPr lang="en-US" dirty="0"/>
              <a:t> dev team </a:t>
            </a:r>
            <a:r>
              <a:rPr lang="en-US" dirty="0" err="1"/>
              <a:t>完成新功能才能再做測試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38" name="Google Shape;23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主要是用來放穩定、隨時可上線的版本。這個分支的來源只能從別的分支合併過來，開發者不會直接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到這個分支。因為是穩定版本，所以通常也會在這個分支上的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上打上版本號標籤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這個分支主要是所有開發的基礎分支，當要新增功能的時候，所有的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分支都是從這個分支切出去的。而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分支的功能完成後，也都會合併回來這個分支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Hotfix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當線上產品發生緊急問題的時候，會從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分支開一個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Hotfix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分支出來進行修復，Hotfix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分支修復完成之後，會合併回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分支，也同時會合併一份到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為什麼要合併回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分支？如果不這麼做，等到時候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分支完成並且合併回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分支的時候，那個問題就又再次出現了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那為什麼一開始不從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分支切出來修？因為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分支的功能可能尚在開發中，這時候硬是要從這裡切出去修再合併回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分支，只會造成更大的災難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當認為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分支夠成熟了，就可以把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分支合併到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Release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分支，在這邊進行算是上線前的最後測試。測試完成後，Release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分支將會同時合併到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以及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這兩個分支上。Master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分支是上線版本，而合併回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分支的目的，是因為可能在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Release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分支上還會測到並修正一些問題，所以需要跟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分支同步，免得之後的版本又再度出現同樣的問題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dirty="0"/>
          </a:p>
        </p:txBody>
      </p:sp>
      <p:sp>
        <p:nvSpPr>
          <p:cNvPr id="254" name="Google Shape;25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26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大家可同步進行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分散事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有效率</a:t>
            </a: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安裝 Git 後首先應該做的事是設定使用者名稱及電子郵件。 這一點非常重要，因為每次 Git 的提交會使用這些資訊，而且提交後不能再被修改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再次提醒，若你有傳遞 </a:t>
            </a:r>
            <a:r>
              <a:rPr lang="en-US"/>
              <a:t>--global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參數，只需要做這工作一次，因為在此系統，不論 Git 做任何事都會採用此資訊。 若你想指定不同的名字或電子郵件給特定的專案，只需要在該專案目錄內執行此命令，並確定未加上 </a:t>
            </a:r>
            <a:r>
              <a:rPr lang="en-US"/>
              <a:t>--global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參數。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5"/>
          <p:cNvGrpSpPr/>
          <p:nvPr/>
        </p:nvGrpSpPr>
        <p:grpSpPr>
          <a:xfrm>
            <a:off x="-29307" y="94090"/>
            <a:ext cx="9180723" cy="597637"/>
            <a:chOff x="-29322" y="-1971"/>
            <a:chExt cx="9198255" cy="1086266"/>
          </a:xfrm>
        </p:grpSpPr>
        <p:sp>
          <p:nvSpPr>
            <p:cNvPr id="21" name="Google Shape;21;p2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D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rgbClr val="63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rgbClr val="63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25" descr="KDD_LOGO _puzze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4801" y="3265490"/>
            <a:ext cx="3579813" cy="32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>
            <a:spLocks noGrp="1"/>
          </p:cNvSpPr>
          <p:nvPr>
            <p:ph type="ctrTitle"/>
          </p:nvPr>
        </p:nvSpPr>
        <p:spPr>
          <a:xfrm>
            <a:off x="603250" y="692150"/>
            <a:ext cx="7569200" cy="25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50">
                <a:solidFill>
                  <a:srgbClr val="A8003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ubTitle" idx="1"/>
          </p:nvPr>
        </p:nvSpPr>
        <p:spPr>
          <a:xfrm>
            <a:off x="611188" y="3284538"/>
            <a:ext cx="7561262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30"/>
              </a:spcBef>
              <a:spcAft>
                <a:spcPts val="0"/>
              </a:spcAft>
              <a:buSzPts val="1155"/>
              <a:buFont typeface="Noto Sans Symbols"/>
              <a:buNone/>
              <a:defRPr sz="1650">
                <a:solidFill>
                  <a:srgbClr val="76003B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5508625" y="628491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611189" y="115890"/>
            <a:ext cx="5832475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7667625" y="6284913"/>
            <a:ext cx="12969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2015331" y="-289716"/>
            <a:ext cx="51133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 rot="5400000">
            <a:off x="4672807" y="2367758"/>
            <a:ext cx="597058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 rot="5400000">
            <a:off x="481807" y="386559"/>
            <a:ext cx="59705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945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84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84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84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84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840"/>
              <a:buNone/>
              <a:defRPr sz="1050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4038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●"/>
              <a:defRPr sz="21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2pPr>
            <a:lvl3pPr marL="1371600" lvl="2" indent="-295275" algn="l">
              <a:spcBef>
                <a:spcPts val="300"/>
              </a:spcBef>
              <a:spcAft>
                <a:spcPts val="0"/>
              </a:spcAft>
              <a:buSzPts val="1050"/>
              <a:buChar char="●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4pPr>
            <a:lvl5pPr marL="2286000" lvl="4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5pPr>
            <a:lvl6pPr marL="2743200" lvl="5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6pPr>
            <a:lvl7pPr marL="3200400" lvl="6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7pPr>
            <a:lvl8pPr marL="3657600" lvl="7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8pPr>
            <a:lvl9pPr marL="4114800" lvl="8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2"/>
          </p:nvPr>
        </p:nvSpPr>
        <p:spPr>
          <a:xfrm>
            <a:off x="4648200" y="1268415"/>
            <a:ext cx="4038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●"/>
              <a:defRPr sz="21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2pPr>
            <a:lvl3pPr marL="1371600" lvl="2" indent="-295275" algn="l">
              <a:spcBef>
                <a:spcPts val="300"/>
              </a:spcBef>
              <a:spcAft>
                <a:spcPts val="0"/>
              </a:spcAft>
              <a:buSzPts val="1050"/>
              <a:buChar char="●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4pPr>
            <a:lvl5pPr marL="2286000" lvl="4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5pPr>
            <a:lvl6pPr marL="2743200" lvl="5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6pPr>
            <a:lvl7pPr marL="3200400" lvl="6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7pPr>
            <a:lvl8pPr marL="3657600" lvl="7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8pPr>
            <a:lvl9pPr marL="4114800" lvl="8" indent="-297179" algn="l"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1pPr>
            <a:lvl2pPr marL="914400" lvl="1" indent="-295275" algn="l">
              <a:spcBef>
                <a:spcPts val="300"/>
              </a:spcBef>
              <a:spcAft>
                <a:spcPts val="0"/>
              </a:spcAft>
              <a:buSzPts val="1050"/>
              <a:buChar char="●"/>
              <a:defRPr sz="1500"/>
            </a:lvl2pPr>
            <a:lvl3pPr marL="1371600" lvl="2" indent="-288607" algn="l">
              <a:spcBef>
                <a:spcPts val="270"/>
              </a:spcBef>
              <a:spcAft>
                <a:spcPts val="0"/>
              </a:spcAft>
              <a:buSzPts val="945"/>
              <a:buChar char="●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4pPr>
            <a:lvl5pPr marL="2286000" lvl="4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6pPr>
            <a:lvl7pPr marL="3200400" lvl="6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7pPr>
            <a:lvl8pPr marL="3657600" lvl="7" indent="-289559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8pPr>
            <a:lvl9pPr marL="4114800" lvl="8" indent="-289559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1pPr>
            <a:lvl2pPr marL="914400" lvl="1" indent="-295275" algn="l">
              <a:spcBef>
                <a:spcPts val="300"/>
              </a:spcBef>
              <a:spcAft>
                <a:spcPts val="0"/>
              </a:spcAft>
              <a:buSzPts val="1050"/>
              <a:buChar char="●"/>
              <a:defRPr sz="1500"/>
            </a:lvl2pPr>
            <a:lvl3pPr marL="1371600" lvl="2" indent="-288607" algn="l">
              <a:spcBef>
                <a:spcPts val="270"/>
              </a:spcBef>
              <a:spcAft>
                <a:spcPts val="0"/>
              </a:spcAft>
              <a:buSzPts val="945"/>
              <a:buChar char="●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4pPr>
            <a:lvl5pPr marL="2286000" lvl="4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6pPr>
            <a:lvl7pPr marL="3200400" lvl="6" indent="-289560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7pPr>
            <a:lvl8pPr marL="3657600" lvl="7" indent="-289559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8pPr>
            <a:lvl9pPr marL="4114800" lvl="8" indent="-289559" algn="l">
              <a:spcBef>
                <a:spcPts val="240"/>
              </a:spcBef>
              <a:spcAft>
                <a:spcPts val="0"/>
              </a:spcAft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21944" algn="l">
              <a:spcBef>
                <a:spcPts val="420"/>
              </a:spcBef>
              <a:spcAft>
                <a:spcPts val="0"/>
              </a:spcAft>
              <a:buSzPts val="1470"/>
              <a:buChar char="●"/>
              <a:defRPr sz="21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0037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4pPr>
            <a:lvl5pPr marL="2286000" lvl="4" indent="-304800" algn="l"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500"/>
            </a:lvl5pPr>
            <a:lvl6pPr marL="2743200" lvl="5" indent="-304800" algn="l"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500"/>
            </a:lvl6pPr>
            <a:lvl7pPr marL="3200400" lvl="6" indent="-304800" algn="l"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500"/>
            </a:lvl7pPr>
            <a:lvl8pPr marL="3657600" lvl="7" indent="-304800" algn="l"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500"/>
            </a:lvl8pPr>
            <a:lvl9pPr marL="4114800" lvl="8" indent="-304800" algn="l"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500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 descr="KDD_LOGO _puzze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35826" y="5121277"/>
            <a:ext cx="1908175" cy="173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4"/>
          <p:cNvGrpSpPr/>
          <p:nvPr/>
        </p:nvGrpSpPr>
        <p:grpSpPr>
          <a:xfrm>
            <a:off x="-29307" y="94090"/>
            <a:ext cx="9180723" cy="597637"/>
            <a:chOff x="-29322" y="-1971"/>
            <a:chExt cx="9198255" cy="1086266"/>
          </a:xfrm>
        </p:grpSpPr>
        <p:sp>
          <p:nvSpPr>
            <p:cNvPr id="12" name="Google Shape;12;p2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D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rgbClr val="63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1" i="0" u="none" strike="noStrike" cap="none">
                <a:solidFill>
                  <a:srgbClr val="63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2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5277" algn="l" rtl="0"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365"/>
              <a:buFont typeface="Noto Sans Symbols"/>
              <a:buChar char="●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942" algn="l" rtl="0">
              <a:spcBef>
                <a:spcPts val="330"/>
              </a:spcBef>
              <a:spcAft>
                <a:spcPts val="0"/>
              </a:spcAft>
              <a:buClr>
                <a:schemeClr val="accent2"/>
              </a:buClr>
              <a:buSzPts val="1155"/>
              <a:buFont typeface="Noto Sans Symbols"/>
              <a:buChar char="●"/>
              <a:defRPr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608" algn="l" rtl="0">
              <a:spcBef>
                <a:spcPts val="315"/>
              </a:spcBef>
              <a:spcAft>
                <a:spcPts val="0"/>
              </a:spcAft>
              <a:buClr>
                <a:schemeClr val="accent1"/>
              </a:buClr>
              <a:buSzPts val="1103"/>
              <a:buFont typeface="Noto Sans Symbols"/>
              <a:buChar char="●"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003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ftr" idx="11"/>
          </p:nvPr>
        </p:nvSpPr>
        <p:spPr>
          <a:xfrm>
            <a:off x="468314" y="115890"/>
            <a:ext cx="62642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/>
          <p:nvPr/>
        </p:nvSpPr>
        <p:spPr>
          <a:xfrm>
            <a:off x="468313" y="6453190"/>
            <a:ext cx="385445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Knowledge Discovery Lab, Dept. of ES, NCKU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branch/fix-conflic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inChien/Backend_Swagger_Demo" TargetMode="External"/><Relationship Id="rId4" Type="http://schemas.openxmlformats.org/officeDocument/2006/relationships/hyperlink" Target="https://git-scm.com/book/en/v2/Getting-Started-First-Time-Git-Setu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inChien/Backend_Swagger_Demo" TargetMode="External"/><Relationship Id="rId2" Type="http://schemas.openxmlformats.org/officeDocument/2006/relationships/hyperlink" Target="https://gitbook.tw/chapters/github/pull-reque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03250" y="1016250"/>
            <a:ext cx="7561262" cy="274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icrosoft JhengHei"/>
                <a:ea typeface="Microsoft JhengHei"/>
                <a:cs typeface="Microsoft JhengHei"/>
                <a:sym typeface="Microsoft JhengHei"/>
              </a:rPr>
              <a:t>Git</a:t>
            </a:r>
            <a:br>
              <a:rPr lang="en-US" sz="4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Version Control System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7667625" y="6284913"/>
            <a:ext cx="12969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CFDD9-F14A-3749-9A36-7C86E972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5" y="3763610"/>
            <a:ext cx="1127955" cy="112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Build Git enviroment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Create a folder for your project</a:t>
            </a: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sz="1600"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sz="1600"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sz="1600" dirty="0"/>
          </a:p>
          <a:p>
            <a:pPr marL="0" lvl="0" indent="0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sz="16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lang="en-US" sz="16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lang="en-US" sz="12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lang="en-US" sz="12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Add a local Git repository to the project</a:t>
            </a: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662" y="4027810"/>
            <a:ext cx="4185873" cy="166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662" y="1673868"/>
            <a:ext cx="3563738" cy="1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, Staging and Local Repo</a:t>
            </a:r>
            <a:endParaRPr/>
          </a:p>
        </p:txBody>
      </p:sp>
      <p:grpSp>
        <p:nvGrpSpPr>
          <p:cNvPr id="158" name="Google Shape;158;p10"/>
          <p:cNvGrpSpPr/>
          <p:nvPr/>
        </p:nvGrpSpPr>
        <p:grpSpPr>
          <a:xfrm>
            <a:off x="2742290" y="4574426"/>
            <a:ext cx="4185904" cy="1872411"/>
            <a:chOff x="3574970" y="2968530"/>
            <a:chExt cx="4185904" cy="1872411"/>
          </a:xfrm>
        </p:grpSpPr>
        <p:pic>
          <p:nvPicPr>
            <p:cNvPr id="159" name="Google Shape;159;p10" descr="https://pic.pimg.tw/silverwind1982/1483082151-1840902919_n.png"/>
            <p:cNvPicPr preferRelativeResize="0"/>
            <p:nvPr/>
          </p:nvPicPr>
          <p:blipFill rotWithShape="1">
            <a:blip r:embed="rId3">
              <a:alphaModFix/>
            </a:blip>
            <a:srcRect l="1" r="26753" b="57079"/>
            <a:stretch/>
          </p:blipFill>
          <p:spPr>
            <a:xfrm>
              <a:off x="3574970" y="2968530"/>
              <a:ext cx="4185904" cy="1872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0"/>
            <p:cNvSpPr/>
            <p:nvPr/>
          </p:nvSpPr>
          <p:spPr>
            <a:xfrm>
              <a:off x="6907946" y="4057170"/>
              <a:ext cx="852928" cy="6761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742290" y="1699579"/>
            <a:ext cx="5639709" cy="273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/>
          <p:nvPr/>
        </p:nvSpPr>
        <p:spPr>
          <a:xfrm>
            <a:off x="1089852" y="1764896"/>
            <a:ext cx="1506070" cy="883315"/>
          </a:xfrm>
          <a:prstGeom prst="wedgeRoundRectCallout">
            <a:avLst>
              <a:gd name="adj1" fmla="val 83321"/>
              <a:gd name="adj2" fmla="val 340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89852" y="2831696"/>
            <a:ext cx="1506070" cy="883315"/>
          </a:xfrm>
          <a:prstGeom prst="wedgeRoundRectCallout">
            <a:avLst>
              <a:gd name="adj1" fmla="val 80175"/>
              <a:gd name="adj2" fmla="val 1365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Directory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089852" y="4006073"/>
            <a:ext cx="1506070" cy="883315"/>
          </a:xfrm>
          <a:prstGeom prst="wedgeRoundRectCallout">
            <a:avLst>
              <a:gd name="adj1" fmla="val 81539"/>
              <a:gd name="adj2" fmla="val -376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(Untracked)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in files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“git diff” will display the diffrence code in files.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9434" y="2173557"/>
            <a:ext cx="3714020" cy="251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576263" y="2860570"/>
            <a:ext cx="1636245" cy="883315"/>
          </a:xfrm>
          <a:prstGeom prst="wedgeRoundRectCallout">
            <a:avLst>
              <a:gd name="adj1" fmla="val 73025"/>
              <a:gd name="adj2" fmla="val 517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line </a:t>
            </a:r>
            <a:r>
              <a:rPr lang="en-US" sz="1800" dirty="0">
                <a:solidFill>
                  <a:schemeClr val="lt1"/>
                </a:solidFill>
              </a:rPr>
              <a:t>has been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edited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E5469A1A-5FD4-4F4F-A6EA-286DDB4BF668}"/>
              </a:ext>
            </a:extLst>
          </p:cNvPr>
          <p:cNvSpPr/>
          <p:nvPr/>
        </p:nvSpPr>
        <p:spPr>
          <a:xfrm>
            <a:off x="2491106" y="3635827"/>
            <a:ext cx="3513203" cy="1186543"/>
          </a:xfrm>
          <a:prstGeom prst="round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278C77-6FE2-2F41-B4FA-393571A4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94" y="3731654"/>
            <a:ext cx="5829300" cy="482600"/>
          </a:xfrm>
          <a:prstGeom prst="rect">
            <a:avLst/>
          </a:prstGeom>
        </p:spPr>
      </p:pic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Commit the Changes</a:t>
            </a:r>
            <a:endParaRPr dirty="0"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“git commit”: Create a new commit containing the current contents of the index and the given log message describing the changes.</a:t>
            </a:r>
            <a:endParaRPr dirty="0"/>
          </a:p>
        </p:txBody>
      </p:sp>
      <p:sp>
        <p:nvSpPr>
          <p:cNvPr id="173" name="Google Shape;173;p11"/>
          <p:cNvSpPr/>
          <p:nvPr/>
        </p:nvSpPr>
        <p:spPr>
          <a:xfrm>
            <a:off x="5492370" y="2626543"/>
            <a:ext cx="3093212" cy="883315"/>
          </a:xfrm>
          <a:prstGeom prst="wedgeRoundRectCallout">
            <a:avLst>
              <a:gd name="adj1" fmla="val -53984"/>
              <a:gd name="adj2" fmla="val 7456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commit message for the person to know what had been changed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E5469A1A-5FD4-4F4F-A6EA-286DDB4BF668}"/>
              </a:ext>
            </a:extLst>
          </p:cNvPr>
          <p:cNvSpPr/>
          <p:nvPr/>
        </p:nvSpPr>
        <p:spPr>
          <a:xfrm>
            <a:off x="4787816" y="3620983"/>
            <a:ext cx="2788642" cy="701636"/>
          </a:xfrm>
          <a:prstGeom prst="round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295722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snapshot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Git will create a snapshot when commit files to local repository</a:t>
            </a:r>
            <a:endParaRPr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Snapshot has unique SHA1 hash code</a:t>
            </a:r>
            <a:endParaRPr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We can use the specific hash to revert to the previous version</a:t>
            </a:r>
            <a:endParaRPr dirty="0"/>
          </a:p>
        </p:txBody>
      </p:sp>
      <p:pic>
        <p:nvPicPr>
          <p:cNvPr id="181" name="Google Shape;181;p12" descr="Improve Git Log - Sal Ferrarell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864" y="3025074"/>
            <a:ext cx="6252142" cy="354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/>
          <p:nvPr/>
        </p:nvSpPr>
        <p:spPr>
          <a:xfrm>
            <a:off x="1021976" y="2520363"/>
            <a:ext cx="998925" cy="3842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SHA1 Hash code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2455048" y="2520363"/>
            <a:ext cx="998925" cy="3842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message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3798473" y="2520363"/>
            <a:ext cx="998925" cy="3842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time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924824" y="2520363"/>
            <a:ext cx="998925" cy="3842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create this commit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Development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Need a Git hosting service to track the changes from all developers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Github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GitLab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Gitee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Bitbucket</a:t>
            </a:r>
            <a:endParaRPr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Setting up github remote repository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https://guides.github.com/activities/hello-world/</a:t>
            </a:r>
            <a:endParaRPr/>
          </a:p>
        </p:txBody>
      </p:sp>
      <p:pic>
        <p:nvPicPr>
          <p:cNvPr id="193" name="Google Shape;193;p13" descr="GIT tutori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182" y="3634971"/>
            <a:ext cx="4656524" cy="27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Development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Git hosting service will mark the lines which was cheaged</a:t>
            </a:r>
            <a:endParaRPr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This is good for “Code Review”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r="15344"/>
          <a:stretch/>
        </p:blipFill>
        <p:spPr>
          <a:xfrm>
            <a:off x="1989681" y="2538886"/>
            <a:ext cx="6175067" cy="3248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701740" y="2812354"/>
            <a:ext cx="1092946" cy="445676"/>
          </a:xfrm>
          <a:prstGeom prst="wedgeRoundRectCallout">
            <a:avLst>
              <a:gd name="adj1" fmla="val 70938"/>
              <a:gd name="adj2" fmla="val 9076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576263" y="3918857"/>
            <a:ext cx="1354962" cy="839560"/>
          </a:xfrm>
          <a:prstGeom prst="wedgeRoundRectCallout">
            <a:avLst>
              <a:gd name="adj1" fmla="val 54857"/>
              <a:gd name="adj2" fmla="val 678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Edited line is</a:t>
            </a:r>
            <a:b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20, 21, 22 </a:t>
            </a:r>
            <a:b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18, 19, 20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Development</a:t>
            </a:r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Pull the remote repository to local repository</a:t>
            </a:r>
            <a:endParaRPr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Git will merge the change on the remote repo with the local repository</a:t>
            </a:r>
            <a:endParaRPr dirty="0"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dirty="0"/>
              <a:t>Conflict when merging</a:t>
            </a:r>
            <a:br>
              <a:rPr lang="en-US" dirty="0"/>
            </a:br>
            <a:r>
              <a:rPr lang="en-US" u="sng" dirty="0">
                <a:solidFill>
                  <a:schemeClr val="hlink"/>
                </a:solidFill>
                <a:hlinkClick r:id="rId3"/>
              </a:rPr>
              <a:t>https://gitbook.tw/chapters/branch/fix-conflict.html</a:t>
            </a:r>
            <a:endParaRPr dirty="0"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1432318" y="2908087"/>
            <a:ext cx="5715000" cy="3258512"/>
            <a:chOff x="1478423" y="2649230"/>
            <a:chExt cx="5715000" cy="3258512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1478423" y="2649230"/>
              <a:ext cx="5715000" cy="3175268"/>
              <a:chOff x="1708944" y="2318816"/>
              <a:chExt cx="5715000" cy="3175268"/>
            </a:xfrm>
          </p:grpSpPr>
          <p:pic>
            <p:nvPicPr>
              <p:cNvPr id="213" name="Google Shape;213;p15" descr="https://pic.pimg.tw/silverwind1982/1483082151-1840902919_n.png"/>
              <p:cNvPicPr preferRelativeResize="0"/>
              <p:nvPr/>
            </p:nvPicPr>
            <p:blipFill rotWithShape="1">
              <a:blip r:embed="rId4">
                <a:alphaModFix/>
              </a:blip>
              <a:srcRect b="43418"/>
              <a:stretch/>
            </p:blipFill>
            <p:spPr>
              <a:xfrm>
                <a:off x="1708944" y="2318816"/>
                <a:ext cx="5715000" cy="24683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5" descr="https://pic.pimg.tw/silverwind1982/1483082151-1840902919_n.png"/>
              <p:cNvPicPr preferRelativeResize="0"/>
              <p:nvPr/>
            </p:nvPicPr>
            <p:blipFill rotWithShape="1">
              <a:blip r:embed="rId4">
                <a:alphaModFix/>
              </a:blip>
              <a:srcRect t="25836" b="57958"/>
              <a:stretch/>
            </p:blipFill>
            <p:spPr>
              <a:xfrm>
                <a:off x="1708944" y="4787153"/>
                <a:ext cx="5715000" cy="7069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" name="Google Shape;215;p15"/>
            <p:cNvSpPr/>
            <p:nvPr/>
          </p:nvSpPr>
          <p:spPr>
            <a:xfrm>
              <a:off x="4817889" y="3736750"/>
              <a:ext cx="845244" cy="71998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63133" y="3649916"/>
              <a:ext cx="922084" cy="975872"/>
            </a:xfrm>
            <a:prstGeom prst="rect">
              <a:avLst/>
            </a:prstGeom>
            <a:solidFill>
              <a:srgbClr val="E4E8E6"/>
            </a:solidFill>
            <a:ln w="25400" cap="flat" cmpd="sng">
              <a:solidFill>
                <a:srgbClr val="E4E8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342349" y="5117568"/>
              <a:ext cx="1176937" cy="79017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573077" y="5042009"/>
              <a:ext cx="1194810" cy="79017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508837" y="5252038"/>
              <a:ext cx="2074689" cy="5212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94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Fix conflict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 And GUI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Git cheat sheet</a:t>
            </a:r>
            <a:endParaRPr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Git GUI can instead of execute commands in the terminal</a:t>
            </a:r>
            <a:endParaRPr dirty="0"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dirty="0" err="1"/>
              <a:t>Sourcetree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https://www.sourcetreeapp.com/</a:t>
            </a:r>
            <a:endParaRPr dirty="0"/>
          </a:p>
        </p:txBody>
      </p:sp>
      <p:pic>
        <p:nvPicPr>
          <p:cNvPr id="227" name="Google Shape;227;p16" descr="Git 操作筆記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2695" y="2401750"/>
            <a:ext cx="5629777" cy="3980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457200" y="2717747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Git Workflow</a:t>
            </a:r>
            <a:endParaRPr sz="4000" dirty="0"/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What Is Version Control System?</a:t>
            </a:r>
            <a:endParaRPr dirty="0"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Basic and Git Hosting Service</a:t>
            </a:r>
            <a:endParaRPr dirty="0"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Workflow</a:t>
            </a:r>
            <a:endParaRPr dirty="0"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From Git to Product Release</a:t>
            </a:r>
            <a:endParaRPr dirty="0"/>
          </a:p>
          <a:p>
            <a:pPr marL="257175" lvl="0" indent="-150495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9113" lvl="1" indent="-154067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workflow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Collaboration between departments</a:t>
            </a:r>
            <a:endParaRPr dirty="0"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dirty="0"/>
              <a:t>Dev team</a:t>
            </a:r>
            <a:endParaRPr dirty="0"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dirty="0"/>
              <a:t>QA team</a:t>
            </a:r>
            <a:endParaRPr dirty="0"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dirty="0"/>
              <a:t>Ops team</a:t>
            </a: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</p:txBody>
      </p:sp>
      <p:pic>
        <p:nvPicPr>
          <p:cNvPr id="242" name="Google Shape;242;p18" descr="Basic Git Workflow"/>
          <p:cNvPicPr preferRelativeResize="0"/>
          <p:nvPr/>
        </p:nvPicPr>
        <p:blipFill rotWithShape="1">
          <a:blip r:embed="rId3">
            <a:alphaModFix/>
          </a:blip>
          <a:srcRect t="25692" b="29411"/>
          <a:stretch/>
        </p:blipFill>
        <p:spPr>
          <a:xfrm>
            <a:off x="725065" y="2760489"/>
            <a:ext cx="4959992" cy="9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/>
          <p:nvPr/>
        </p:nvSpPr>
        <p:spPr>
          <a:xfrm>
            <a:off x="3289585" y="2366349"/>
            <a:ext cx="939580" cy="484094"/>
          </a:xfrm>
          <a:prstGeom prst="wedgeRoundRectCallout">
            <a:avLst>
              <a:gd name="adj1" fmla="val -15109"/>
              <a:gd name="adj2" fmla="val 1037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team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3923471" y="4055745"/>
            <a:ext cx="939580" cy="484094"/>
          </a:xfrm>
          <a:prstGeom prst="wedgeRoundRectCallout">
            <a:avLst>
              <a:gd name="adj1" fmla="val -6113"/>
              <a:gd name="adj2" fmla="val -10892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QA 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084167" y="2400881"/>
            <a:ext cx="984434" cy="484094"/>
          </a:xfrm>
          <a:prstGeom prst="wedgeRoundRectCallout">
            <a:avLst>
              <a:gd name="adj1" fmla="val -48267"/>
              <a:gd name="adj2" fmla="val 9900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Dev 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1389184" y="4875965"/>
            <a:ext cx="6354519" cy="13096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version should be test and which version should be release?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fix bugs?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8" descr="Basic Git Workflow"/>
          <p:cNvPicPr preferRelativeResize="0"/>
          <p:nvPr/>
        </p:nvPicPr>
        <p:blipFill rotWithShape="1">
          <a:blip r:embed="rId3">
            <a:alphaModFix/>
          </a:blip>
          <a:srcRect l="32681" t="25692" b="29411"/>
          <a:stretch/>
        </p:blipFill>
        <p:spPr>
          <a:xfrm>
            <a:off x="5215963" y="2760487"/>
            <a:ext cx="3339041" cy="9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/>
          <p:nvPr/>
        </p:nvSpPr>
        <p:spPr>
          <a:xfrm>
            <a:off x="7923482" y="2338637"/>
            <a:ext cx="984434" cy="484094"/>
          </a:xfrm>
          <a:prstGeom prst="wedgeRoundRectCallout">
            <a:avLst>
              <a:gd name="adj1" fmla="val -48267"/>
              <a:gd name="adj2" fmla="val 9900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Dev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174558" y="3085932"/>
            <a:ext cx="391885" cy="391885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25400" cap="flat" cmpd="sng">
            <a:solidFill>
              <a:srgbClr val="70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BE6476-E497-2D43-BF44-BBBB56177C96}"/>
              </a:ext>
            </a:extLst>
          </p:cNvPr>
          <p:cNvSpPr txBox="1"/>
          <p:nvPr/>
        </p:nvSpPr>
        <p:spPr>
          <a:xfrm>
            <a:off x="3370114" y="344664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V1.0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8186CC-AE8C-0740-95F2-7ADAB6B24DC8}"/>
              </a:ext>
            </a:extLst>
          </p:cNvPr>
          <p:cNvSpPr txBox="1"/>
          <p:nvPr/>
        </p:nvSpPr>
        <p:spPr>
          <a:xfrm>
            <a:off x="4093821" y="344341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V1.1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9E0F0F-77C6-C74F-B0FE-8DFE0ABB8BDC}"/>
              </a:ext>
            </a:extLst>
          </p:cNvPr>
          <p:cNvSpPr txBox="1"/>
          <p:nvPr/>
        </p:nvSpPr>
        <p:spPr>
          <a:xfrm>
            <a:off x="4778974" y="344180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V1.2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403863-0555-534F-8574-4F9BE4B9C862}"/>
              </a:ext>
            </a:extLst>
          </p:cNvPr>
          <p:cNvSpPr txBox="1"/>
          <p:nvPr/>
        </p:nvSpPr>
        <p:spPr>
          <a:xfrm>
            <a:off x="7646803" y="347781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V5.0</a:t>
            </a:r>
            <a:endParaRPr kumimoji="1" lang="zh-TW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Flow</a:t>
            </a:r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body" idx="1"/>
          </p:nvPr>
        </p:nvSpPr>
        <p:spPr>
          <a:xfrm>
            <a:off x="457199" y="1268415"/>
            <a:ext cx="8356387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Branch is very important in git world</a:t>
            </a:r>
            <a:endParaRPr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Every branch have specific purpose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Master: Stable and can release in anytime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Develop: The base brach of all features and the finished featrue will merge to here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Hotfix: Used to quickly patch production releases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Release: This branch is for product testing (For QA team)</a:t>
            </a:r>
            <a:endParaRPr/>
          </a:p>
        </p:txBody>
      </p:sp>
      <p:pic>
        <p:nvPicPr>
          <p:cNvPr id="258" name="Google Shape;258;p19" descr="git fl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164" y="3429000"/>
            <a:ext cx="5918456" cy="282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457200" y="2717747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From Git to Product Release</a:t>
            </a:r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21" descr="Friday afternoon release Have a nice weekend! - Disaster Girl | Make a Mem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4688" y="1268413"/>
            <a:ext cx="6363511" cy="4772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to CI/CD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/>
              <a:t>CI/CD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Automated build staging enviroment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Automated testing on staging enviroment</a:t>
            </a:r>
            <a:endParaRPr/>
          </a:p>
          <a:p>
            <a:pPr marL="519113" lvl="1" indent="-260747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Automated build, test and deploy to production enviroment</a:t>
            </a:r>
            <a:endParaRPr/>
          </a:p>
          <a:p>
            <a:pPr marL="519113" lvl="1" indent="-187404" algn="l" rtl="0">
              <a:spcBef>
                <a:spcPts val="330"/>
              </a:spcBef>
              <a:spcAft>
                <a:spcPts val="0"/>
              </a:spcAft>
              <a:buSzPts val="1155"/>
              <a:buNone/>
            </a:pPr>
            <a:endParaRPr/>
          </a:p>
        </p:txBody>
      </p:sp>
      <p:pic>
        <p:nvPicPr>
          <p:cNvPr id="281" name="Google Shape;281;p22" descr="進職場學到的Git - (1) Gitlab CI/C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649" y="2865946"/>
            <a:ext cx="6014704" cy="333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59F6D67-ABAC-AF47-83C1-8DA792B9B2B9}"/>
              </a:ext>
            </a:extLst>
          </p:cNvPr>
          <p:cNvSpPr/>
          <p:nvPr/>
        </p:nvSpPr>
        <p:spPr>
          <a:xfrm>
            <a:off x="6452754" y="4726126"/>
            <a:ext cx="2691246" cy="213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to Practice</a:t>
            </a:r>
            <a:endParaRPr dirty="0"/>
          </a:p>
        </p:txBody>
      </p:sp>
      <p:sp>
        <p:nvSpPr>
          <p:cNvPr id="288" name="Google Shape;288;p23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482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330"/>
              <a:buFont typeface="+mj-lt"/>
              <a:buAutoNum type="arabicPeriod"/>
            </a:pPr>
            <a:r>
              <a:rPr lang="en-US" sz="1600" dirty="0"/>
              <a:t>Install git and setup environment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>
                <a:hlinkClick r:id="rId3"/>
              </a:rPr>
              <a:t>https://git-scm.com/book/en/v2/Getting-Started-Installing-Git</a:t>
            </a:r>
            <a:endParaRPr lang="en" sz="1600" dirty="0"/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>
                <a:hlinkClick r:id="rId4"/>
              </a:rPr>
              <a:t>https://git-scm.com/book/en/v2/Getting-Started-First-Time-Git-Setup</a:t>
            </a:r>
            <a:endParaRPr lang="en" sz="1600" dirty="0"/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Signup </a:t>
            </a:r>
            <a:r>
              <a:rPr lang="en" sz="1600" dirty="0" err="1"/>
              <a:t>github</a:t>
            </a:r>
            <a:r>
              <a:rPr lang="en" sz="1600" dirty="0"/>
              <a:t> and fork the remote repo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Fork this repo the your</a:t>
            </a:r>
            <a:r>
              <a:rPr lang="zh-TW" altLang="en-US" sz="1600" dirty="0"/>
              <a:t> </a:t>
            </a:r>
            <a:r>
              <a:rPr lang="en-US" altLang="zh-TW" sz="1600" dirty="0" err="1"/>
              <a:t>github</a:t>
            </a:r>
            <a:r>
              <a:rPr lang="en-US" altLang="zh-TW" sz="1600" dirty="0"/>
              <a:t> </a:t>
            </a:r>
            <a:r>
              <a:rPr lang="en" altLang="zh-TW" sz="1600" dirty="0">
                <a:hlinkClick r:id="rId5"/>
              </a:rPr>
              <a:t>https://github.com/RobinChien/Backend_Swagger_Demo</a:t>
            </a:r>
            <a:endParaRPr lang="en" sz="1600" dirty="0"/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Clone the remote repo to local repo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$ git clone </a:t>
            </a:r>
            <a:r>
              <a:rPr lang="en" sz="1600" dirty="0">
                <a:solidFill>
                  <a:srgbClr val="FF0000"/>
                </a:solidFill>
              </a:rPr>
              <a:t>“the </a:t>
            </a:r>
            <a:r>
              <a:rPr lang="en" sz="1600" dirty="0" err="1">
                <a:solidFill>
                  <a:srgbClr val="FF0000"/>
                </a:solidFill>
              </a:rPr>
              <a:t>ssh</a:t>
            </a:r>
            <a:r>
              <a:rPr lang="en" sz="1600" dirty="0">
                <a:solidFill>
                  <a:srgbClr val="FF0000"/>
                </a:solidFill>
              </a:rPr>
              <a:t> path of your remote repo”</a:t>
            </a:r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Create the new </a:t>
            </a:r>
            <a:r>
              <a:rPr lang="en" sz="1600" dirty="0" err="1"/>
              <a:t>brance</a:t>
            </a:r>
            <a:r>
              <a:rPr lang="en" sz="1600" dirty="0"/>
              <a:t> and edit the </a:t>
            </a:r>
            <a:r>
              <a:rPr lang="en" sz="1600" dirty="0" err="1"/>
              <a:t>README.md</a:t>
            </a:r>
            <a:endParaRPr lang="en" sz="1600" dirty="0"/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$ git checkout -b dev </a:t>
            </a:r>
            <a:r>
              <a:rPr lang="en" sz="1200" dirty="0">
                <a:solidFill>
                  <a:srgbClr val="FF0000"/>
                </a:solidFill>
              </a:rPr>
              <a:t>*Create new branch and change to this branch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$ git branch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sz="1600" dirty="0"/>
              <a:t>Edit the </a:t>
            </a:r>
            <a:r>
              <a:rPr lang="en" sz="1600" dirty="0" err="1"/>
              <a:t>README.md</a:t>
            </a:r>
            <a:endParaRPr lang="en" sz="1600" dirty="0"/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/>
              <a:t>$ git status</a:t>
            </a:r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/>
              <a:t>Add the edit to history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/>
              <a:t>$ git add </a:t>
            </a:r>
            <a:r>
              <a:rPr lang="en" altLang="zh-TW" sz="1600" dirty="0" err="1"/>
              <a:t>README.md</a:t>
            </a:r>
            <a:endParaRPr lang="en" altLang="zh-TW" sz="1600" dirty="0"/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/>
              <a:t>$ git commit -m </a:t>
            </a:r>
            <a:r>
              <a:rPr lang="en" altLang="zh-TW" sz="1600" dirty="0">
                <a:solidFill>
                  <a:srgbClr val="FF0000"/>
                </a:solidFill>
              </a:rPr>
              <a:t>“the commit message”</a:t>
            </a:r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>
                <a:solidFill>
                  <a:schemeClr val="tx1"/>
                </a:solidFill>
              </a:rPr>
              <a:t>Push to remote repo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r>
              <a:rPr lang="en" altLang="zh-TW" sz="1600" dirty="0">
                <a:solidFill>
                  <a:schemeClr val="tx1"/>
                </a:solidFill>
              </a:rPr>
              <a:t>$ git push origin dev</a:t>
            </a: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endParaRPr lang="en" altLang="zh-TW" sz="1600" dirty="0">
              <a:solidFill>
                <a:schemeClr val="tx1"/>
              </a:solidFill>
            </a:endParaRPr>
          </a:p>
          <a:p>
            <a:pPr lvl="1" indent="-457200">
              <a:spcBef>
                <a:spcPts val="0"/>
              </a:spcBef>
              <a:buSzPts val="1330"/>
              <a:buFont typeface="+mj-lt"/>
              <a:buAutoNum type="arabicPeriod"/>
            </a:pPr>
            <a:endParaRPr lang="en" sz="1600" dirty="0"/>
          </a:p>
          <a:p>
            <a:pPr indent="-457200">
              <a:spcBef>
                <a:spcPts val="0"/>
              </a:spcBef>
              <a:buSzPts val="1330"/>
              <a:buFont typeface="+mj-lt"/>
              <a:buAutoNum type="arabicPeriod"/>
            </a:pPr>
            <a:endParaRPr sz="1600" dirty="0"/>
          </a:p>
        </p:txBody>
      </p:sp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0AEC5-9666-CF40-BC3C-09B337EC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- Create a PR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D6823-E317-014B-815F-2D95E7929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2000" dirty="0"/>
              <a:t>Read this first: </a:t>
            </a:r>
            <a:r>
              <a:rPr lang="en" altLang="zh-TW" sz="2000" dirty="0">
                <a:hlinkClick r:id="rId2"/>
              </a:rPr>
              <a:t>https://gitbook.tw/chapters/github/pull-request</a:t>
            </a:r>
            <a:endParaRPr kumimoji="1" lang="en-US" altLang="zh-TW" b="1" i="1" dirty="0"/>
          </a:p>
          <a:p>
            <a:r>
              <a:rPr kumimoji="1" lang="en-US" altLang="zh-TW" dirty="0"/>
              <a:t>Fork (</a:t>
            </a:r>
            <a:r>
              <a:rPr lang="en" altLang="zh-TW" sz="1800" dirty="0">
                <a:hlinkClick r:id="rId3"/>
              </a:rPr>
              <a:t>https://github.com/RobinChien/Backend_Swagger_Demo</a:t>
            </a:r>
            <a:r>
              <a:rPr kumimoji="1" lang="en-US" altLang="zh-TW" dirty="0"/>
              <a:t>) and create a new branch call “[</a:t>
            </a:r>
            <a:r>
              <a:rPr kumimoji="1" lang="en-US" altLang="zh-TW" dirty="0" err="1"/>
              <a:t>your_name</a:t>
            </a:r>
            <a:r>
              <a:rPr kumimoji="1" lang="en-US" altLang="zh-TW" dirty="0"/>
              <a:t>]_dev”. </a:t>
            </a:r>
          </a:p>
          <a:p>
            <a:r>
              <a:rPr kumimoji="1" lang="en-US" altLang="zh-TW" dirty="0"/>
              <a:t>Then create a new file call “</a:t>
            </a:r>
            <a:r>
              <a:rPr kumimoji="1" lang="en-US" altLang="zh-TW" dirty="0" err="1"/>
              <a:t>try_for_git.txt</a:t>
            </a:r>
            <a:r>
              <a:rPr kumimoji="1" lang="en-US" altLang="zh-TW" dirty="0"/>
              <a:t>” and add to git repo</a:t>
            </a:r>
          </a:p>
          <a:p>
            <a:r>
              <a:rPr kumimoji="1" lang="en-US" altLang="zh-TW" dirty="0"/>
              <a:t>Create a PR to this repo (</a:t>
            </a:r>
            <a:r>
              <a:rPr lang="en" altLang="zh-TW" sz="2000" dirty="0">
                <a:hlinkClick r:id="rId3"/>
              </a:rPr>
              <a:t>https://github.com/RobinChien/Backend_Swagger_Demo</a:t>
            </a:r>
            <a:r>
              <a:rPr lang="en" altLang="zh-TW" sz="2000" dirty="0"/>
              <a:t>) and ask to merge in dev branch. </a:t>
            </a:r>
            <a:r>
              <a:rPr lang="en" altLang="zh-TW" sz="1200" dirty="0"/>
              <a:t>* The title and the description of PR is not acceptable</a:t>
            </a:r>
            <a:r>
              <a:rPr lang="en" altLang="zh-TW" sz="12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zh-TW" altLang="en-US" sz="1200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590B0-6638-1D4E-806D-A71135CA9B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4964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6769106" y="6492880"/>
            <a:ext cx="53975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92" name="Google Shape;192;p14"/>
          <p:cNvSpPr txBox="1"/>
          <p:nvPr/>
        </p:nvSpPr>
        <p:spPr>
          <a:xfrm>
            <a:off x="2582868" y="1939930"/>
            <a:ext cx="176522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Noto Sans Symbols"/>
              <a:buNone/>
            </a:pPr>
            <a:r>
              <a:rPr lang="en-US" sz="16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 dirty="0"/>
          </a:p>
        </p:txBody>
      </p:sp>
      <p:sp>
        <p:nvSpPr>
          <p:cNvPr id="193" name="Google Shape;193;p14"/>
          <p:cNvSpPr txBox="1"/>
          <p:nvPr/>
        </p:nvSpPr>
        <p:spPr>
          <a:xfrm>
            <a:off x="3859217" y="2990851"/>
            <a:ext cx="138691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oto Sans Symbols"/>
              <a:buNone/>
            </a:pPr>
            <a:r>
              <a:rPr lang="en-US" sz="1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797432" y="2482854"/>
            <a:ext cx="158889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Noto Sans Symbols"/>
              <a:buNone/>
            </a:pPr>
            <a:r>
              <a:rPr lang="en-US" sz="16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E640-9ECE-364B-9CBB-26E550AC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2571750"/>
            <a:ext cx="8099425" cy="857250"/>
          </a:xfrm>
        </p:spPr>
        <p:txBody>
          <a:bodyPr/>
          <a:lstStyle/>
          <a:p>
            <a:r>
              <a:rPr kumimoji="1" lang="en-US" altLang="zh-TW" dirty="0"/>
              <a:t>Q1. What is the difference between with Git and </a:t>
            </a:r>
            <a:r>
              <a:rPr kumimoji="1" lang="en-US" altLang="zh-TW" dirty="0" err="1"/>
              <a:t>Github</a:t>
            </a:r>
            <a:r>
              <a:rPr kumimoji="1" lang="en-US" altLang="zh-TW" dirty="0"/>
              <a:t>/Gitlab?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717E0-C670-6641-94FF-62BC1B1E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465513"/>
            <a:ext cx="8229600" cy="2581648"/>
          </a:xfrm>
        </p:spPr>
        <p:txBody>
          <a:bodyPr/>
          <a:lstStyle/>
          <a:p>
            <a:r>
              <a:rPr kumimoji="1" lang="en-US" altLang="zh-TW" dirty="0"/>
              <a:t>Git is a software for version history control</a:t>
            </a:r>
          </a:p>
          <a:p>
            <a:r>
              <a:rPr kumimoji="1" lang="en-US" altLang="zh-TW" dirty="0" err="1"/>
              <a:t>Github</a:t>
            </a:r>
            <a:r>
              <a:rPr kumimoji="1" lang="en-US" altLang="zh-TW" dirty="0"/>
              <a:t> is the repository hosting service, is a online platform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099D5-CBA2-D649-86E9-72EB1F376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3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E640-9ECE-364B-9CBB-26E550AC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2571750"/>
            <a:ext cx="8099425" cy="857250"/>
          </a:xfrm>
        </p:spPr>
        <p:txBody>
          <a:bodyPr/>
          <a:lstStyle/>
          <a:p>
            <a:r>
              <a:rPr kumimoji="1" lang="en-US" altLang="zh-TW" dirty="0"/>
              <a:t>Q2. Which </a:t>
            </a:r>
            <a:r>
              <a:rPr kumimoji="1" lang="en-US" altLang="zh-TW" sz="3200" dirty="0"/>
              <a:t>two categories can implement the VCS?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717E0-C670-6641-94FF-62BC1B1E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465513"/>
            <a:ext cx="8229600" cy="2581648"/>
          </a:xfrm>
        </p:spPr>
        <p:txBody>
          <a:bodyPr/>
          <a:lstStyle/>
          <a:p>
            <a:r>
              <a:rPr kumimoji="1" lang="en-US" altLang="zh-TW" sz="1700" b="1" dirty="0"/>
              <a:t>Centralize</a:t>
            </a:r>
            <a:r>
              <a:rPr kumimoji="1" lang="en-US" altLang="zh-TW" sz="1700" dirty="0"/>
              <a:t>: Team members connect to a central server to get the latest copy of the code and to share their changes, e.g. change the code on same computer</a:t>
            </a:r>
          </a:p>
          <a:p>
            <a:r>
              <a:rPr kumimoji="1" lang="en-US" altLang="zh-TW" sz="1700" b="1" dirty="0"/>
              <a:t>Distributed: </a:t>
            </a:r>
            <a:r>
              <a:rPr kumimoji="1" lang="en-US" altLang="zh-TW" sz="1700" dirty="0"/>
              <a:t>Every members has a copy of the project with its history on their machine, so can save snapshots of project locally on our machine and synchronize the project with others, e.g. Git</a:t>
            </a:r>
            <a:endParaRPr kumimoji="1" lang="zh-TW" altLang="en-US" sz="17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099D5-CBA2-D649-86E9-72EB1F376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7200" y="2733115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Version Control System?</a:t>
            </a:r>
            <a:endParaRPr sz="4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E640-9ECE-364B-9CBB-26E550AC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2571750"/>
            <a:ext cx="8099425" cy="857250"/>
          </a:xfrm>
        </p:spPr>
        <p:txBody>
          <a:bodyPr/>
          <a:lstStyle/>
          <a:p>
            <a:r>
              <a:rPr kumimoji="1" lang="en-US" altLang="zh-TW" dirty="0"/>
              <a:t>Q3. The steps of push the local repo to remote repo</a:t>
            </a:r>
            <a:r>
              <a:rPr kumimoji="1" lang="en-US" altLang="zh-TW" sz="3200" dirty="0"/>
              <a:t>?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717E0-C670-6641-94FF-62BC1B1E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465513"/>
            <a:ext cx="8229600" cy="1213365"/>
          </a:xfrm>
        </p:spPr>
        <p:txBody>
          <a:bodyPr/>
          <a:lstStyle/>
          <a:p>
            <a:r>
              <a:rPr kumimoji="1" lang="en-US" altLang="zh-TW" sz="1700" b="1" dirty="0"/>
              <a:t>$ git commit</a:t>
            </a:r>
          </a:p>
          <a:p>
            <a:r>
              <a:rPr kumimoji="1" lang="en-US" altLang="zh-TW" sz="1700" b="1" dirty="0"/>
              <a:t>$ git push</a:t>
            </a:r>
          </a:p>
          <a:p>
            <a:r>
              <a:rPr kumimoji="1" lang="en-US" altLang="zh-TW" sz="1700" b="1" dirty="0"/>
              <a:t>$ git add</a:t>
            </a:r>
            <a:endParaRPr kumimoji="1" lang="zh-TW" altLang="en-US" sz="17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099D5-CBA2-D649-86E9-72EB1F376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oogle Shape;211;p15">
            <a:extLst>
              <a:ext uri="{FF2B5EF4-FFF2-40B4-BE49-F238E27FC236}">
                <a16:creationId xmlns:a16="http://schemas.microsoft.com/office/drawing/2014/main" id="{3BD4BD72-5A6E-2A48-8153-DA7313D4C8E0}"/>
              </a:ext>
            </a:extLst>
          </p:cNvPr>
          <p:cNvGrpSpPr/>
          <p:nvPr/>
        </p:nvGrpSpPr>
        <p:grpSpPr>
          <a:xfrm>
            <a:off x="4168237" y="3859911"/>
            <a:ext cx="4617875" cy="2632966"/>
            <a:chOff x="1478423" y="2649230"/>
            <a:chExt cx="5715000" cy="3258512"/>
          </a:xfrm>
        </p:grpSpPr>
        <p:grpSp>
          <p:nvGrpSpPr>
            <p:cNvPr id="7" name="Google Shape;212;p15">
              <a:extLst>
                <a:ext uri="{FF2B5EF4-FFF2-40B4-BE49-F238E27FC236}">
                  <a16:creationId xmlns:a16="http://schemas.microsoft.com/office/drawing/2014/main" id="{8E41B8D2-E942-004B-9CF3-AA66BC0935E9}"/>
                </a:ext>
              </a:extLst>
            </p:cNvPr>
            <p:cNvGrpSpPr/>
            <p:nvPr/>
          </p:nvGrpSpPr>
          <p:grpSpPr>
            <a:xfrm>
              <a:off x="1478423" y="2649230"/>
              <a:ext cx="5715000" cy="3175268"/>
              <a:chOff x="1708944" y="2318816"/>
              <a:chExt cx="5715000" cy="3175268"/>
            </a:xfrm>
          </p:grpSpPr>
          <p:pic>
            <p:nvPicPr>
              <p:cNvPr id="13" name="Google Shape;213;p15" descr="https://pic.pimg.tw/silverwind1982/1483082151-1840902919_n.png">
                <a:extLst>
                  <a:ext uri="{FF2B5EF4-FFF2-40B4-BE49-F238E27FC236}">
                    <a16:creationId xmlns:a16="http://schemas.microsoft.com/office/drawing/2014/main" id="{A0A92886-2942-5E4D-9495-7A3B2674C473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b="43418"/>
              <a:stretch/>
            </p:blipFill>
            <p:spPr>
              <a:xfrm>
                <a:off x="1708944" y="2318816"/>
                <a:ext cx="5715000" cy="24683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214;p15" descr="https://pic.pimg.tw/silverwind1982/1483082151-1840902919_n.png">
                <a:extLst>
                  <a:ext uri="{FF2B5EF4-FFF2-40B4-BE49-F238E27FC236}">
                    <a16:creationId xmlns:a16="http://schemas.microsoft.com/office/drawing/2014/main" id="{CE2922B0-D146-DC43-B17B-0DA8960576B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25836" b="57958"/>
              <a:stretch/>
            </p:blipFill>
            <p:spPr>
              <a:xfrm>
                <a:off x="1708944" y="4787153"/>
                <a:ext cx="5715000" cy="7069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Google Shape;215;p15">
              <a:extLst>
                <a:ext uri="{FF2B5EF4-FFF2-40B4-BE49-F238E27FC236}">
                  <a16:creationId xmlns:a16="http://schemas.microsoft.com/office/drawing/2014/main" id="{D529103D-2650-7347-BF3A-B56EC9CAAB1B}"/>
                </a:ext>
              </a:extLst>
            </p:cNvPr>
            <p:cNvSpPr/>
            <p:nvPr/>
          </p:nvSpPr>
          <p:spPr>
            <a:xfrm>
              <a:off x="4817889" y="3736750"/>
              <a:ext cx="845244" cy="71998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6;p15">
              <a:extLst>
                <a:ext uri="{FF2B5EF4-FFF2-40B4-BE49-F238E27FC236}">
                  <a16:creationId xmlns:a16="http://schemas.microsoft.com/office/drawing/2014/main" id="{87A6DB63-3149-1F42-9D3F-048ADC2537E3}"/>
                </a:ext>
              </a:extLst>
            </p:cNvPr>
            <p:cNvSpPr/>
            <p:nvPr/>
          </p:nvSpPr>
          <p:spPr>
            <a:xfrm>
              <a:off x="5663133" y="3649916"/>
              <a:ext cx="922084" cy="975872"/>
            </a:xfrm>
            <a:prstGeom prst="rect">
              <a:avLst/>
            </a:prstGeom>
            <a:solidFill>
              <a:srgbClr val="E4E8E6"/>
            </a:solidFill>
            <a:ln w="25400" cap="flat" cmpd="sng">
              <a:solidFill>
                <a:srgbClr val="E4E8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7;p15">
              <a:extLst>
                <a:ext uri="{FF2B5EF4-FFF2-40B4-BE49-F238E27FC236}">
                  <a16:creationId xmlns:a16="http://schemas.microsoft.com/office/drawing/2014/main" id="{113F0F14-4BEF-CA4A-9F35-B58463DE6311}"/>
                </a:ext>
              </a:extLst>
            </p:cNvPr>
            <p:cNvSpPr/>
            <p:nvPr/>
          </p:nvSpPr>
          <p:spPr>
            <a:xfrm>
              <a:off x="2342349" y="5117568"/>
              <a:ext cx="1176937" cy="79017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8;p15">
              <a:extLst>
                <a:ext uri="{FF2B5EF4-FFF2-40B4-BE49-F238E27FC236}">
                  <a16:creationId xmlns:a16="http://schemas.microsoft.com/office/drawing/2014/main" id="{0770F1CB-35D9-7341-9F7A-57D25C314BF3}"/>
                </a:ext>
              </a:extLst>
            </p:cNvPr>
            <p:cNvSpPr/>
            <p:nvPr/>
          </p:nvSpPr>
          <p:spPr>
            <a:xfrm>
              <a:off x="3573077" y="5042009"/>
              <a:ext cx="1194810" cy="79017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9;p15">
              <a:extLst>
                <a:ext uri="{FF2B5EF4-FFF2-40B4-BE49-F238E27FC236}">
                  <a16:creationId xmlns:a16="http://schemas.microsoft.com/office/drawing/2014/main" id="{A8DC4365-0E06-684C-A66C-FBD85DF21CE0}"/>
                </a:ext>
              </a:extLst>
            </p:cNvPr>
            <p:cNvSpPr/>
            <p:nvPr/>
          </p:nvSpPr>
          <p:spPr>
            <a:xfrm>
              <a:off x="2508837" y="5252038"/>
              <a:ext cx="2074689" cy="5212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94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Fix conflict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267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Backup Material</a:t>
            </a:r>
            <a:endParaRPr dirty="0"/>
          </a:p>
        </p:txBody>
      </p:sp>
      <p:sp>
        <p:nvSpPr>
          <p:cNvPr id="288" name="Google Shape;288;p23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 err="1"/>
              <a:t>為你自己學</a:t>
            </a:r>
            <a:r>
              <a:rPr lang="en-US" dirty="0"/>
              <a:t> Git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https://gitbook.tw/</a:t>
            </a:r>
            <a:endParaRPr dirty="0"/>
          </a:p>
        </p:txBody>
      </p:sp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62052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399FB72-38B9-E347-8860-A2560BCA9156}"/>
              </a:ext>
            </a:extLst>
          </p:cNvPr>
          <p:cNvSpPr/>
          <p:nvPr/>
        </p:nvSpPr>
        <p:spPr>
          <a:xfrm>
            <a:off x="6452754" y="4726126"/>
            <a:ext cx="2691246" cy="213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Bad Version Management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706996-C28A-2E4C-89D9-0BC1B88C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8416"/>
            <a:ext cx="8229600" cy="1578839"/>
          </a:xfrm>
        </p:spPr>
        <p:txBody>
          <a:bodyPr/>
          <a:lstStyle/>
          <a:p>
            <a:r>
              <a:rPr lang="en-US" altLang="zh-TW" dirty="0"/>
              <a:t>If develop in local environment</a:t>
            </a:r>
          </a:p>
          <a:p>
            <a:pPr lvl="1"/>
            <a:r>
              <a:rPr lang="en-US" altLang="zh-TW" dirty="0"/>
              <a:t>How to compare the different between each version?</a:t>
            </a:r>
          </a:p>
          <a:p>
            <a:pPr lvl="1"/>
            <a:r>
              <a:rPr lang="en-US" altLang="zh-TW" dirty="0"/>
              <a:t>Is good for team members collaborate?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690D9BC-3F23-5E4A-B178-0DE8F7E42ACB}"/>
              </a:ext>
            </a:extLst>
          </p:cNvPr>
          <p:cNvGrpSpPr/>
          <p:nvPr/>
        </p:nvGrpSpPr>
        <p:grpSpPr>
          <a:xfrm>
            <a:off x="1065069" y="3028081"/>
            <a:ext cx="2982190" cy="2763982"/>
            <a:chOff x="1096242" y="2441863"/>
            <a:chExt cx="2982190" cy="2763982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4A4C52A0-176E-8A49-ADD0-7B33BBD03806}"/>
                </a:ext>
              </a:extLst>
            </p:cNvPr>
            <p:cNvSpPr/>
            <p:nvPr/>
          </p:nvSpPr>
          <p:spPr>
            <a:xfrm>
              <a:off x="1096242" y="2711302"/>
              <a:ext cx="2982190" cy="2494543"/>
            </a:xfrm>
            <a:prstGeom prst="roundRect">
              <a:avLst>
                <a:gd name="adj" fmla="val 6559"/>
              </a:avLst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8F6BA75-4D68-D345-88DC-E81CB90320DE}"/>
                </a:ext>
              </a:extLst>
            </p:cNvPr>
            <p:cNvSpPr/>
            <p:nvPr/>
          </p:nvSpPr>
          <p:spPr>
            <a:xfrm>
              <a:off x="1714499" y="2441863"/>
              <a:ext cx="1766455" cy="509155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Alice’s Code</a:t>
              </a:r>
              <a:endParaRPr kumimoji="1" lang="zh-TW" altLang="en-US" dirty="0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442C14E-DDAD-B342-B376-A72AFF11F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573" y="3104572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8FF317C-B315-644D-A921-F7AA07FDB515}"/>
                </a:ext>
              </a:extLst>
            </p:cNvPr>
            <p:cNvSpPr txBox="1"/>
            <p:nvPr/>
          </p:nvSpPr>
          <p:spPr>
            <a:xfrm>
              <a:off x="2587337" y="327511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V1.0.0</a:t>
              </a:r>
              <a:endParaRPr kumimoji="1" lang="zh-TW" altLang="en-US" dirty="0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F7D066B-D9D1-BE4A-9A01-8073F3760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573" y="3753428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C88E2C7-583A-4E4D-BE63-D58C68768858}"/>
                </a:ext>
              </a:extLst>
            </p:cNvPr>
            <p:cNvSpPr txBox="1"/>
            <p:nvPr/>
          </p:nvSpPr>
          <p:spPr>
            <a:xfrm>
              <a:off x="2587337" y="392396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V1.0.1</a:t>
              </a:r>
              <a:endParaRPr kumimoji="1" lang="zh-TW" altLang="en-US" dirty="0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BE016A9-08F5-C44F-9EB0-660B1C0C2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573" y="4402284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C2EB6A6-565A-E544-89E8-A54E76A86FF5}"/>
                </a:ext>
              </a:extLst>
            </p:cNvPr>
            <p:cNvSpPr txBox="1"/>
            <p:nvPr/>
          </p:nvSpPr>
          <p:spPr>
            <a:xfrm>
              <a:off x="2587337" y="4572823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V1.0.2</a:t>
              </a:r>
              <a:endParaRPr kumimoji="1"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BA78646-2E9D-0B42-821D-B3B2AE213237}"/>
              </a:ext>
            </a:extLst>
          </p:cNvPr>
          <p:cNvGrpSpPr/>
          <p:nvPr/>
        </p:nvGrpSpPr>
        <p:grpSpPr>
          <a:xfrm>
            <a:off x="5363442" y="3028081"/>
            <a:ext cx="2982190" cy="2763982"/>
            <a:chOff x="5394615" y="2441863"/>
            <a:chExt cx="2982190" cy="2763982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EAA9D770-AE2E-E14A-A8A6-EE9B8156FD51}"/>
                </a:ext>
              </a:extLst>
            </p:cNvPr>
            <p:cNvSpPr/>
            <p:nvPr/>
          </p:nvSpPr>
          <p:spPr>
            <a:xfrm>
              <a:off x="5394615" y="2711302"/>
              <a:ext cx="2982190" cy="2494543"/>
            </a:xfrm>
            <a:prstGeom prst="roundRect">
              <a:avLst>
                <a:gd name="adj" fmla="val 6559"/>
              </a:avLst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E450E826-BAA5-7C4A-B9A6-08BCE9716EF3}"/>
                </a:ext>
              </a:extLst>
            </p:cNvPr>
            <p:cNvSpPr/>
            <p:nvPr/>
          </p:nvSpPr>
          <p:spPr>
            <a:xfrm>
              <a:off x="6012872" y="2441863"/>
              <a:ext cx="1766455" cy="509155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Bob’s Code</a:t>
              </a:r>
              <a:endParaRPr kumimoji="1" lang="zh-TW" altLang="en-US" dirty="0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3DD482F-E733-DF43-A750-2C9BB5377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946" y="3104572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FEA2694-81DD-DC4B-87B4-9FDBFDBB286F}"/>
                </a:ext>
              </a:extLst>
            </p:cNvPr>
            <p:cNvSpPr txBox="1"/>
            <p:nvPr/>
          </p:nvSpPr>
          <p:spPr>
            <a:xfrm>
              <a:off x="6885710" y="327511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V1.0.0</a:t>
              </a:r>
              <a:endParaRPr kumimoji="1" lang="zh-TW" altLang="en-US" dirty="0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B285E2AC-27DF-254E-B9E2-6879696A5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946" y="3753428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5C6CC65-4870-2842-8AA8-9AECC865FC86}"/>
                </a:ext>
              </a:extLst>
            </p:cNvPr>
            <p:cNvSpPr txBox="1"/>
            <p:nvPr/>
          </p:nvSpPr>
          <p:spPr>
            <a:xfrm>
              <a:off x="6885710" y="392396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V1.0.1</a:t>
              </a:r>
              <a:endParaRPr kumimoji="1" lang="zh-TW" altLang="en-US" dirty="0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273ABD6E-AD4B-ED4E-B0D2-77B589E09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946" y="4402284"/>
              <a:ext cx="648856" cy="6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1808F6F-F62A-604D-9893-04651D5D9E7A}"/>
                </a:ext>
              </a:extLst>
            </p:cNvPr>
            <p:cNvSpPr txBox="1"/>
            <p:nvPr/>
          </p:nvSpPr>
          <p:spPr>
            <a:xfrm>
              <a:off x="6885710" y="4572823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V1.0.2</a:t>
              </a:r>
              <a:endParaRPr kumimoji="1" lang="zh-TW" altLang="en-US" dirty="0"/>
            </a:p>
          </p:txBody>
        </p:sp>
      </p:grp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7BC7957-F73B-0746-92C4-346AAA83F29C}"/>
              </a:ext>
            </a:extLst>
          </p:cNvPr>
          <p:cNvCxnSpPr>
            <a:cxnSpLocks/>
          </p:cNvCxnSpPr>
          <p:nvPr/>
        </p:nvCxnSpPr>
        <p:spPr>
          <a:xfrm>
            <a:off x="3262747" y="5322168"/>
            <a:ext cx="2735118" cy="1963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BF55C6-F8A4-F64F-B5C4-BEB205671289}"/>
              </a:ext>
            </a:extLst>
          </p:cNvPr>
          <p:cNvSpPr txBox="1"/>
          <p:nvPr/>
        </p:nvSpPr>
        <p:spPr>
          <a:xfrm>
            <a:off x="3576310" y="4759585"/>
            <a:ext cx="2421555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How to merge these two version of project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手繪多邊形 30">
            <a:extLst>
              <a:ext uri="{FF2B5EF4-FFF2-40B4-BE49-F238E27FC236}">
                <a16:creationId xmlns:a16="http://schemas.microsoft.com/office/drawing/2014/main" id="{28D17245-E158-F646-B201-2E2E91D13488}"/>
              </a:ext>
            </a:extLst>
          </p:cNvPr>
          <p:cNvSpPr/>
          <p:nvPr/>
        </p:nvSpPr>
        <p:spPr>
          <a:xfrm>
            <a:off x="7595755" y="3984045"/>
            <a:ext cx="342913" cy="696191"/>
          </a:xfrm>
          <a:custGeom>
            <a:avLst/>
            <a:gdLst>
              <a:gd name="connsiteX0" fmla="*/ 10390 w 342913"/>
              <a:gd name="connsiteY0" fmla="*/ 0 h 696191"/>
              <a:gd name="connsiteX1" fmla="*/ 342900 w 342913"/>
              <a:gd name="connsiteY1" fmla="*/ 394855 h 696191"/>
              <a:gd name="connsiteX2" fmla="*/ 0 w 342913"/>
              <a:gd name="connsiteY2" fmla="*/ 696191 h 6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13" h="696191">
                <a:moveTo>
                  <a:pt x="10390" y="0"/>
                </a:moveTo>
                <a:cubicBezTo>
                  <a:pt x="177511" y="139411"/>
                  <a:pt x="344632" y="278823"/>
                  <a:pt x="342900" y="394855"/>
                </a:cubicBezTo>
                <a:cubicBezTo>
                  <a:pt x="341168" y="510887"/>
                  <a:pt x="170584" y="603539"/>
                  <a:pt x="0" y="69619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57F72D7-6A87-344A-BB38-A045781C8C72}"/>
              </a:ext>
            </a:extLst>
          </p:cNvPr>
          <p:cNvSpPr txBox="1"/>
          <p:nvPr/>
        </p:nvSpPr>
        <p:spPr>
          <a:xfrm>
            <a:off x="7810990" y="3574753"/>
            <a:ext cx="1322606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What is the different?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8B5D09-94B5-274A-B2A9-C171F1C46AEB}"/>
              </a:ext>
            </a:extLst>
          </p:cNvPr>
          <p:cNvSpPr/>
          <p:nvPr/>
        </p:nvSpPr>
        <p:spPr>
          <a:xfrm>
            <a:off x="6452754" y="4726126"/>
            <a:ext cx="2691246" cy="213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927DE-B173-E241-B9FC-20546A5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Version Control System (VCS)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3CCEC7-E1FC-2F47-B240-D88642085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600" dirty="0"/>
              <a:t>Records the changes made to our code over time in a special database called Repository</a:t>
            </a:r>
          </a:p>
          <a:p>
            <a:r>
              <a:rPr kumimoji="1" lang="en-US" altLang="zh-TW" sz="1600" dirty="0"/>
              <a:t>We can track when, who, what, and why to change in the project</a:t>
            </a:r>
          </a:p>
          <a:p>
            <a:r>
              <a:rPr kumimoji="1" lang="en-US" altLang="zh-TW" sz="1600" dirty="0"/>
              <a:t>Easy to revert the project to earlier status</a:t>
            </a:r>
          </a:p>
          <a:p>
            <a:r>
              <a:rPr lang="en-US" altLang="zh-TW" sz="1600" dirty="0"/>
              <a:t>VCS will detect code conflict automatically to ensure there are no code conflicts between the developers</a:t>
            </a:r>
          </a:p>
          <a:p>
            <a:r>
              <a:rPr lang="en-US" altLang="zh-TW" sz="1600" dirty="0"/>
              <a:t>Makes collaboration easier, allowing changes by multiple people to all to be merged into one repository</a:t>
            </a:r>
          </a:p>
          <a:p>
            <a:endParaRPr kumimoji="1" lang="en-US" altLang="zh-TW" sz="1600" dirty="0"/>
          </a:p>
          <a:p>
            <a:endParaRPr kumimoji="1" lang="en-US" altLang="zh-TW" sz="1600" dirty="0"/>
          </a:p>
          <a:p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BC7AC-77C7-0648-94A6-DBBE55383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FAADF25-44CC-7645-85FE-7D7739C25FAE}"/>
              </a:ext>
            </a:extLst>
          </p:cNvPr>
          <p:cNvCxnSpPr>
            <a:stCxn id="2050" idx="3"/>
            <a:endCxn id="2056" idx="1"/>
          </p:cNvCxnSpPr>
          <p:nvPr/>
        </p:nvCxnSpPr>
        <p:spPr>
          <a:xfrm>
            <a:off x="2459160" y="4511246"/>
            <a:ext cx="1433945" cy="4162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EA77A29-D5A7-AA4B-A72F-71CC83BBB308}"/>
              </a:ext>
            </a:extLst>
          </p:cNvPr>
          <p:cNvGrpSpPr/>
          <p:nvPr/>
        </p:nvGrpSpPr>
        <p:grpSpPr>
          <a:xfrm>
            <a:off x="3347261" y="4178013"/>
            <a:ext cx="3952587" cy="1545667"/>
            <a:chOff x="3356264" y="3979980"/>
            <a:chExt cx="3952587" cy="1545667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EE00D7F9-DC18-D443-86E3-B6DD3D505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108" y="4277563"/>
              <a:ext cx="903862" cy="9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71B2EAC7-4207-2F47-9E80-3D85E38CC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088" y="4358899"/>
              <a:ext cx="879689" cy="879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E68709A8-EC61-2143-9875-9634AB22BCB1}"/>
                </a:ext>
              </a:extLst>
            </p:cNvPr>
            <p:cNvSpPr/>
            <p:nvPr/>
          </p:nvSpPr>
          <p:spPr>
            <a:xfrm>
              <a:off x="3356264" y="4013981"/>
              <a:ext cx="3952587" cy="15116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8BA2571-9471-8B41-BBAE-3B746471833A}"/>
                </a:ext>
              </a:extLst>
            </p:cNvPr>
            <p:cNvSpPr txBox="1"/>
            <p:nvPr/>
          </p:nvSpPr>
          <p:spPr>
            <a:xfrm>
              <a:off x="4524880" y="3979980"/>
              <a:ext cx="1826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/>
                <a:t>Remote Repository</a:t>
              </a:r>
              <a:endParaRPr kumimoji="1" lang="zh-TW" altLang="en-US" b="1" dirty="0"/>
            </a:p>
          </p:txBody>
        </p:sp>
        <p:sp>
          <p:nvSpPr>
            <p:cNvPr id="16" name="向右箭號 15">
              <a:extLst>
                <a:ext uri="{FF2B5EF4-FFF2-40B4-BE49-F238E27FC236}">
                  <a16:creationId xmlns:a16="http://schemas.microsoft.com/office/drawing/2014/main" id="{651D5B41-65FE-6A4A-B753-2FE1693AC69E}"/>
                </a:ext>
              </a:extLst>
            </p:cNvPr>
            <p:cNvSpPr/>
            <p:nvPr/>
          </p:nvSpPr>
          <p:spPr>
            <a:xfrm>
              <a:off x="5195202" y="4700918"/>
              <a:ext cx="384464" cy="29364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BB96FEF-2CDA-404A-A54C-3329FE88637F}"/>
                </a:ext>
              </a:extLst>
            </p:cNvPr>
            <p:cNvSpPr txBox="1"/>
            <p:nvPr/>
          </p:nvSpPr>
          <p:spPr>
            <a:xfrm>
              <a:off x="5967088" y="5171230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History</a:t>
              </a:r>
              <a:endParaRPr kumimoji="1" lang="zh-TW" altLang="en-US" sz="12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5A36E2B-5237-3246-BEEA-4357C7A72F08}"/>
                </a:ext>
              </a:extLst>
            </p:cNvPr>
            <p:cNvSpPr txBox="1"/>
            <p:nvPr/>
          </p:nvSpPr>
          <p:spPr>
            <a:xfrm>
              <a:off x="3886947" y="5178201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Repository</a:t>
              </a:r>
              <a:endParaRPr kumimoji="1" lang="zh-TW" altLang="en-US" sz="12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A294241-9F0D-7C42-8667-7C68E29D9007}"/>
              </a:ext>
            </a:extLst>
          </p:cNvPr>
          <p:cNvGrpSpPr/>
          <p:nvPr/>
        </p:nvGrpSpPr>
        <p:grpSpPr>
          <a:xfrm>
            <a:off x="1415520" y="4013981"/>
            <a:ext cx="1043640" cy="1218708"/>
            <a:chOff x="1415520" y="4013981"/>
            <a:chExt cx="1043640" cy="121870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BD9908F-B500-E34B-9BBB-9A456FB24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630" y="4013981"/>
              <a:ext cx="994530" cy="99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17FDFAA-E70F-C249-AEC6-CA6EDDD7D505}"/>
                </a:ext>
              </a:extLst>
            </p:cNvPr>
            <p:cNvSpPr txBox="1"/>
            <p:nvPr/>
          </p:nvSpPr>
          <p:spPr>
            <a:xfrm>
              <a:off x="1415520" y="4955690"/>
              <a:ext cx="1035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Alice’s Code</a:t>
              </a:r>
              <a:endParaRPr kumimoji="1" lang="zh-TW" altLang="en-US" sz="1200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C598956-ED8B-2D40-B409-353144AC3B42}"/>
              </a:ext>
            </a:extLst>
          </p:cNvPr>
          <p:cNvGrpSpPr/>
          <p:nvPr/>
        </p:nvGrpSpPr>
        <p:grpSpPr>
          <a:xfrm>
            <a:off x="1443964" y="5205750"/>
            <a:ext cx="1035861" cy="1202941"/>
            <a:chOff x="1353524" y="5324568"/>
            <a:chExt cx="1035861" cy="1202941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A2597CC-B669-7447-87E0-9F156C852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524" y="5324568"/>
              <a:ext cx="1035861" cy="103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5D9311-5194-3940-ADC2-F8B6F520992D}"/>
                </a:ext>
              </a:extLst>
            </p:cNvPr>
            <p:cNvSpPr txBox="1"/>
            <p:nvPr/>
          </p:nvSpPr>
          <p:spPr>
            <a:xfrm>
              <a:off x="1388801" y="6250510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Bob’s Code</a:t>
              </a:r>
              <a:endParaRPr kumimoji="1" lang="zh-TW" altLang="en-US" sz="1200" dirty="0"/>
            </a:p>
          </p:txBody>
        </p:sp>
      </p:grp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6B0DC6CD-AAE3-C546-AAF1-58C5C7E13160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79825" y="4949519"/>
            <a:ext cx="1422283" cy="7741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6829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9F40199C-BEB0-6B4F-B5E7-35583F41435C}"/>
              </a:ext>
            </a:extLst>
          </p:cNvPr>
          <p:cNvSpPr/>
          <p:nvPr/>
        </p:nvSpPr>
        <p:spPr>
          <a:xfrm>
            <a:off x="6452754" y="4726126"/>
            <a:ext cx="2691246" cy="213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FBE533-19BB-5841-9255-54DAD4F5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Centralize vs. Distributed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A6A29-7E9A-3A4D-BE4D-65D8D2DB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8416"/>
            <a:ext cx="8229600" cy="1734558"/>
          </a:xfrm>
        </p:spPr>
        <p:txBody>
          <a:bodyPr/>
          <a:lstStyle/>
          <a:p>
            <a:r>
              <a:rPr kumimoji="1" lang="en-US" altLang="zh-TW" sz="1800" dirty="0"/>
              <a:t>Two Categories to implement the VCS</a:t>
            </a:r>
          </a:p>
          <a:p>
            <a:pPr lvl="1"/>
            <a:r>
              <a:rPr kumimoji="1" lang="en-US" altLang="zh-TW" sz="1400" b="1" dirty="0"/>
              <a:t>Centralize</a:t>
            </a:r>
            <a:r>
              <a:rPr kumimoji="1" lang="en-US" altLang="zh-TW" sz="1400" dirty="0"/>
              <a:t>: Team members connect to a central server to get the latest copy of the code and to share their changes, e.g. change the code on same computer</a:t>
            </a:r>
          </a:p>
          <a:p>
            <a:pPr lvl="1"/>
            <a:r>
              <a:rPr kumimoji="1" lang="en-US" altLang="zh-TW" sz="1400" b="1" dirty="0"/>
              <a:t>Distributed: </a:t>
            </a:r>
            <a:r>
              <a:rPr kumimoji="1" lang="en-US" altLang="zh-TW" sz="1400" dirty="0"/>
              <a:t>Every members has a copy of the project with its history on their machine, so can save snapshots of project locally on our machine and synchronize the project with others, e.g. Git</a:t>
            </a:r>
            <a:endParaRPr kumimoji="1" lang="zh-TW" altLang="en-US" sz="1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B59B5-F97E-224E-8FB0-C87425ED2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E1717B5-1A3C-6A4B-8F04-E5A564388868}"/>
              </a:ext>
            </a:extLst>
          </p:cNvPr>
          <p:cNvSpPr/>
          <p:nvPr/>
        </p:nvSpPr>
        <p:spPr>
          <a:xfrm>
            <a:off x="1620981" y="3445842"/>
            <a:ext cx="1766455" cy="50915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Centralize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528EA85-5962-9243-8EF8-E79361A64DCD}"/>
              </a:ext>
            </a:extLst>
          </p:cNvPr>
          <p:cNvSpPr/>
          <p:nvPr/>
        </p:nvSpPr>
        <p:spPr>
          <a:xfrm>
            <a:off x="5756564" y="3429000"/>
            <a:ext cx="1766455" cy="50915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Distributed</a:t>
            </a:r>
            <a:endParaRPr kumimoji="1" lang="zh-TW" alt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DB9E986-F0CB-5743-BE8D-C264589E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77" y="4742946"/>
            <a:ext cx="903862" cy="9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CA07E48-99A4-924C-9DAE-1C5ABE8F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8" y="4076483"/>
            <a:ext cx="730251" cy="7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77F8673-1EBD-EF47-9597-D8C2F223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7" y="5629219"/>
            <a:ext cx="730251" cy="7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1C3407E-90A9-5646-B946-AE2C77F4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15" y="5629218"/>
            <a:ext cx="730251" cy="7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7981B1F-EC14-0C4B-9581-95FD8CD4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16" y="4076483"/>
            <a:ext cx="730251" cy="7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6ECDDEA9-C33A-A64E-8949-1CE660528A69}"/>
              </a:ext>
            </a:extLst>
          </p:cNvPr>
          <p:cNvCxnSpPr>
            <a:cxnSpLocks/>
          </p:cNvCxnSpPr>
          <p:nvPr/>
        </p:nvCxnSpPr>
        <p:spPr>
          <a:xfrm>
            <a:off x="1531936" y="4806734"/>
            <a:ext cx="520340" cy="16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C66DF7A-3D8C-0841-BFAC-CBD7F1C1424A}"/>
              </a:ext>
            </a:extLst>
          </p:cNvPr>
          <p:cNvCxnSpPr>
            <a:cxnSpLocks/>
          </p:cNvCxnSpPr>
          <p:nvPr/>
        </p:nvCxnSpPr>
        <p:spPr>
          <a:xfrm flipH="1">
            <a:off x="2836718" y="4806734"/>
            <a:ext cx="550718" cy="16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62B80034-0EEE-1946-8B40-A2345A8BE2F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349373" y="5444836"/>
            <a:ext cx="702903" cy="184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7F2B4E83-4507-DA48-B58B-801D2BDF6F99}"/>
              </a:ext>
            </a:extLst>
          </p:cNvPr>
          <p:cNvCxnSpPr>
            <a:cxnSpLocks/>
          </p:cNvCxnSpPr>
          <p:nvPr/>
        </p:nvCxnSpPr>
        <p:spPr>
          <a:xfrm flipH="1" flipV="1">
            <a:off x="2836718" y="5444836"/>
            <a:ext cx="550718" cy="2019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0C8E2F-C30C-FD41-B290-78C992F2B360}"/>
              </a:ext>
            </a:extLst>
          </p:cNvPr>
          <p:cNvGrpSpPr/>
          <p:nvPr/>
        </p:nvGrpSpPr>
        <p:grpSpPr>
          <a:xfrm>
            <a:off x="5179708" y="4076483"/>
            <a:ext cx="1204960" cy="992541"/>
            <a:chOff x="5179708" y="4076483"/>
            <a:chExt cx="1204960" cy="992541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A9F4AD55-F582-444B-9081-DAF0A9030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439" y="4076483"/>
              <a:ext cx="894229" cy="89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399FFC69-D9B9-8F44-98A9-877181B27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708" y="4518306"/>
              <a:ext cx="550718" cy="55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071C3FB-179E-B544-94DC-335736999188}"/>
              </a:ext>
            </a:extLst>
          </p:cNvPr>
          <p:cNvGrpSpPr/>
          <p:nvPr/>
        </p:nvGrpSpPr>
        <p:grpSpPr>
          <a:xfrm>
            <a:off x="7196698" y="4076483"/>
            <a:ext cx="1204960" cy="992541"/>
            <a:chOff x="5179708" y="4076483"/>
            <a:chExt cx="1204960" cy="992541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EA6DE3D-ECC7-DA43-8DDF-B82DED4F5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439" y="4076483"/>
              <a:ext cx="894229" cy="89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AE1C1665-3C8B-6440-B928-ADEE4D422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708" y="4518306"/>
              <a:ext cx="550718" cy="55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DB65F88-3CBE-6144-A66C-B9228E472115}"/>
              </a:ext>
            </a:extLst>
          </p:cNvPr>
          <p:cNvGrpSpPr/>
          <p:nvPr/>
        </p:nvGrpSpPr>
        <p:grpSpPr>
          <a:xfrm>
            <a:off x="5179708" y="5366928"/>
            <a:ext cx="1204960" cy="992541"/>
            <a:chOff x="5179708" y="4076483"/>
            <a:chExt cx="1204960" cy="992541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79EBD9-3998-904C-9F87-6EB78F42B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439" y="4076483"/>
              <a:ext cx="894229" cy="89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A30DC696-C984-494F-AE41-B636262A3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708" y="4518306"/>
              <a:ext cx="550718" cy="55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9C54D63-1904-AF4C-BFA3-230EAD99A9CF}"/>
              </a:ext>
            </a:extLst>
          </p:cNvPr>
          <p:cNvGrpSpPr/>
          <p:nvPr/>
        </p:nvGrpSpPr>
        <p:grpSpPr>
          <a:xfrm>
            <a:off x="7192147" y="5312480"/>
            <a:ext cx="1204960" cy="992541"/>
            <a:chOff x="5179708" y="4076483"/>
            <a:chExt cx="1204960" cy="992541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C030614E-2ACF-7847-8BD1-3C8BA7964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439" y="4076483"/>
              <a:ext cx="894229" cy="89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566A12BB-80C9-1347-8C28-BF5B10CAE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708" y="4518306"/>
              <a:ext cx="550718" cy="55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A9BF572A-3518-5542-94E3-26C2C1545E5F}"/>
              </a:ext>
            </a:extLst>
          </p:cNvPr>
          <p:cNvCxnSpPr>
            <a:cxnSpLocks/>
          </p:cNvCxnSpPr>
          <p:nvPr/>
        </p:nvCxnSpPr>
        <p:spPr>
          <a:xfrm>
            <a:off x="6187863" y="5005495"/>
            <a:ext cx="1246929" cy="67902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857980B9-D9A3-8943-A9B0-12A3AB5B113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384668" y="6029662"/>
            <a:ext cx="807479" cy="162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127B1E85-47EF-2F4F-9A6F-2FDBAA58B9F9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6384668" y="4967749"/>
            <a:ext cx="858997" cy="84629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3652E92-52B2-A146-B4F5-D3A050B712B6}"/>
              </a:ext>
            </a:extLst>
          </p:cNvPr>
          <p:cNvSpPr txBox="1"/>
          <p:nvPr/>
        </p:nvSpPr>
        <p:spPr>
          <a:xfrm>
            <a:off x="1922609" y="562921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Central Server</a:t>
            </a:r>
            <a:endParaRPr kumimoji="1" lang="zh-TW" altLang="en-US" sz="1200" dirty="0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5F57C62-39F5-D547-B1FB-35D8A7ADAA60}"/>
              </a:ext>
            </a:extLst>
          </p:cNvPr>
          <p:cNvCxnSpPr>
            <a:cxnSpLocks/>
          </p:cNvCxnSpPr>
          <p:nvPr/>
        </p:nvCxnSpPr>
        <p:spPr>
          <a:xfrm>
            <a:off x="4572000" y="3283527"/>
            <a:ext cx="0" cy="29231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02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576263" y="272863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dirty="0"/>
              <a:t>Git Basic and </a:t>
            </a:r>
            <a:br>
              <a:rPr lang="en-US" sz="4000" dirty="0"/>
            </a:br>
            <a:r>
              <a:rPr lang="en-US" sz="4000" dirty="0"/>
              <a:t>Git Hosting Service</a:t>
            </a:r>
          </a:p>
        </p:txBody>
      </p:sp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Git Introduction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/>
              <a:t>Popular and free open-source VCS</a:t>
            </a:r>
          </a:p>
          <a:p>
            <a:pPr marL="257175" indent="-257175">
              <a:spcBef>
                <a:spcPts val="0"/>
              </a:spcBef>
              <a:buSzPts val="1680"/>
            </a:pPr>
            <a:r>
              <a:rPr lang="en-US" altLang="zh-TW" sz="2400" dirty="0"/>
              <a:t>Support for non-linear development (thousands of parallel branches) </a:t>
            </a:r>
          </a:p>
          <a:p>
            <a:pPr marL="257175" indent="-257175">
              <a:spcBef>
                <a:spcPts val="0"/>
              </a:spcBef>
              <a:buSzPts val="1680"/>
            </a:pPr>
            <a:r>
              <a:rPr lang="en-US" altLang="zh-TW" sz="2400" dirty="0"/>
              <a:t>Fully distributed and able to handle large projects efficiently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/>
              <a:t>Cheap Branching and Merging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Git is a software system and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/Gitlab is a host service for git repositories. </a:t>
            </a:r>
            <a:r>
              <a:rPr lang="en-US" sz="2400" dirty="0">
                <a:solidFill>
                  <a:srgbClr val="FF0000"/>
                </a:solidFill>
              </a:rPr>
              <a:t>Therefore, Git is not equals to </a:t>
            </a:r>
            <a:r>
              <a:rPr lang="en-US" sz="2400" dirty="0" err="1">
                <a:solidFill>
                  <a:srgbClr val="FF0000"/>
                </a:solidFill>
              </a:rPr>
              <a:t>Github</a:t>
            </a:r>
            <a:r>
              <a:rPr lang="en-US" sz="2400" dirty="0">
                <a:solidFill>
                  <a:srgbClr val="FF0000"/>
                </a:solidFill>
              </a:rPr>
              <a:t>/Gitlab!!!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184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Build Git enviroment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457200" y="126841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This link has details on how to install Git in the difference OS</a:t>
            </a:r>
            <a:br>
              <a:rPr lang="en-US" dirty="0"/>
            </a:br>
            <a:r>
              <a:rPr lang="en-US" u="sng" dirty="0">
                <a:solidFill>
                  <a:schemeClr val="hlink"/>
                </a:solidFill>
                <a:hlinkClick r:id="rId3"/>
              </a:rPr>
              <a:t>https://git-scm.com/book/en/v2/Getting-Started-Installing-Git</a:t>
            </a:r>
            <a:endParaRPr u="sng"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r>
              <a:rPr lang="en-US" dirty="0"/>
              <a:t>Verify if Git is installed by using the following command in the command prompt:</a:t>
            </a: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257175" algn="l" rtl="0">
              <a:spcBef>
                <a:spcPts val="380"/>
              </a:spcBef>
              <a:spcAft>
                <a:spcPts val="0"/>
              </a:spcAft>
              <a:buSzPts val="1330"/>
              <a:buChar char="●"/>
            </a:pPr>
            <a:br>
              <a:rPr lang="en-US" dirty="0"/>
            </a:br>
            <a:r>
              <a:rPr lang="en-US" dirty="0"/>
              <a:t>Set your user name and email address at first. Git commit uses this information, and it’s immutably baked into the commits you start creating</a:t>
            </a: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840"/>
              <a:buNone/>
            </a:pPr>
            <a:endParaRPr sz="1200"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  <a:p>
            <a:pPr marL="257175" lvl="0" indent="-170497" algn="l" rtl="0">
              <a:spcBef>
                <a:spcPts val="390"/>
              </a:spcBef>
              <a:spcAft>
                <a:spcPts val="0"/>
              </a:spcAft>
              <a:buSzPts val="1365"/>
              <a:buNone/>
            </a:pPr>
            <a:endParaRPr dirty="0"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975" y="2707618"/>
            <a:ext cx="2523963" cy="52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975" y="4573523"/>
            <a:ext cx="3670501" cy="64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>
            <a:spLocks noGrp="1"/>
          </p:cNvSpPr>
          <p:nvPr>
            <p:ph type="sldNum" idx="12"/>
          </p:nvPr>
        </p:nvSpPr>
        <p:spPr>
          <a:xfrm>
            <a:off x="6769101" y="6492877"/>
            <a:ext cx="539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KDD母片">
  <a:themeElements>
    <a:clrScheme name="Network 12">
      <a:dk1>
        <a:srgbClr val="000000"/>
      </a:dk1>
      <a:lt1>
        <a:srgbClr val="FFFFFF"/>
      </a:lt1>
      <a:dk2>
        <a:srgbClr val="122A5E"/>
      </a:dk2>
      <a:lt2>
        <a:srgbClr val="808080"/>
      </a:lt2>
      <a:accent1>
        <a:srgbClr val="CCCC00"/>
      </a:accent1>
      <a:accent2>
        <a:srgbClr val="9A001A"/>
      </a:accent2>
      <a:accent3>
        <a:srgbClr val="FFFFFF"/>
      </a:accent3>
      <a:accent4>
        <a:srgbClr val="000000"/>
      </a:accent4>
      <a:accent5>
        <a:srgbClr val="E2E2AA"/>
      </a:accent5>
      <a:accent6>
        <a:srgbClr val="8B0016"/>
      </a:accent6>
      <a:hlink>
        <a:srgbClr val="587FCC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1458</Words>
  <Application>Microsoft Macintosh PowerPoint</Application>
  <PresentationFormat>如螢幕大小 (4:3)</PresentationFormat>
  <Paragraphs>262</Paragraphs>
  <Slides>31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JhengHei</vt:lpstr>
      <vt:lpstr>Noto Sans Symbols</vt:lpstr>
      <vt:lpstr>Arial</vt:lpstr>
      <vt:lpstr>Arial</vt:lpstr>
      <vt:lpstr>Calibri</vt:lpstr>
      <vt:lpstr>Tahoma</vt:lpstr>
      <vt:lpstr>KDD母片</vt:lpstr>
      <vt:lpstr>Git Version Control System</vt:lpstr>
      <vt:lpstr>大綱</vt:lpstr>
      <vt:lpstr>What Is Version Control System?</vt:lpstr>
      <vt:lpstr>Bad Version Management</vt:lpstr>
      <vt:lpstr>Version Control System (VCS)</vt:lpstr>
      <vt:lpstr>Centralize vs. Distributed</vt:lpstr>
      <vt:lpstr>Git Basic and  Git Hosting Service</vt:lpstr>
      <vt:lpstr>Git Introduction</vt:lpstr>
      <vt:lpstr>Build Git enviroment</vt:lpstr>
      <vt:lpstr>Build Git enviroment</vt:lpstr>
      <vt:lpstr>Working , Staging and Local Repo</vt:lpstr>
      <vt:lpstr>Different in files</vt:lpstr>
      <vt:lpstr>Commit the Changes</vt:lpstr>
      <vt:lpstr>Git snapshot</vt:lpstr>
      <vt:lpstr>Collaborative Development</vt:lpstr>
      <vt:lpstr>Collaborative Development</vt:lpstr>
      <vt:lpstr>Collaborative Development</vt:lpstr>
      <vt:lpstr>Git Commands And GUI</vt:lpstr>
      <vt:lpstr>Git Workflow</vt:lpstr>
      <vt:lpstr>Git workflow</vt:lpstr>
      <vt:lpstr>Git Flow</vt:lpstr>
      <vt:lpstr>From Git to Product Release</vt:lpstr>
      <vt:lpstr>PowerPoint 簡報</vt:lpstr>
      <vt:lpstr>Git to CI/CD</vt:lpstr>
      <vt:lpstr>Time to Practice</vt:lpstr>
      <vt:lpstr>Homework - Create a PR</vt:lpstr>
      <vt:lpstr>Thank You!</vt:lpstr>
      <vt:lpstr>Q1. What is the difference between with Git and Github/Gitlab?</vt:lpstr>
      <vt:lpstr>Q2. Which two categories can implement the VCS?</vt:lpstr>
      <vt:lpstr>Q3. The steps of push the local repo to remote repo?</vt:lpstr>
      <vt:lpstr>Backup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 System</dc:title>
  <dc:creator>蔡幸芸</dc:creator>
  <cp:lastModifiedBy>簡寬程</cp:lastModifiedBy>
  <cp:revision>11</cp:revision>
  <cp:lastPrinted>2022-09-01T12:51:37Z</cp:lastPrinted>
  <dcterms:created xsi:type="dcterms:W3CDTF">2021-03-02T11:43:21Z</dcterms:created>
  <dcterms:modified xsi:type="dcterms:W3CDTF">2022-09-01T13:50:48Z</dcterms:modified>
</cp:coreProperties>
</file>