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056E-3350-485A-AE5D-D46551D329A7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486B-7F68-4355-9947-6125B76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20182095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CSED 601 Dependable Computing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Dec. 2018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0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of dependability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integrity issues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LedgerGuard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issues, transaction processing capability, scalability trilemma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solutions, consensus protocols,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1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partitioning of network into smaller committees, each of which processes a disjoint set of transactions (or “shards”)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use of Proof of Work and Byzantine consensus algorithms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ELASTICO – first secure candidate for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 to open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tolerate byzantine adversaries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linear transaction throughput with increase in the computational power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232602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n processors in the network, can tolerate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 byzantine adversaries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network of size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smaller shards or committee each of size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(few hundred identities) and 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shards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function, C : </a:t>
            </a:r>
            <a:r>
              <a:rPr lang="en-US" dirty="0" smtClean="0"/>
              <a:t>ℤ</a:t>
            </a:r>
            <a:r>
              <a:rPr lang="en-US" baseline="-25000" dirty="0" smtClean="0"/>
              <a:t>N</a:t>
            </a:r>
            <a:r>
              <a:rPr lang="en-US" dirty="0" smtClean="0"/>
              <a:t> → { 0, 1 } to determine the validity of transaction</a:t>
            </a:r>
          </a:p>
          <a:p>
            <a:r>
              <a:rPr lang="en-US" dirty="0" smtClean="0"/>
              <a:t>Each shard outputs a separate set of transactions- X</a:t>
            </a:r>
            <a:r>
              <a:rPr lang="en-US" i="1" baseline="-25000" dirty="0" smtClean="0"/>
              <a:t>i</a:t>
            </a:r>
            <a:r>
              <a:rPr lang="en-US" dirty="0" smtClean="0"/>
              <a:t> = {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baseline="30000" dirty="0" smtClean="0"/>
              <a:t>j </a:t>
            </a:r>
            <a:r>
              <a:rPr lang="en-US" dirty="0" smtClean="0"/>
              <a:t>}</a:t>
            </a:r>
          </a:p>
          <a:p>
            <a:r>
              <a:rPr lang="en-US" dirty="0" smtClean="0"/>
              <a:t>Partially synchronous network- any broadcasted message will reach a node within a bounded delay of </a:t>
            </a:r>
            <a:r>
              <a:rPr lang="el-GR" i="1" dirty="0"/>
              <a:t>δ</a:t>
            </a:r>
            <a:r>
              <a:rPr lang="en-US" i="1" dirty="0"/>
              <a:t>t</a:t>
            </a:r>
            <a:r>
              <a:rPr lang="en-US" dirty="0" smtClean="0"/>
              <a:t> seconds</a:t>
            </a:r>
            <a:br>
              <a:rPr lang="en-US" dirty="0" smtClean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Agreement: Honest nodes agree on X with probability of at least 1–2</a:t>
            </a:r>
            <a:r>
              <a:rPr lang="en-US" baseline="30000" dirty="0" smtClean="0"/>
              <a:t>-</a:t>
            </a:r>
            <a:r>
              <a:rPr lang="el-GR" i="1" baseline="30000" dirty="0" smtClean="0"/>
              <a:t>λ</a:t>
            </a:r>
            <a:r>
              <a:rPr lang="el-GR" dirty="0" smtClean="0"/>
              <a:t> </a:t>
            </a:r>
            <a:r>
              <a:rPr lang="en-US" dirty="0" smtClean="0"/>
              <a:t> for a given security parameter</a:t>
            </a:r>
            <a:r>
              <a:rPr lang="el-GR" i="1" dirty="0"/>
              <a:t> </a:t>
            </a:r>
            <a:r>
              <a:rPr lang="el-GR" i="1" dirty="0" smtClean="0"/>
              <a:t>λ</a:t>
            </a:r>
            <a:endParaRPr lang="en-US" i="1" dirty="0" smtClean="0"/>
          </a:p>
          <a:p>
            <a:r>
              <a:rPr lang="en-US" dirty="0" smtClean="0"/>
              <a:t>Validity: Agreed shard X satisfies the specified constraint function C</a:t>
            </a:r>
          </a:p>
          <a:p>
            <a:r>
              <a:rPr lang="en-US" dirty="0" smtClean="0"/>
              <a:t>Scalability: The number of output shards grows near linearly with the size of the network (or n)</a:t>
            </a:r>
          </a:p>
          <a:p>
            <a:r>
              <a:rPr lang="en-US" dirty="0" smtClean="0"/>
              <a:t>Efficiency: Computation and Bandwidth used per processor stays constant regardless of n and k</a:t>
            </a:r>
            <a:r>
              <a:rPr lang="el-GR" dirty="0" smtClean="0"/>
              <a:t/>
            </a:r>
            <a:br>
              <a:rPr lang="el-G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1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Parallelization is achieved by dividing total computational power into smaller shards or committees, each processing a disjoint set of transactions</a:t>
            </a:r>
          </a:p>
          <a:p>
            <a:r>
              <a:rPr lang="en-US" dirty="0" smtClean="0"/>
              <a:t>Each committee of size c, runs classical byzantine consensus protocol to agree on a set of transactions</a:t>
            </a:r>
          </a:p>
          <a:p>
            <a:r>
              <a:rPr lang="en-US" dirty="0" smtClean="0"/>
              <a:t>Final consensus committee is responsible for combining  the shards selected from each committee and broadcasts the digest to entire network</a:t>
            </a:r>
          </a:p>
          <a:p>
            <a:r>
              <a:rPr lang="en-US" dirty="0" smtClean="0"/>
              <a:t>Algorithms proceed in epochs or 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epoch involves the following steps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Identity Establishment and Committee Formation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Overlay Setup for Committees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Intra-Committee Consensus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Final Consensus Broadcast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Epoch Randomness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Identity Establishment and Committee Formation</a:t>
            </a:r>
          </a:p>
          <a:p>
            <a:pPr lvl="1"/>
            <a:r>
              <a:rPr lang="en-US" dirty="0" smtClean="0"/>
              <a:t>Pseudonymous identity using public key and IP address</a:t>
            </a:r>
          </a:p>
          <a:p>
            <a:pPr lvl="1"/>
            <a:r>
              <a:rPr lang="en-US" dirty="0" smtClean="0"/>
              <a:t>Processors find a </a:t>
            </a:r>
            <a:r>
              <a:rPr lang="en-US" dirty="0" err="1" smtClean="0"/>
              <a:t>PoW</a:t>
            </a:r>
            <a:r>
              <a:rPr lang="en-US" dirty="0" smtClean="0"/>
              <a:t> solutions corresponding to their identity</a:t>
            </a:r>
          </a:p>
          <a:p>
            <a:pPr lvl="1"/>
            <a:r>
              <a:rPr lang="en-US" dirty="0" smtClean="0"/>
              <a:t>H(</a:t>
            </a:r>
            <a:r>
              <a:rPr lang="en-US" dirty="0" err="1" smtClean="0"/>
              <a:t>epochRandomness</a:t>
            </a:r>
            <a:r>
              <a:rPr lang="en-US" dirty="0" smtClean="0"/>
              <a:t> || IP || PK || nonce) &lt;= 2</a:t>
            </a:r>
            <a:r>
              <a:rPr lang="el-GR" baseline="30000" dirty="0"/>
              <a:t>γ-</a:t>
            </a:r>
            <a:r>
              <a:rPr lang="en-US" baseline="30000" dirty="0"/>
              <a:t>D</a:t>
            </a:r>
            <a:r>
              <a:rPr lang="en-US" baseline="30000" dirty="0" smtClean="0"/>
              <a:t> </a:t>
            </a:r>
            <a:endParaRPr lang="en-US" dirty="0"/>
          </a:p>
          <a:p>
            <a:pPr lvl="2"/>
            <a:r>
              <a:rPr lang="el-GR" dirty="0" smtClean="0"/>
              <a:t>γ</a:t>
            </a:r>
            <a:r>
              <a:rPr lang="en-US" dirty="0" smtClean="0"/>
              <a:t> is the length of hash output</a:t>
            </a:r>
          </a:p>
          <a:p>
            <a:pPr lvl="2"/>
            <a:r>
              <a:rPr lang="en-US" dirty="0" smtClean="0"/>
              <a:t>D is the no. of leading zeros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prevents </a:t>
            </a:r>
            <a:r>
              <a:rPr lang="en-US" dirty="0" err="1" smtClean="0"/>
              <a:t>sybils</a:t>
            </a:r>
            <a:r>
              <a:rPr lang="en-US" dirty="0" smtClean="0"/>
              <a:t> nodes</a:t>
            </a:r>
          </a:p>
          <a:p>
            <a:pPr lvl="1"/>
            <a:r>
              <a:rPr lang="en-US" dirty="0" smtClean="0"/>
              <a:t>Last s bits of the H output determines to which of 2</a:t>
            </a:r>
            <a:r>
              <a:rPr lang="en-US" i="1" baseline="30000" dirty="0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committees, the processor belongs to</a:t>
            </a:r>
          </a:p>
          <a:p>
            <a:pPr lvl="1"/>
            <a:r>
              <a:rPr lang="en-US" dirty="0" smtClean="0"/>
              <a:t>Epoch randomness prevents byzantine adversary from precomputing the hash value output before a specified time or epoch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0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Overlay Setup for Committees</a:t>
            </a:r>
          </a:p>
          <a:p>
            <a:pPr lvl="1"/>
            <a:r>
              <a:rPr lang="en-US" dirty="0" smtClean="0"/>
              <a:t>In step 1, </a:t>
            </a:r>
            <a:r>
              <a:rPr lang="en-US" dirty="0" err="1" smtClean="0"/>
              <a:t>PoW</a:t>
            </a:r>
            <a:r>
              <a:rPr lang="en-US" dirty="0" smtClean="0"/>
              <a:t> solution finishes when each committee has c members</a:t>
            </a:r>
          </a:p>
          <a:p>
            <a:pPr lvl="1"/>
            <a:r>
              <a:rPr lang="en-US" dirty="0" smtClean="0"/>
              <a:t>H is random -&gt; last s-bits of H is random -&gt; assignment of a node to a particular committee is also random -&gt; each committee will have no more than 1/3 of malicious nodes</a:t>
            </a:r>
            <a:endParaRPr lang="en-US" dirty="0" smtClean="0"/>
          </a:p>
          <a:p>
            <a:pPr lvl="1"/>
            <a:r>
              <a:rPr lang="en-US" dirty="0" smtClean="0"/>
              <a:t>Establish point-to-point communication between committee peers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01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534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Improving Blockchain Scalability: Sharding</vt:lpstr>
      <vt:lpstr>Recap</vt:lpstr>
      <vt:lpstr>Introduction</vt:lpstr>
      <vt:lpstr>Assumptions</vt:lpstr>
      <vt:lpstr>Properties</vt:lpstr>
      <vt:lpstr>Design</vt:lpstr>
      <vt:lpstr>Design (contd…)</vt:lpstr>
      <vt:lpstr>Design (contd…)</vt:lpstr>
      <vt:lpstr>Design (contd…)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Blockchain Scalability: Sharding</dc:title>
  <dc:creator>sajan</dc:creator>
  <cp:lastModifiedBy>sajan</cp:lastModifiedBy>
  <cp:revision>20</cp:revision>
  <dcterms:created xsi:type="dcterms:W3CDTF">2018-12-12T01:41:02Z</dcterms:created>
  <dcterms:modified xsi:type="dcterms:W3CDTF">2018-12-12T09:28:49Z</dcterms:modified>
</cp:coreProperties>
</file>