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5" r:id="rId12"/>
    <p:sldId id="266" r:id="rId13"/>
    <p:sldId id="273" r:id="rId14"/>
    <p:sldId id="270" r:id="rId15"/>
    <p:sldId id="271" r:id="rId16"/>
    <p:sldId id="272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2E32B-9C91-4AE5-8DC9-9319F213942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391E9-CB9D-4AE8-AE8B-14ECB4B4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06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ckgeeks.com/guides/what-is-cryptocurrency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this may look very impressive, but here is the thing, the initial design of </a:t>
            </a:r>
            <a:r>
              <a:rPr lang="en-US" dirty="0" smtClean="0">
                <a:hlinkClick r:id="rId3"/>
              </a:rPr>
              <a:t>cryptocurrencies</a:t>
            </a:r>
            <a:r>
              <a:rPr lang="en-US" dirty="0" smtClean="0"/>
              <a:t> was not meant for widespread use and adaptation. While it was manageable when the number of transactions was less, as they have gotten more popular a host of issues have come 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391E9-CB9D-4AE8-AE8B-14ECB4B4AE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3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take a snapshot of the actual state of </a:t>
            </a:r>
            <a:r>
              <a:rPr lang="en-US" dirty="0" err="1" smtClean="0"/>
              <a:t>ethereum</a:t>
            </a:r>
            <a:r>
              <a:rPr lang="en-US" dirty="0" smtClean="0"/>
              <a:t> </a:t>
            </a:r>
            <a:r>
              <a:rPr lang="en-US" dirty="0" err="1" smtClean="0"/>
              <a:t>blockchain</a:t>
            </a:r>
            <a:r>
              <a:rPr lang="en-US" dirty="0" smtClean="0"/>
              <a:t>, then you work with your assets/tokens on sidechain in order to decongest </a:t>
            </a:r>
            <a:r>
              <a:rPr lang="en-US" dirty="0" err="1" smtClean="0"/>
              <a:t>ethereum</a:t>
            </a:r>
            <a:r>
              <a:rPr lang="en-US" dirty="0" smtClean="0"/>
              <a:t> net. So, block validation is done on sidechain, not in the </a:t>
            </a:r>
            <a:r>
              <a:rPr lang="en-US" dirty="0" err="1" smtClean="0"/>
              <a:t>ethereum</a:t>
            </a:r>
            <a:r>
              <a:rPr lang="en-US" dirty="0" smtClean="0"/>
              <a:t> net. Therefore, Sidechain takes all the work and at some point in time the sidechain give its state to </a:t>
            </a:r>
            <a:r>
              <a:rPr lang="en-US" dirty="0" err="1" smtClean="0"/>
              <a:t>ethereum</a:t>
            </a:r>
            <a:r>
              <a:rPr lang="en-US" dirty="0" smtClean="0"/>
              <a:t> network so the </a:t>
            </a:r>
            <a:r>
              <a:rPr lang="en-US" dirty="0" err="1" smtClean="0"/>
              <a:t>prious</a:t>
            </a:r>
            <a:r>
              <a:rPr lang="en-US" dirty="0" smtClean="0"/>
              <a:t> state can be update with the current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391E9-CB9D-4AE8-AE8B-14ECB4B4AE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04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52E6-C12C-471C-9842-49996EAB21F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34A5-DC7A-4C74-8F60-603E2B54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9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52E6-C12C-471C-9842-49996EAB21F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34A5-DC7A-4C74-8F60-603E2B54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0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52E6-C12C-471C-9842-49996EAB21F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34A5-DC7A-4C74-8F60-603E2B54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6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52E6-C12C-471C-9842-49996EAB21F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34A5-DC7A-4C74-8F60-603E2B54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2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52E6-C12C-471C-9842-49996EAB21F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34A5-DC7A-4C74-8F60-603E2B54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8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52E6-C12C-471C-9842-49996EAB21F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34A5-DC7A-4C74-8F60-603E2B54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7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52E6-C12C-471C-9842-49996EAB21F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34A5-DC7A-4C74-8F60-603E2B54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7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52E6-C12C-471C-9842-49996EAB21F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34A5-DC7A-4C74-8F60-603E2B54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0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52E6-C12C-471C-9842-49996EAB21F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34A5-DC7A-4C74-8F60-603E2B54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6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52E6-C12C-471C-9842-49996EAB21F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34A5-DC7A-4C74-8F60-603E2B54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2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52E6-C12C-471C-9842-49996EAB21F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34A5-DC7A-4C74-8F60-603E2B54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0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552E6-C12C-471C-9842-49996EAB21F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034A5-DC7A-4C74-8F60-603E2B54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9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.ebayimg.com/images/g/a2wAAOSwY6FZ3s8U/s-l300.jp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dn-images-1.medium.com/max/1000/1*WO8UqDyrAN8_BT8zbLSBFQ.p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dn-images-1.medium.com/max/800/0*kAeB2L9FQhCCs8E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zilliqa.com/whitepaper.pdf" TargetMode="External"/><Relationship Id="rId3" Type="http://schemas.openxmlformats.org/officeDocument/2006/relationships/hyperlink" Target="https://blockgeeks.com/guides/blockchain-scalability/" TargetMode="External"/><Relationship Id="rId7" Type="http://schemas.openxmlformats.org/officeDocument/2006/relationships/hyperlink" Target="https://medium.com/coinmonks/sidechains-solving-the-blockchain-scaling-problem-b3847918b44" TargetMode="External"/><Relationship Id="rId12" Type="http://schemas.openxmlformats.org/officeDocument/2006/relationships/hyperlink" Target="https://en.wikipedia.org/wiki/Bitcoin_scalability_problem" TargetMode="External"/><Relationship Id="rId2" Type="http://schemas.openxmlformats.org/officeDocument/2006/relationships/hyperlink" Target="https://medium.com/@bitrewards/blockchain-scalability-the-issues-and-proposed-solutions-2ec2c7ac98f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ucidity.tech/layer-2-blockchain-technology/" TargetMode="External"/><Relationship Id="rId11" Type="http://schemas.openxmlformats.org/officeDocument/2006/relationships/hyperlink" Target="https://bitcoinmagazine.com/articles/op-ed-many-faces-sharding-blockchain-scalability/" TargetMode="External"/><Relationship Id="rId5" Type="http://schemas.openxmlformats.org/officeDocument/2006/relationships/hyperlink" Target="https://en.wikipedia.org/wiki/SegWit" TargetMode="External"/><Relationship Id="rId10" Type="http://schemas.openxmlformats.org/officeDocument/2006/relationships/hyperlink" Target="https://www.bitcoinlightning.com/wp-content/uploads/2018/03/lightning-network-paper.pdf" TargetMode="External"/><Relationship Id="rId4" Type="http://schemas.openxmlformats.org/officeDocument/2006/relationships/hyperlink" Target="https://hackernoon.com/blockchain-scalability-layer2-bitcoin-ethereum-bb34afd1f9d2" TargetMode="External"/><Relationship Id="rId9" Type="http://schemas.openxmlformats.org/officeDocument/2006/relationships/hyperlink" Target="https://medium.com/edchain/what-is-sharding-in-blockchain-8afd9ed4cff0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tenor.com/images/7b1db8a92b657a9484e7bbb15d1c200b/tenor.gif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 Scalability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Sajan </a:t>
            </a:r>
            <a:r>
              <a:rPr lang="en-US" dirty="0" err="1" smtClean="0"/>
              <a:t>Maharjan</a:t>
            </a:r>
            <a:endParaRPr lang="en-US" dirty="0" smtClean="0"/>
          </a:p>
          <a:p>
            <a:r>
              <a:rPr lang="en-US" dirty="0" smtClean="0"/>
              <a:t>CSED601 Dependable Computing</a:t>
            </a:r>
          </a:p>
          <a:p>
            <a:r>
              <a:rPr lang="en-US" dirty="0" smtClean="0"/>
              <a:t>20182095</a:t>
            </a:r>
          </a:p>
          <a:p>
            <a:r>
              <a:rPr lang="en-US" dirty="0" smtClean="0"/>
              <a:t>28</a:t>
            </a:r>
            <a:r>
              <a:rPr lang="en-US" baseline="30000" dirty="0" smtClean="0"/>
              <a:t>th</a:t>
            </a:r>
            <a:r>
              <a:rPr lang="en-US" dirty="0" smtClean="0"/>
              <a:t> Nov.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95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1 Solutions – </a:t>
            </a:r>
            <a:r>
              <a:rPr lang="en-US" dirty="0" err="1" smtClean="0"/>
              <a:t>Sharding</a:t>
            </a:r>
            <a:r>
              <a:rPr lang="en-US" dirty="0" smtClean="0"/>
              <a:t>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Processing of unconnected subset of transactions</a:t>
            </a:r>
          </a:p>
          <a:p>
            <a:r>
              <a:rPr lang="en-US" dirty="0" err="1" smtClean="0"/>
              <a:t>Sharding</a:t>
            </a:r>
            <a:r>
              <a:rPr lang="en-US" dirty="0" smtClean="0"/>
              <a:t> can also reduce transaction fees as nodes require less processing to validate transactions</a:t>
            </a:r>
          </a:p>
          <a:p>
            <a:r>
              <a:rPr lang="en-US" dirty="0" err="1" smtClean="0"/>
              <a:t>Ziliqa</a:t>
            </a:r>
            <a:r>
              <a:rPr lang="en-US" dirty="0" smtClean="0"/>
              <a:t> is a public </a:t>
            </a:r>
            <a:r>
              <a:rPr lang="en-US" dirty="0" err="1" smtClean="0"/>
              <a:t>blockchain</a:t>
            </a:r>
            <a:r>
              <a:rPr lang="en-US" dirty="0" smtClean="0"/>
              <a:t> that uses </a:t>
            </a:r>
            <a:r>
              <a:rPr lang="en-US" dirty="0" err="1" smtClean="0"/>
              <a:t>sharding</a:t>
            </a:r>
            <a:r>
              <a:rPr lang="en-US" dirty="0" smtClean="0"/>
              <a:t> mechanism to improve transaction throughput (2500 TPS)</a:t>
            </a:r>
          </a:p>
          <a:p>
            <a:r>
              <a:rPr lang="en-US" dirty="0" smtClean="0"/>
              <a:t>Implementation complexity, inter shard communication complexity, security could be compromised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681093"/>
            <a:ext cx="2036064" cy="20360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6988" y="5699125"/>
            <a:ext cx="7050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Courtesy: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i.ebayimg.com/images/g/a2wAAOSwY6FZ3s8U/s-l300.jpg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55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2 Solutions – Off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Cuts down data processing on the </a:t>
            </a:r>
            <a:r>
              <a:rPr lang="en-US" dirty="0" err="1" smtClean="0"/>
              <a:t>blockchain</a:t>
            </a:r>
            <a:r>
              <a:rPr lang="en-US" dirty="0" smtClean="0"/>
              <a:t> by running computations off-chain</a:t>
            </a:r>
          </a:p>
          <a:p>
            <a:r>
              <a:rPr lang="en-US" dirty="0" smtClean="0"/>
              <a:t>Rely on the security of the base chain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Record final transaction/settlement on the main chain </a:t>
            </a:r>
            <a:r>
              <a:rPr lang="en-US" dirty="0" smtClean="0"/>
              <a:t>while small transactions details are maintained off-chain</a:t>
            </a:r>
          </a:p>
          <a:p>
            <a:pPr lvl="1"/>
            <a:r>
              <a:rPr lang="en-US" dirty="0" smtClean="0"/>
              <a:t>Transfer Agreement, Escrow, Coupon based payment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Rather than maintaining daily record of grocery purchase, maintain the final cumulative transaction at the end of month</a:t>
            </a:r>
          </a:p>
          <a:p>
            <a:r>
              <a:rPr lang="en-US" dirty="0" smtClean="0"/>
              <a:t>Off chain transactions are instantaneous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Bitcoin Lightning Network, </a:t>
            </a:r>
            <a:r>
              <a:rPr lang="en-US" dirty="0" err="1" smtClean="0"/>
              <a:t>Ethereum</a:t>
            </a:r>
            <a:r>
              <a:rPr lang="en-US" dirty="0" smtClean="0"/>
              <a:t> Plasma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4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2 Solutions – Sidechains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separate </a:t>
            </a:r>
            <a:r>
              <a:rPr lang="en-US" dirty="0" err="1" smtClean="0"/>
              <a:t>blockchain</a:t>
            </a:r>
            <a:r>
              <a:rPr lang="en-US" dirty="0" smtClean="0"/>
              <a:t> attached to the main chain that facilitates trading of assets both ways</a:t>
            </a:r>
          </a:p>
          <a:p>
            <a:r>
              <a:rPr lang="en-US" dirty="0" smtClean="0"/>
              <a:t>Sidechains are independent of main chain. Needs it own miners or block producers</a:t>
            </a:r>
          </a:p>
          <a:p>
            <a:r>
              <a:rPr lang="en-US" dirty="0" smtClean="0"/>
              <a:t>Sidechains run in parallel with </a:t>
            </a:r>
            <a:r>
              <a:rPr lang="en-US" dirty="0" err="1" smtClean="0"/>
              <a:t>mainnet</a:t>
            </a:r>
            <a:r>
              <a:rPr lang="en-US" dirty="0" smtClean="0"/>
              <a:t> and doesn’t boggle the main net.</a:t>
            </a:r>
          </a:p>
          <a:p>
            <a:r>
              <a:rPr lang="en-US" dirty="0"/>
              <a:t>People can send funds and use </a:t>
            </a:r>
            <a:r>
              <a:rPr lang="en-US" dirty="0" err="1"/>
              <a:t>DApps</a:t>
            </a:r>
            <a:r>
              <a:rPr lang="en-US" dirty="0"/>
              <a:t> through a sidechain, which takes pressure off the main-chain and allows for it to operate with faster and cheaper transactions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Sidechains can have problems of security since each sidechain is responsible for its own miners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0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2 Solutions – Off-chain &amp; Sidechains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703" y="1825625"/>
            <a:ext cx="6809569" cy="3826978"/>
          </a:xfrm>
        </p:spPr>
      </p:pic>
      <p:sp>
        <p:nvSpPr>
          <p:cNvPr id="5" name="TextBox 4"/>
          <p:cNvSpPr txBox="1"/>
          <p:nvPr/>
        </p:nvSpPr>
        <p:spPr>
          <a:xfrm>
            <a:off x="1392873" y="5969352"/>
            <a:ext cx="9642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Courtesy: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cdn-images-1.medium.com/max/1000/1*WO8UqDyrAN8_BT8zbLSBFQ.png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4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Trilemma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coined by </a:t>
            </a:r>
            <a:r>
              <a:rPr lang="en-US" dirty="0" err="1" smtClean="0"/>
              <a:t>Vitalik</a:t>
            </a:r>
            <a:r>
              <a:rPr lang="en-US" dirty="0" smtClean="0"/>
              <a:t> </a:t>
            </a:r>
            <a:r>
              <a:rPr lang="en-US" dirty="0" err="1" smtClean="0"/>
              <a:t>Buterin</a:t>
            </a:r>
            <a:endParaRPr lang="en-US" dirty="0"/>
          </a:p>
          <a:p>
            <a:r>
              <a:rPr lang="en-US" dirty="0" smtClean="0"/>
              <a:t>Concerns the issue of development of a scalable, decentralized and secure </a:t>
            </a:r>
            <a:r>
              <a:rPr lang="en-US" dirty="0" err="1" smtClean="0"/>
              <a:t>blockchain</a:t>
            </a:r>
            <a:r>
              <a:rPr lang="en-US" dirty="0" smtClean="0"/>
              <a:t> without compromising any of these properties</a:t>
            </a:r>
          </a:p>
          <a:p>
            <a:r>
              <a:rPr lang="en-US" dirty="0" smtClean="0"/>
              <a:t>Scalability solutions compromise either decentralization or security aspect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352" y="5665569"/>
            <a:ext cx="546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 </a:t>
            </a:r>
            <a:r>
              <a:rPr lang="en-US" dirty="0" smtClean="0">
                <a:solidFill>
                  <a:prstClr val="black"/>
                </a:solidFill>
              </a:rPr>
              <a:t>Courtesy- </a:t>
            </a:r>
            <a:r>
              <a:rPr lang="en-US" dirty="0">
                <a:solidFill>
                  <a:prstClr val="black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black"/>
                </a:solidFill>
                <a:hlinkClick r:id="rId2"/>
              </a:rPr>
              <a:t>cdn-images-1.medium.com/max/800/0*kAeB2L9FQhCCs8EE</a:t>
            </a:r>
            <a:r>
              <a:rPr lang="en-US" dirty="0" smtClean="0">
                <a:solidFill>
                  <a:prstClr val="black"/>
                </a:solidFill>
              </a:rPr>
              <a:t> 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236" y="3611335"/>
            <a:ext cx="2346746" cy="205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0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Trilemma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    “hot”     research topic in </a:t>
            </a:r>
            <a:r>
              <a:rPr lang="en-US" dirty="0" err="1" smtClean="0"/>
              <a:t>blockchain</a:t>
            </a:r>
            <a:r>
              <a:rPr lang="en-US" dirty="0" smtClean="0"/>
              <a:t> technology</a:t>
            </a:r>
          </a:p>
          <a:p>
            <a:r>
              <a:rPr lang="en-US" dirty="0" smtClean="0"/>
              <a:t>Example of scalability trilemma</a:t>
            </a:r>
          </a:p>
          <a:p>
            <a:pPr lvl="1"/>
            <a:r>
              <a:rPr lang="en-US" dirty="0" smtClean="0"/>
              <a:t>Bitcoin </a:t>
            </a:r>
            <a:r>
              <a:rPr lang="en-US" dirty="0"/>
              <a:t>is secure and decentralized, but not speedy.</a:t>
            </a:r>
          </a:p>
          <a:p>
            <a:pPr lvl="1"/>
            <a:r>
              <a:rPr lang="en-US" dirty="0" smtClean="0"/>
              <a:t>Ripple </a:t>
            </a:r>
            <a:r>
              <a:rPr lang="en-US" dirty="0"/>
              <a:t>XRP is speedy but less secure and has limited decentralization.</a:t>
            </a:r>
          </a:p>
          <a:p>
            <a:pPr lvl="1"/>
            <a:r>
              <a:rPr lang="en-US" dirty="0" smtClean="0"/>
              <a:t>EOS </a:t>
            </a:r>
            <a:r>
              <a:rPr lang="en-US" dirty="0"/>
              <a:t>is also not decentralized and is less secure, but it is speedy.</a:t>
            </a:r>
          </a:p>
          <a:p>
            <a:pPr lvl="1"/>
            <a:r>
              <a:rPr lang="en-US" dirty="0" err="1" smtClean="0"/>
              <a:t>Ethereum</a:t>
            </a:r>
            <a:r>
              <a:rPr lang="en-US" dirty="0" smtClean="0"/>
              <a:t> </a:t>
            </a:r>
            <a:r>
              <a:rPr lang="en-US" dirty="0"/>
              <a:t>is secure and decentralized but not speedy.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91384" y="1825625"/>
            <a:ext cx="417576" cy="417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86200" y="1825625"/>
            <a:ext cx="417576" cy="41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9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://medium.com/@bitrewards/blockchain-scalability-the-issues-and-proposed-solutions-2ec2c7ac98f0</a:t>
            </a:r>
            <a:r>
              <a:rPr lang="en-US" dirty="0"/>
              <a:t> </a:t>
            </a:r>
          </a:p>
          <a:p>
            <a:r>
              <a:rPr lang="en-US" u="sng" dirty="0">
                <a:hlinkClick r:id="rId3"/>
              </a:rPr>
              <a:t>https://blockgeeks.com/guides/blockchain-scalability/</a:t>
            </a:r>
            <a:endParaRPr lang="en-US" dirty="0"/>
          </a:p>
          <a:p>
            <a:r>
              <a:rPr lang="en-US" u="sng" dirty="0">
                <a:hlinkClick r:id="rId4"/>
              </a:rPr>
              <a:t>https://hackernoon.com/blockchain-scalability-layer2-bitcoin-ethereum-bb34afd1f9d2</a:t>
            </a:r>
            <a:r>
              <a:rPr lang="en-US" dirty="0"/>
              <a:t> </a:t>
            </a:r>
          </a:p>
          <a:p>
            <a:r>
              <a:rPr lang="en-US" u="sng" dirty="0">
                <a:hlinkClick r:id="rId5"/>
              </a:rPr>
              <a:t>https://en.wikipedia.org/wiki/SegWit</a:t>
            </a:r>
            <a:endParaRPr lang="en-US" dirty="0"/>
          </a:p>
          <a:p>
            <a:r>
              <a:rPr lang="en-US" u="sng" dirty="0">
                <a:hlinkClick r:id="rId6"/>
              </a:rPr>
              <a:t>https://lucidity.tech/layer-2-blockchain-technology/</a:t>
            </a:r>
            <a:r>
              <a:rPr lang="en-US" dirty="0"/>
              <a:t> </a:t>
            </a:r>
          </a:p>
          <a:p>
            <a:r>
              <a:rPr lang="en-US" u="sng" dirty="0">
                <a:hlinkClick r:id="rId7"/>
              </a:rPr>
              <a:t>https://</a:t>
            </a:r>
            <a:r>
              <a:rPr lang="en-US" u="sng" dirty="0" smtClean="0">
                <a:hlinkClick r:id="rId7"/>
              </a:rPr>
              <a:t>medium.com/coinmonks/sidechains-solving-the-blockchain-scaling-problem-b3847918b44</a:t>
            </a:r>
            <a:endParaRPr lang="en-US" u="sng" dirty="0" smtClean="0"/>
          </a:p>
          <a:p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docs.zilliqa.com/whitepaper.pdf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u="sng" dirty="0">
                <a:hlinkClick r:id="rId9"/>
              </a:rPr>
              <a:t>https://medium.com/edchain/what-is-sharding-in-blockchain-8afd9ed4cff0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www.bitcoinlightning.com/wp-content/uploads/2018/03/lightning-network-paper.pdf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u="sng" dirty="0">
                <a:hlinkClick r:id="rId11"/>
              </a:rPr>
              <a:t>https://bitcoinmagazine.com/articles/op-ed-many-faces-sharding-blockchain-scalability/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u="sng" dirty="0">
                <a:hlinkClick r:id="rId12"/>
              </a:rPr>
              <a:t>https://en.wikipedia.org/wiki/Bitcoin_scalability_problem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1690688"/>
            <a:ext cx="5962650" cy="4219575"/>
          </a:xfrm>
        </p:spPr>
      </p:pic>
    </p:spTree>
    <p:extLst>
      <p:ext uri="{BB962C8B-B14F-4D97-AF65-F5344CB8AC3E}">
        <p14:creationId xmlns:p14="http://schemas.microsoft.com/office/powerpoint/2010/main" val="16736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Processing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VISA &amp; MasterCard Payment System – 24000 TPS</a:t>
            </a:r>
          </a:p>
          <a:p>
            <a:r>
              <a:rPr lang="en-US" dirty="0" smtClean="0"/>
              <a:t>Bitcoin </a:t>
            </a:r>
            <a:r>
              <a:rPr lang="en-US" dirty="0" err="1" smtClean="0"/>
              <a:t>Blockchain</a:t>
            </a:r>
            <a:r>
              <a:rPr lang="en-US" dirty="0" smtClean="0"/>
              <a:t> – 3.3 to 7 TPS</a:t>
            </a:r>
          </a:p>
          <a:p>
            <a:r>
              <a:rPr lang="en-US" dirty="0" err="1" smtClean="0"/>
              <a:t>Ethereum</a:t>
            </a:r>
            <a:r>
              <a:rPr lang="en-US" dirty="0" smtClean="0"/>
              <a:t> </a:t>
            </a:r>
            <a:r>
              <a:rPr lang="en-US" dirty="0" err="1" smtClean="0"/>
              <a:t>Blockchain</a:t>
            </a:r>
            <a:r>
              <a:rPr lang="en-US" dirty="0" smtClean="0"/>
              <a:t> – 15 to 20 TPS</a:t>
            </a:r>
          </a:p>
          <a:p>
            <a:pPr lvl="0"/>
            <a:endParaRPr lang="en-US" i="1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994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Problem: The Scalability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Early design of </a:t>
            </a:r>
            <a:r>
              <a:rPr lang="en-US" dirty="0" err="1" smtClean="0"/>
              <a:t>blockchain</a:t>
            </a:r>
            <a:r>
              <a:rPr lang="en-US" dirty="0" smtClean="0"/>
              <a:t> did not consider its widespread use</a:t>
            </a:r>
          </a:p>
          <a:p>
            <a:r>
              <a:rPr lang="en-US" dirty="0" smtClean="0"/>
              <a:t>Interest in </a:t>
            </a:r>
            <a:r>
              <a:rPr lang="en-US" dirty="0" err="1" smtClean="0"/>
              <a:t>blockchain</a:t>
            </a:r>
            <a:r>
              <a:rPr lang="en-US" dirty="0" smtClean="0"/>
              <a:t> technology has soared with new releases of tokens, coins and </a:t>
            </a:r>
            <a:r>
              <a:rPr lang="en-US" dirty="0" err="1" smtClean="0"/>
              <a:t>Dapps</a:t>
            </a:r>
            <a:endParaRPr lang="en-US" dirty="0" smtClean="0"/>
          </a:p>
          <a:p>
            <a:r>
              <a:rPr lang="en-US" dirty="0" smtClean="0"/>
              <a:t>Due to limit on transaction processing capability, increased use of </a:t>
            </a:r>
            <a:r>
              <a:rPr lang="en-US" dirty="0" err="1" smtClean="0"/>
              <a:t>blockchain</a:t>
            </a:r>
            <a:r>
              <a:rPr lang="en-US" dirty="0" smtClean="0"/>
              <a:t> applications will cause the system to crash or yield high latency</a:t>
            </a:r>
            <a:endParaRPr lang="en-US" i="1" dirty="0">
              <a:solidFill>
                <a:prstClr val="black"/>
              </a:solidFill>
            </a:endParaRPr>
          </a:p>
          <a:p>
            <a:pPr lvl="0"/>
            <a:r>
              <a:rPr lang="en-US" dirty="0">
                <a:solidFill>
                  <a:prstClr val="black"/>
                </a:solidFill>
              </a:rPr>
              <a:t>This situation can be considered as an availability (readiness for service) issue of </a:t>
            </a:r>
            <a:r>
              <a:rPr lang="en-US" dirty="0" err="1">
                <a:solidFill>
                  <a:prstClr val="black"/>
                </a:solidFill>
              </a:rPr>
              <a:t>blockchain</a:t>
            </a:r>
            <a:r>
              <a:rPr lang="en-US" dirty="0">
                <a:solidFill>
                  <a:prstClr val="black"/>
                </a:solidFill>
              </a:rPr>
              <a:t> networks. [Also concerns with security]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304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The Scalability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of Scalability is due to</a:t>
            </a:r>
          </a:p>
          <a:p>
            <a:pPr lvl="1"/>
            <a:r>
              <a:rPr lang="en-US" dirty="0" smtClean="0"/>
              <a:t>Block Size / Transaction Limits per blocks [1MB Bitcoin Block Size/ 6.7 M Gas Limit per </a:t>
            </a:r>
            <a:r>
              <a:rPr lang="en-US" dirty="0" err="1" smtClean="0"/>
              <a:t>Ethereum</a:t>
            </a:r>
            <a:r>
              <a:rPr lang="en-US" dirty="0" smtClean="0"/>
              <a:t> Block]</a:t>
            </a:r>
          </a:p>
          <a:p>
            <a:pPr lvl="1"/>
            <a:r>
              <a:rPr lang="en-US" dirty="0" smtClean="0"/>
              <a:t>Block Generation &amp; Confirmation Time [10mins/block requires 6 confirmations &amp; 15seconds/block requires 12 confirmations ]</a:t>
            </a:r>
            <a:endParaRPr lang="en-US" dirty="0"/>
          </a:p>
          <a:p>
            <a:r>
              <a:rPr lang="en-US" i="1" dirty="0">
                <a:solidFill>
                  <a:prstClr val="black"/>
                </a:solidFill>
              </a:rPr>
              <a:t>“If you want to pay for a cup of coffee in Bitcoin/Ethers, are you willing to wait for an hour/few minutes </a:t>
            </a:r>
            <a:r>
              <a:rPr lang="en-US" i="1" dirty="0" smtClean="0">
                <a:solidFill>
                  <a:prstClr val="black"/>
                </a:solidFill>
              </a:rPr>
              <a:t>just for </a:t>
            </a:r>
            <a:r>
              <a:rPr lang="en-US" i="1" dirty="0">
                <a:solidFill>
                  <a:prstClr val="black"/>
                </a:solidFill>
              </a:rPr>
              <a:t>confirmation of transactions</a:t>
            </a:r>
            <a:r>
              <a:rPr lang="en-US" i="1" dirty="0" smtClean="0">
                <a:solidFill>
                  <a:prstClr val="black"/>
                </a:solidFill>
              </a:rPr>
              <a:t>?”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978" y="4575810"/>
            <a:ext cx="2095500" cy="2095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89304" y="5500807"/>
            <a:ext cx="6702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Courtesy: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media.tenor.com/images/7b1db8a92b657a9484e7bbb15d1c200b/tenor.gif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3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and explore on the existing proposed solutions to </a:t>
            </a:r>
            <a:r>
              <a:rPr lang="en-US" dirty="0" err="1" smtClean="0"/>
              <a:t>Scalabality</a:t>
            </a:r>
            <a:endParaRPr lang="en-US" dirty="0" smtClean="0"/>
          </a:p>
          <a:p>
            <a:r>
              <a:rPr lang="en-US" dirty="0" smtClean="0"/>
              <a:t>Design/model a solution to the </a:t>
            </a:r>
            <a:r>
              <a:rPr lang="en-US" dirty="0" err="1" smtClean="0"/>
              <a:t>blockchain</a:t>
            </a:r>
            <a:r>
              <a:rPr lang="en-US" dirty="0" smtClean="0"/>
              <a:t> scalability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9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Proposed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 1 solutions</a:t>
            </a:r>
          </a:p>
          <a:p>
            <a:pPr lvl="1"/>
            <a:r>
              <a:rPr lang="en-US" dirty="0"/>
              <a:t>Forking – change/update to the </a:t>
            </a:r>
            <a:r>
              <a:rPr lang="en-US" dirty="0" err="1"/>
              <a:t>blockchain</a:t>
            </a:r>
            <a:r>
              <a:rPr lang="en-US" dirty="0"/>
              <a:t> protocols or divergence from the previous version of </a:t>
            </a:r>
            <a:r>
              <a:rPr lang="en-US" dirty="0" err="1" smtClean="0"/>
              <a:t>blockchain</a:t>
            </a:r>
            <a:endParaRPr lang="en-US" dirty="0" smtClean="0"/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Block Size Increase, Change of Consensus Algorithms – </a:t>
            </a:r>
            <a:r>
              <a:rPr lang="en-US" dirty="0" err="1" smtClean="0"/>
              <a:t>PoW</a:t>
            </a:r>
            <a:r>
              <a:rPr lang="en-US" dirty="0" smtClean="0"/>
              <a:t> to </a:t>
            </a:r>
            <a:r>
              <a:rPr lang="en-US" dirty="0" err="1" smtClean="0"/>
              <a:t>DPoS</a:t>
            </a:r>
            <a:r>
              <a:rPr lang="en-US" dirty="0" smtClean="0"/>
              <a:t>, </a:t>
            </a:r>
            <a:r>
              <a:rPr lang="en-US" dirty="0" err="1" smtClean="0"/>
              <a:t>Sharding</a:t>
            </a:r>
            <a:endParaRPr lang="en-US" dirty="0"/>
          </a:p>
          <a:p>
            <a:r>
              <a:rPr lang="en-US" dirty="0" smtClean="0"/>
              <a:t>Layer 2 solutions</a:t>
            </a:r>
          </a:p>
          <a:p>
            <a:pPr lvl="1"/>
            <a:r>
              <a:rPr lang="en-US" dirty="0" smtClean="0"/>
              <a:t>Doesn’t require forking, as changes only made to the layer above base layer</a:t>
            </a:r>
          </a:p>
          <a:p>
            <a:pPr lvl="1"/>
            <a:r>
              <a:rPr lang="en-US" dirty="0" smtClean="0"/>
              <a:t>Another layer that operates on top of secured base layer of </a:t>
            </a:r>
            <a:r>
              <a:rPr lang="en-US" dirty="0" err="1" smtClean="0"/>
              <a:t>blockchain</a:t>
            </a:r>
            <a:endParaRPr lang="en-US" dirty="0" smtClean="0"/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. Off-chain, Side-chain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52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1 Solutions - Block Size Increase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block size of 1MB in Bitcoin was used to prevent spam transactions in network</a:t>
            </a:r>
          </a:p>
          <a:p>
            <a:r>
              <a:rPr lang="en-US" dirty="0" smtClean="0"/>
              <a:t>Using Segregated Witness (a soft-fork for change in transaction format), more number of transactions could be added</a:t>
            </a:r>
          </a:p>
          <a:p>
            <a:r>
              <a:rPr lang="en-US" dirty="0" smtClean="0"/>
              <a:t>Vertical Scaling solutions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Bitcoin Classic- block size increased to 4MB with 8000 transactions per block</a:t>
            </a:r>
          </a:p>
          <a:p>
            <a:r>
              <a:rPr lang="en-US" dirty="0" smtClean="0"/>
              <a:t> More work done by each node =&gt; Favors Powerful Nodes =&gt; Centralization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9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1 Solutions - Change of Consensus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Bitcoin &amp; </a:t>
            </a:r>
            <a:r>
              <a:rPr lang="en-US" dirty="0" err="1" smtClean="0"/>
              <a:t>Ethereum</a:t>
            </a:r>
            <a:r>
              <a:rPr lang="en-US" dirty="0" smtClean="0"/>
              <a:t> currently employ Proof of Work consensus algorithms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PoW</a:t>
            </a:r>
            <a:r>
              <a:rPr lang="en-US" dirty="0" smtClean="0"/>
              <a:t>, any node can participate without having anything at stake</a:t>
            </a:r>
          </a:p>
          <a:p>
            <a:pPr lvl="1"/>
            <a:r>
              <a:rPr lang="en-US" dirty="0" smtClean="0"/>
              <a:t>Consensus is more difficult to achieve as the size of nodes/network increases</a:t>
            </a:r>
          </a:p>
          <a:p>
            <a:pPr lvl="1"/>
            <a:r>
              <a:rPr lang="en-US" dirty="0" smtClean="0"/>
              <a:t>Can cause delay in transaction confirmation</a:t>
            </a:r>
          </a:p>
          <a:p>
            <a:pPr lvl="1"/>
            <a:r>
              <a:rPr lang="en-US" dirty="0"/>
              <a:t>Participation of every participating node in transaction validation makes the transaction process slower.</a:t>
            </a:r>
            <a:endParaRPr lang="en-US" b="1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PoS</a:t>
            </a:r>
            <a:r>
              <a:rPr lang="en-US" dirty="0" smtClean="0"/>
              <a:t>/</a:t>
            </a:r>
            <a:r>
              <a:rPr lang="en-US" dirty="0" err="1" smtClean="0"/>
              <a:t>DPoS</a:t>
            </a:r>
            <a:r>
              <a:rPr lang="en-US" dirty="0" smtClean="0"/>
              <a:t>, nodes stake their assets to participate in mining</a:t>
            </a:r>
          </a:p>
          <a:p>
            <a:pPr lvl="1"/>
            <a:r>
              <a:rPr lang="en-US" dirty="0" smtClean="0"/>
              <a:t>Easier to reach consensus as there is a smaller no. of delegates/stakeholders</a:t>
            </a:r>
          </a:p>
          <a:p>
            <a:pPr lvl="1"/>
            <a:r>
              <a:rPr lang="en-US" dirty="0" smtClean="0"/>
              <a:t>Results in faster block generation and confirmation</a:t>
            </a:r>
          </a:p>
          <a:p>
            <a:pPr lvl="1"/>
            <a:r>
              <a:rPr lang="en-US" dirty="0" smtClean="0"/>
              <a:t>Semi-centralized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. EOS (21 block producers / 3000 TPS)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02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1 Solutions – </a:t>
            </a:r>
            <a:r>
              <a:rPr lang="en-US" dirty="0" err="1" smtClean="0"/>
              <a:t>Sharding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Shards </a:t>
            </a:r>
            <a:r>
              <a:rPr lang="en-US" dirty="0" smtClean="0"/>
              <a:t>– a piece or fragment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Sharding</a:t>
            </a:r>
            <a:r>
              <a:rPr lang="en-US" dirty="0" smtClean="0"/>
              <a:t>, each node will only store a  part of the data on the </a:t>
            </a:r>
            <a:r>
              <a:rPr lang="en-US" dirty="0" err="1" smtClean="0"/>
              <a:t>blockchain</a:t>
            </a:r>
            <a:r>
              <a:rPr lang="en-US" dirty="0" smtClean="0"/>
              <a:t> and not the entire information</a:t>
            </a:r>
          </a:p>
          <a:p>
            <a:r>
              <a:rPr lang="en-US" dirty="0" smtClean="0"/>
              <a:t>Involves splitting a </a:t>
            </a:r>
            <a:r>
              <a:rPr lang="en-US" dirty="0" err="1" smtClean="0"/>
              <a:t>blockchain</a:t>
            </a:r>
            <a:r>
              <a:rPr lang="en-US" dirty="0" smtClean="0"/>
              <a:t> into different sections called shards, each of which can independently process transactions</a:t>
            </a:r>
          </a:p>
          <a:p>
            <a:r>
              <a:rPr lang="en-US" dirty="0" smtClean="0"/>
              <a:t>Requires Proof of Stake consensus algorithm</a:t>
            </a:r>
          </a:p>
          <a:p>
            <a:r>
              <a:rPr lang="en-US" dirty="0" smtClean="0"/>
              <a:t>Horizontal scaling </a:t>
            </a:r>
            <a:r>
              <a:rPr lang="en-US" dirty="0"/>
              <a:t>solution i.e</a:t>
            </a:r>
            <a:r>
              <a:rPr lang="en-US" dirty="0" smtClean="0"/>
              <a:t>. </a:t>
            </a:r>
            <a:r>
              <a:rPr lang="en-US" dirty="0"/>
              <a:t>throughput increases as the mining network expands</a:t>
            </a:r>
            <a:endParaRPr lang="en-US" dirty="0" smtClean="0"/>
          </a:p>
          <a:p>
            <a:r>
              <a:rPr lang="en-US" dirty="0" smtClean="0"/>
              <a:t>Improves transaction throughput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5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1065</Words>
  <Application>Microsoft Office PowerPoint</Application>
  <PresentationFormat>Widescreen</PresentationFormat>
  <Paragraphs>107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Blockchain Scalability Problem</vt:lpstr>
      <vt:lpstr>Transaction Processing Speed</vt:lpstr>
      <vt:lpstr>Research Problem: The Scalability Problem?</vt:lpstr>
      <vt:lpstr>More on The Scalability Problem</vt:lpstr>
      <vt:lpstr>Proposal</vt:lpstr>
      <vt:lpstr>Existing Proposed Solutions</vt:lpstr>
      <vt:lpstr>Layer 1 Solutions - Block Size Increase</vt:lpstr>
      <vt:lpstr>Layer 1 Solutions - Change of Consensus Algorithm</vt:lpstr>
      <vt:lpstr>Layer 1 Solutions – Sharding</vt:lpstr>
      <vt:lpstr>Layer 1 Solutions – Sharding (contd…)</vt:lpstr>
      <vt:lpstr>Layer 2 Solutions – Off Chain</vt:lpstr>
      <vt:lpstr>Layer 2 Solutions – Sidechains</vt:lpstr>
      <vt:lpstr>Layer 2 Solutions – Off-chain &amp; Sidechains</vt:lpstr>
      <vt:lpstr>Scalability Trilemma</vt:lpstr>
      <vt:lpstr>Scalability Trilemma (contd…)</vt:lpstr>
      <vt:lpstr>References Used</vt:lpstr>
      <vt:lpstr>Q &amp; 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Scalability Problem</dc:title>
  <dc:creator>sajan</dc:creator>
  <cp:lastModifiedBy>sajan</cp:lastModifiedBy>
  <cp:revision>52</cp:revision>
  <dcterms:created xsi:type="dcterms:W3CDTF">2018-11-24T07:07:40Z</dcterms:created>
  <dcterms:modified xsi:type="dcterms:W3CDTF">2018-11-27T07:55:47Z</dcterms:modified>
</cp:coreProperties>
</file>