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90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25D10-198B-45AE-B576-C2466690BBC6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F4985-5D29-48AA-94D2-0A21C6A86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block has three sections: block header, block data, and block metadata.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block header section includes the sequence number of this block, the hash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the previous block, and the hash value of the data section in the current block. The block data section contains a series of transactions with some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such as the read/write sets and the endorsers’ signatures.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medadata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section, it incorporates the certificate, public key and the signature from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F4985-5D29-48AA-94D2-0A21C6A866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3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2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11EF-4055-4F37-9C1B-858C49C8A89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FB34-CA1F-4D62-995C-DE24BD36D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5.01081.pdf" TargetMode="External"/><Relationship Id="rId2" Type="http://schemas.openxmlformats.org/officeDocument/2006/relationships/hyperlink" Target="https://www.ibm.com/blogs/research/2018/02/architecture-hyperledger-fabri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960" y="11484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2700" i="1" dirty="0" smtClean="0"/>
              <a:t>A</a:t>
            </a:r>
            <a:br>
              <a:rPr lang="en-GB" sz="2700" i="1" dirty="0" smtClean="0"/>
            </a:br>
            <a:r>
              <a:rPr lang="en-GB" sz="2700" i="1" dirty="0" smtClean="0"/>
              <a:t>Review</a:t>
            </a:r>
            <a:br>
              <a:rPr lang="en-GB" sz="2700" i="1" dirty="0" smtClean="0"/>
            </a:br>
            <a:r>
              <a:rPr lang="en-GB" sz="2700" i="1" dirty="0" smtClean="0"/>
              <a:t>of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5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LedgerGuard</a:t>
            </a:r>
            <a:r>
              <a:rPr lang="en-GB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Improving </a:t>
            </a:r>
            <a:r>
              <a:rPr lang="en-GB" sz="5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</a:t>
            </a:r>
            <a:r>
              <a:rPr lang="en-GB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Ledger Dependability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Sajan Maharjan</a:t>
            </a:r>
          </a:p>
          <a:p>
            <a:r>
              <a:rPr lang="en-GB" dirty="0" smtClean="0"/>
              <a:t>20182095</a:t>
            </a:r>
          </a:p>
          <a:p>
            <a:r>
              <a:rPr lang="en-GB" dirty="0" smtClean="0"/>
              <a:t>CSED601 Dependable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27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Hyperledger</a:t>
            </a:r>
            <a:r>
              <a:rPr lang="en-US" dirty="0" smtClean="0"/>
              <a:t> Fabric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345" y="1690688"/>
            <a:ext cx="7199309" cy="3902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1960" y="5592714"/>
            <a:ext cx="396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 Block structure in </a:t>
            </a:r>
            <a:r>
              <a:rPr lang="en-GB" dirty="0" err="1" smtClean="0"/>
              <a:t>hyperledger</a:t>
            </a:r>
            <a:r>
              <a:rPr lang="en-GB" dirty="0" smtClean="0"/>
              <a:t> fabric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04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Ledger Corruption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integrity maintained in </a:t>
            </a:r>
            <a:r>
              <a:rPr lang="en-US" dirty="0" err="1" smtClean="0"/>
              <a:t>blockchain</a:t>
            </a:r>
            <a:r>
              <a:rPr lang="en-US" dirty="0" smtClean="0"/>
              <a:t>, </a:t>
            </a:r>
            <a:r>
              <a:rPr lang="en-US" dirty="0" err="1" smtClean="0"/>
              <a:t>LedgerGuard</a:t>
            </a:r>
            <a:r>
              <a:rPr lang="en-US" dirty="0" smtClean="0"/>
              <a:t> validates integrity from two aspects-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single block in the ledger is not corrupted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 hash </a:t>
            </a:r>
            <a:r>
              <a:rPr lang="en-GB" dirty="0"/>
              <a:t>pointers between the blocks are valid</a:t>
            </a:r>
            <a:r>
              <a:rPr lang="en-GB" dirty="0" smtClean="0"/>
              <a:t> </a:t>
            </a:r>
          </a:p>
          <a:p>
            <a:r>
              <a:rPr lang="en-GB" dirty="0" smtClean="0"/>
              <a:t>To validate a single block, </a:t>
            </a:r>
            <a:r>
              <a:rPr lang="en-GB" dirty="0" err="1" smtClean="0"/>
              <a:t>LedgerGuard</a:t>
            </a:r>
            <a:r>
              <a:rPr lang="en-GB" i="1" dirty="0" smtClean="0"/>
              <a:t> </a:t>
            </a:r>
            <a:r>
              <a:rPr lang="en-GB" dirty="0"/>
              <a:t>uses the </a:t>
            </a:r>
            <a:r>
              <a:rPr lang="en-GB" dirty="0" smtClean="0"/>
              <a:t>certificate of </a:t>
            </a:r>
            <a:r>
              <a:rPr lang="en-GB" dirty="0"/>
              <a:t>the ordering service to validate the correctness of each block header.</a:t>
            </a:r>
            <a:r>
              <a:rPr lang="en-GB" dirty="0" smtClean="0"/>
              <a:t> </a:t>
            </a:r>
          </a:p>
          <a:p>
            <a:r>
              <a:rPr lang="en-GB" dirty="0" smtClean="0"/>
              <a:t>To validate the correctness of the hash pointer, </a:t>
            </a:r>
            <a:r>
              <a:rPr lang="en-GB" dirty="0" err="1" smtClean="0"/>
              <a:t>LedgerGuard</a:t>
            </a:r>
            <a:r>
              <a:rPr lang="en-GB" dirty="0" smtClean="0"/>
              <a:t> calculates the hash value of the current block and compares it with the value of “</a:t>
            </a:r>
            <a:r>
              <a:rPr lang="en-GB" dirty="0" err="1" smtClean="0"/>
              <a:t>PreviousHash</a:t>
            </a:r>
            <a:r>
              <a:rPr lang="en-GB" dirty="0" smtClean="0"/>
              <a:t>” of the next block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9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Corrupted Ledger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corrupted block is recovered by sending a request to its peers asking for the block with the same ID.</a:t>
            </a:r>
          </a:p>
          <a:p>
            <a:r>
              <a:rPr lang="en-GB" dirty="0" smtClean="0"/>
              <a:t>Sometimes multiple blocks need to be retrieved to fix the ledger even though only one block is corrupted.</a:t>
            </a:r>
          </a:p>
          <a:p>
            <a:pPr lvl="1"/>
            <a:r>
              <a:rPr lang="en-GB" dirty="0" smtClean="0"/>
              <a:t>In </a:t>
            </a:r>
            <a:r>
              <a:rPr lang="en-GB" dirty="0" err="1" smtClean="0"/>
              <a:t>hyperledger</a:t>
            </a:r>
            <a:r>
              <a:rPr lang="en-GB" dirty="0" smtClean="0"/>
              <a:t> fabric, a ledger consists of one or multiple fixed size files, and each file contains continuous series of blocks. A corrupted block can be larger or smaller than the size of the correct block</a:t>
            </a:r>
          </a:p>
          <a:p>
            <a:pPr lvl="1"/>
            <a:r>
              <a:rPr lang="en-GB" dirty="0" smtClean="0"/>
              <a:t>Replacing block A with the correct block A’, but of different size will overwrite part of the successive blocks or leave a gap in between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3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Corrupted Ledger Recovery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093" y="1690688"/>
            <a:ext cx="8827814" cy="3736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5509260"/>
            <a:ext cx="46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Fig. </a:t>
            </a:r>
            <a:r>
              <a:rPr lang="en-GB" dirty="0" err="1" smtClean="0"/>
              <a:t>Blockchain</a:t>
            </a:r>
            <a:r>
              <a:rPr lang="en-GB" dirty="0" smtClean="0"/>
              <a:t> ledger stored in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91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Corrupted Ledger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LedgerGuard</a:t>
            </a:r>
            <a:r>
              <a:rPr lang="en-GB" dirty="0" smtClean="0"/>
              <a:t> first checks the size of the corrupted block against the correct block in the peers. </a:t>
            </a:r>
          </a:p>
          <a:p>
            <a:r>
              <a:rPr lang="en-GB" dirty="0" smtClean="0"/>
              <a:t>If the size of the corrupted block when replaced with the correct block doesn’t overlap or gap the successive block, only the corrupted block is replaced.</a:t>
            </a:r>
          </a:p>
          <a:p>
            <a:r>
              <a:rPr lang="en-GB" dirty="0" smtClean="0"/>
              <a:t>Else, all the blocks in that file is replaced.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95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Tested on 4-core </a:t>
            </a:r>
            <a:r>
              <a:rPr lang="en-GB" dirty="0" err="1" smtClean="0"/>
              <a:t>Vmware</a:t>
            </a:r>
            <a:r>
              <a:rPr lang="en-GB" dirty="0"/>
              <a:t> </a:t>
            </a:r>
            <a:r>
              <a:rPr lang="en-GB" dirty="0" smtClean="0"/>
              <a:t>virtual machine, with Intel® Xeon® CPU E5-2698 2.2GHz with 4GB of RAM</a:t>
            </a:r>
          </a:p>
          <a:p>
            <a:r>
              <a:rPr lang="en-GB" dirty="0" smtClean="0"/>
              <a:t>Ledgers were generated using a tool that simulates the block generation on a real </a:t>
            </a:r>
            <a:r>
              <a:rPr lang="en-GB" dirty="0" err="1" smtClean="0"/>
              <a:t>Hyperledger</a:t>
            </a:r>
            <a:r>
              <a:rPr lang="en-GB" dirty="0" smtClean="0"/>
              <a:t> Fabric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4 peers </a:t>
            </a:r>
            <a:r>
              <a:rPr lang="en-GB" dirty="0" err="1" smtClean="0"/>
              <a:t>hyperledger</a:t>
            </a:r>
            <a:r>
              <a:rPr lang="en-GB" dirty="0" smtClean="0"/>
              <a:t> fabric </a:t>
            </a:r>
            <a:r>
              <a:rPr lang="en-GB" dirty="0" err="1" smtClean="0"/>
              <a:t>blockchain</a:t>
            </a:r>
            <a:r>
              <a:rPr lang="en-GB" dirty="0" smtClean="0"/>
              <a:t>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9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10" y="353695"/>
            <a:ext cx="10515600" cy="1325563"/>
          </a:xfrm>
        </p:spPr>
        <p:txBody>
          <a:bodyPr/>
          <a:lstStyle/>
          <a:p>
            <a:r>
              <a:rPr lang="en-GB" dirty="0" smtClean="0"/>
              <a:t>Execution &amp; Evaluation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698" y="1679258"/>
            <a:ext cx="5818022" cy="3050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1755" y="4931086"/>
            <a:ext cx="387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Fig. </a:t>
            </a:r>
            <a:r>
              <a:rPr lang="en-GB" dirty="0" err="1" smtClean="0"/>
              <a:t>LedgerGuard</a:t>
            </a:r>
            <a:r>
              <a:rPr lang="en-GB" dirty="0" smtClean="0"/>
              <a:t> ledger validation time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23060" y="5732243"/>
            <a:ext cx="785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LedgerGuard</a:t>
            </a:r>
            <a:r>
              <a:rPr lang="en-GB" dirty="0" smtClean="0"/>
              <a:t> sequentially scans through each block in the ledger- O(n) complexity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0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Uses 60MB memory</a:t>
            </a:r>
          </a:p>
          <a:p>
            <a:r>
              <a:rPr lang="en-GB" dirty="0" smtClean="0"/>
              <a:t>CPU Utilization starts with 110% and then drops to 20%- the initial spike is due to the need to do some initialization work such as opening the ledger, reading configuration of the </a:t>
            </a:r>
            <a:r>
              <a:rPr lang="en-GB" dirty="0" err="1" smtClean="0"/>
              <a:t>blockchain</a:t>
            </a:r>
            <a:r>
              <a:rPr lang="en-GB" dirty="0" smtClean="0"/>
              <a:t> network,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Given a block size of 150 transactions per block, </a:t>
            </a:r>
            <a:r>
              <a:rPr lang="en-GB" dirty="0" err="1" smtClean="0"/>
              <a:t>LedgerGuard</a:t>
            </a:r>
            <a:r>
              <a:rPr lang="en-GB" dirty="0" smtClean="0"/>
              <a:t> can fetch blocks from another peer, validate and commit at the speed of 8.5 blocks per second</a:t>
            </a:r>
          </a:p>
        </p:txBody>
      </p:sp>
    </p:spTree>
    <p:extLst>
      <p:ext uri="{BB962C8B-B14F-4D97-AF65-F5344CB8AC3E}">
        <p14:creationId xmlns:p14="http://schemas.microsoft.com/office/powerpoint/2010/main" val="6030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existing </a:t>
            </a:r>
            <a:r>
              <a:rPr lang="en-GB" dirty="0" err="1" smtClean="0"/>
              <a:t>blockchain</a:t>
            </a:r>
            <a:r>
              <a:rPr lang="en-GB" dirty="0" smtClean="0"/>
              <a:t> maybe corrupted due to several reasons- hardware or software failure, blocked or deleted by antivirus software or malicious node inside private networks</a:t>
            </a:r>
          </a:p>
          <a:p>
            <a:r>
              <a:rPr lang="en-GB" dirty="0" err="1" smtClean="0"/>
              <a:t>LedgerGuard</a:t>
            </a:r>
            <a:r>
              <a:rPr lang="en-GB" dirty="0" smtClean="0"/>
              <a:t>- a runtime mechanism for maintaining the ledger integrity for </a:t>
            </a:r>
            <a:r>
              <a:rPr lang="en-GB" dirty="0" err="1" smtClean="0"/>
              <a:t>HyperLedger</a:t>
            </a:r>
            <a:r>
              <a:rPr lang="en-GB" dirty="0" smtClean="0"/>
              <a:t> fabric</a:t>
            </a:r>
          </a:p>
          <a:p>
            <a:r>
              <a:rPr lang="en-GB" dirty="0" smtClean="0"/>
              <a:t>Detects and corrects block errors by synchronizing with the rest of the network.</a:t>
            </a:r>
          </a:p>
          <a:p>
            <a:r>
              <a:rPr lang="en-GB" dirty="0" smtClean="0"/>
              <a:t>A prototype was implemented and its effectiveness was evaluated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44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Behind the Architecture of </a:t>
            </a:r>
            <a:r>
              <a:rPr lang="en-GB" dirty="0" err="1" smtClean="0"/>
              <a:t>Hyperledger</a:t>
            </a:r>
            <a:r>
              <a:rPr lang="en-GB" dirty="0" smtClean="0"/>
              <a:t> Fabric, </a:t>
            </a:r>
            <a:r>
              <a:rPr lang="en-GB" dirty="0" smtClean="0">
                <a:hlinkClick r:id="rId2"/>
              </a:rPr>
              <a:t>https://www.ibm.com/blogs/research/2018/02/architecture-hyperledger-fabric/</a:t>
            </a:r>
            <a:endParaRPr lang="en-GB" dirty="0" smtClean="0"/>
          </a:p>
          <a:p>
            <a:r>
              <a:rPr lang="en-GB" dirty="0" smtClean="0"/>
              <a:t>Zhang Q. et al, </a:t>
            </a:r>
            <a:r>
              <a:rPr lang="en-GB" dirty="0" err="1" smtClean="0"/>
              <a:t>LedgerGuard</a:t>
            </a:r>
            <a:r>
              <a:rPr lang="en-GB" dirty="0" smtClean="0"/>
              <a:t>: Improving </a:t>
            </a:r>
            <a:r>
              <a:rPr lang="en-GB" dirty="0" err="1" smtClean="0"/>
              <a:t>Blockchain</a:t>
            </a:r>
            <a:r>
              <a:rPr lang="en-GB" dirty="0" smtClean="0"/>
              <a:t> Ledger Dependability, (2018), </a:t>
            </a:r>
            <a:r>
              <a:rPr lang="en-GB" dirty="0" smtClean="0">
                <a:hlinkClick r:id="rId3"/>
              </a:rPr>
              <a:t>https://arxiv.org/pdf/1805.01081.pdf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4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Partial Requirement of CSED601 Course</a:t>
            </a:r>
          </a:p>
          <a:p>
            <a:r>
              <a:rPr lang="en-GB" dirty="0" smtClean="0"/>
              <a:t>Term Paper</a:t>
            </a:r>
          </a:p>
          <a:p>
            <a:pPr lvl="1"/>
            <a:r>
              <a:rPr lang="en-GB" dirty="0" smtClean="0"/>
              <a:t>Study </a:t>
            </a:r>
            <a:r>
              <a:rPr lang="en-GB" smtClean="0"/>
              <a:t>on </a:t>
            </a:r>
            <a:r>
              <a:rPr lang="en-GB" smtClean="0"/>
              <a:t>dependability </a:t>
            </a:r>
            <a:r>
              <a:rPr lang="en-GB" dirty="0"/>
              <a:t>a</a:t>
            </a:r>
            <a:r>
              <a:rPr lang="en-GB" dirty="0" smtClean="0"/>
              <a:t>spects of </a:t>
            </a:r>
            <a:r>
              <a:rPr lang="en-GB" dirty="0" err="1" smtClean="0"/>
              <a:t>blockchain</a:t>
            </a:r>
            <a:r>
              <a:rPr lang="en-GB" dirty="0" smtClean="0"/>
              <a:t> technology</a:t>
            </a:r>
          </a:p>
          <a:p>
            <a:pPr lvl="1"/>
            <a:r>
              <a:rPr lang="en-GB" dirty="0" smtClean="0"/>
              <a:t>One of the components (case </a:t>
            </a:r>
            <a:r>
              <a:rPr lang="en-GB" dirty="0"/>
              <a:t>s</a:t>
            </a:r>
            <a:r>
              <a:rPr lang="en-GB" dirty="0" smtClean="0"/>
              <a:t>tudy)</a:t>
            </a:r>
          </a:p>
          <a:p>
            <a:pPr lvl="1"/>
            <a:r>
              <a:rPr lang="en-GB" dirty="0" smtClean="0"/>
              <a:t>Additional case </a:t>
            </a:r>
            <a:r>
              <a:rPr lang="en-GB" dirty="0"/>
              <a:t>s</a:t>
            </a:r>
            <a:r>
              <a:rPr lang="en-GB" dirty="0" smtClean="0"/>
              <a:t>tudies to be presented later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r>
              <a:rPr lang="en-GB" dirty="0" smtClean="0"/>
              <a:t> &amp; Dependability</a:t>
            </a:r>
          </a:p>
          <a:p>
            <a:r>
              <a:rPr lang="en-GB" dirty="0" err="1" smtClean="0"/>
              <a:t>LedgerGuard</a:t>
            </a:r>
            <a:endParaRPr lang="en-GB" dirty="0" smtClean="0"/>
          </a:p>
          <a:p>
            <a:r>
              <a:rPr lang="en-GB" dirty="0" err="1" smtClean="0"/>
              <a:t>Hyperledger</a:t>
            </a:r>
            <a:r>
              <a:rPr lang="en-GB" dirty="0" smtClean="0"/>
              <a:t> Fabric</a:t>
            </a:r>
          </a:p>
          <a:p>
            <a:r>
              <a:rPr lang="en-GB" dirty="0" err="1" smtClean="0"/>
              <a:t>LedgerGuard</a:t>
            </a:r>
            <a:r>
              <a:rPr lang="en-GB" dirty="0" smtClean="0"/>
              <a:t> Mechanism- Corruption detection &amp; recovery</a:t>
            </a:r>
          </a:p>
          <a:p>
            <a:r>
              <a:rPr lang="en-GB" dirty="0" smtClean="0"/>
              <a:t>Evaluation</a:t>
            </a:r>
          </a:p>
          <a:p>
            <a:r>
              <a:rPr lang="en-GB" dirty="0" smtClean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r>
              <a:rPr lang="en-GB" dirty="0" smtClean="0"/>
              <a:t> &amp; Dependability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Blockchain</a:t>
            </a:r>
            <a:endParaRPr lang="en-GB" dirty="0" smtClean="0"/>
          </a:p>
          <a:p>
            <a:pPr lvl="1"/>
            <a:r>
              <a:rPr lang="en-GB" dirty="0" smtClean="0"/>
              <a:t>Portmanteau of </a:t>
            </a:r>
            <a:r>
              <a:rPr lang="en-GB" i="1" dirty="0" smtClean="0"/>
              <a:t>block</a:t>
            </a:r>
            <a:r>
              <a:rPr lang="en-GB" dirty="0" smtClean="0"/>
              <a:t> (storing information) and </a:t>
            </a:r>
            <a:r>
              <a:rPr lang="en-GB" i="1" dirty="0" smtClean="0"/>
              <a:t>chain </a:t>
            </a:r>
            <a:r>
              <a:rPr lang="en-GB" dirty="0" smtClean="0"/>
              <a:t>(links)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Distributed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decentralized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immutable</a:t>
            </a:r>
            <a:r>
              <a:rPr lang="en-GB" dirty="0" smtClean="0"/>
              <a:t>, append-only ledger of records</a:t>
            </a:r>
          </a:p>
          <a:p>
            <a:pPr lvl="1"/>
            <a:r>
              <a:rPr lang="en-GB" dirty="0" smtClean="0"/>
              <a:t>Underlying technology of Bitcoin, started in 2008</a:t>
            </a:r>
          </a:p>
          <a:p>
            <a:pPr lvl="1"/>
            <a:r>
              <a:rPr lang="en-GB" dirty="0" smtClean="0"/>
              <a:t>Maintaining ledger </a:t>
            </a:r>
            <a:r>
              <a:rPr lang="en-GB" dirty="0"/>
              <a:t>integrity and security is one of the crucial design aspects of </a:t>
            </a:r>
            <a:r>
              <a:rPr lang="en-GB" dirty="0" smtClean="0"/>
              <a:t>any </a:t>
            </a:r>
            <a:r>
              <a:rPr lang="en-GB" dirty="0" err="1" smtClean="0"/>
              <a:t>blockchain</a:t>
            </a:r>
            <a:r>
              <a:rPr lang="en-GB" dirty="0" smtClean="0"/>
              <a:t> </a:t>
            </a:r>
            <a:r>
              <a:rPr lang="en-GB" dirty="0"/>
              <a:t>platform</a:t>
            </a:r>
            <a:r>
              <a:rPr lang="en-GB" dirty="0" smtClean="0"/>
              <a:t> </a:t>
            </a:r>
          </a:p>
          <a:p>
            <a:r>
              <a:rPr lang="en-GB" dirty="0"/>
              <a:t>Dependability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Availability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Reliability</a:t>
            </a:r>
          </a:p>
          <a:p>
            <a:pPr lvl="1"/>
            <a:r>
              <a:rPr lang="en-GB" dirty="0" smtClean="0"/>
              <a:t>Safety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Integrity</a:t>
            </a:r>
          </a:p>
          <a:p>
            <a:pPr lvl="1"/>
            <a:r>
              <a:rPr lang="en-GB" dirty="0" smtClean="0"/>
              <a:t> Maintainability</a:t>
            </a:r>
          </a:p>
          <a:p>
            <a:pPr lvl="1"/>
            <a:endParaRPr lang="en-GB" dirty="0" smtClean="0"/>
          </a:p>
          <a:p>
            <a:pPr lvl="1"/>
            <a:endParaRPr lang="en-GB" sz="2800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60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Isn’t </a:t>
            </a:r>
            <a:r>
              <a:rPr lang="en-GB" dirty="0" err="1" smtClean="0"/>
              <a:t>Blockchain</a:t>
            </a:r>
            <a:r>
              <a:rPr lang="en-GB" dirty="0" smtClean="0"/>
              <a:t> already secure?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Yes! It is relatively secure</a:t>
            </a:r>
          </a:p>
          <a:p>
            <a:pPr lvl="1"/>
            <a:r>
              <a:rPr lang="en-GB" dirty="0" smtClean="0"/>
              <a:t>Distributed, decentralized copy of records (Node Failure Tolerant)</a:t>
            </a:r>
          </a:p>
          <a:p>
            <a:pPr lvl="1"/>
            <a:r>
              <a:rPr lang="en-GB" dirty="0" smtClean="0"/>
              <a:t>Makes use of cryptographic hashes and </a:t>
            </a:r>
            <a:r>
              <a:rPr lang="en-GB" dirty="0" err="1" smtClean="0"/>
              <a:t>consenus</a:t>
            </a:r>
            <a:r>
              <a:rPr lang="en-GB" dirty="0" smtClean="0"/>
              <a:t> protocols (algorithms) to validate and verify blocks</a:t>
            </a:r>
          </a:p>
          <a:p>
            <a:r>
              <a:rPr lang="en-GB" dirty="0" smtClean="0"/>
              <a:t>No! There have been compromises</a:t>
            </a:r>
          </a:p>
          <a:p>
            <a:pPr lvl="1"/>
            <a:r>
              <a:rPr lang="en-GB" dirty="0" smtClean="0"/>
              <a:t>Bitcoin Hacks (Mt. </a:t>
            </a:r>
            <a:r>
              <a:rPr lang="en-GB" dirty="0" err="1" smtClean="0"/>
              <a:t>Gox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Sybil Attacks, </a:t>
            </a:r>
            <a:r>
              <a:rPr lang="en-GB" dirty="0" err="1" smtClean="0"/>
              <a:t>DDoS</a:t>
            </a:r>
            <a:endParaRPr lang="en-GB" dirty="0" smtClean="0"/>
          </a:p>
          <a:p>
            <a:pPr lvl="1"/>
            <a:r>
              <a:rPr lang="en-GB" dirty="0" smtClean="0"/>
              <a:t>Application Level Vulnerabilities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41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Isn’t </a:t>
            </a:r>
            <a:r>
              <a:rPr lang="en-GB" dirty="0" err="1" smtClean="0"/>
              <a:t>Blockchain</a:t>
            </a:r>
            <a:r>
              <a:rPr lang="en-GB" dirty="0" smtClean="0"/>
              <a:t> already secure?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Also</a:t>
            </a:r>
          </a:p>
          <a:p>
            <a:pPr lvl="1"/>
            <a:r>
              <a:rPr lang="en-GB" dirty="0" smtClean="0"/>
              <a:t>Blocks running on a </a:t>
            </a:r>
            <a:r>
              <a:rPr lang="en-GB" dirty="0" err="1" smtClean="0"/>
              <a:t>blockchain</a:t>
            </a:r>
            <a:r>
              <a:rPr lang="en-GB" dirty="0" smtClean="0"/>
              <a:t> node over an extended period of time can be corrupted due to software or hardware failures. (Magnetic disk or SSD failure)</a:t>
            </a:r>
          </a:p>
          <a:p>
            <a:pPr lvl="1"/>
            <a:r>
              <a:rPr lang="en-GB" dirty="0" smtClean="0"/>
              <a:t>Antivirus software or firewalls may delete or corrupt files relating to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Low probabilistic success at tampering data</a:t>
            </a:r>
          </a:p>
          <a:p>
            <a:pPr marL="914400" lvl="2" indent="0">
              <a:buNone/>
            </a:pPr>
            <a:r>
              <a:rPr lang="en-GB" sz="1600" i="1" dirty="0" smtClean="0"/>
              <a:t>“In </a:t>
            </a:r>
            <a:r>
              <a:rPr lang="en-GB" sz="1600" i="1" dirty="0"/>
              <a:t>private </a:t>
            </a:r>
            <a:r>
              <a:rPr lang="en-GB" sz="1600" i="1" dirty="0" err="1"/>
              <a:t>Blockchains</a:t>
            </a:r>
            <a:r>
              <a:rPr lang="en-GB" sz="1600" i="1" dirty="0"/>
              <a:t> such as </a:t>
            </a:r>
            <a:r>
              <a:rPr lang="en-GB" sz="1600" i="1" dirty="0" err="1"/>
              <a:t>Hyperledger</a:t>
            </a:r>
            <a:r>
              <a:rPr lang="en-GB" sz="1600" i="1" dirty="0"/>
              <a:t> Fabric </a:t>
            </a:r>
            <a:r>
              <a:rPr lang="en-GB" sz="1600" i="1" dirty="0" smtClean="0"/>
              <a:t>or </a:t>
            </a:r>
            <a:r>
              <a:rPr lang="en-GB" sz="1600" i="1" dirty="0"/>
              <a:t>R3 </a:t>
            </a:r>
            <a:r>
              <a:rPr lang="en-GB" sz="1600" i="1" dirty="0" err="1" smtClean="0"/>
              <a:t>Corda</a:t>
            </a:r>
            <a:r>
              <a:rPr lang="en-GB" sz="1600" i="1" dirty="0" smtClean="0"/>
              <a:t>, </a:t>
            </a:r>
            <a:r>
              <a:rPr lang="en-GB" sz="1600" i="1" dirty="0"/>
              <a:t>it is critical to maintain the nodes hosting peers highly </a:t>
            </a:r>
            <a:r>
              <a:rPr lang="en-GB" sz="1600" i="1" dirty="0" smtClean="0"/>
              <a:t>secure. However</a:t>
            </a:r>
            <a:r>
              <a:rPr lang="en-GB" sz="1600" i="1" dirty="0"/>
              <a:t>, when a peer is hosted in a less </a:t>
            </a:r>
            <a:r>
              <a:rPr lang="en-GB" sz="1600" i="1" dirty="0" smtClean="0"/>
              <a:t>secure environment</a:t>
            </a:r>
            <a:r>
              <a:rPr lang="en-GB" sz="1600" i="1" dirty="0"/>
              <a:t>, an external attacker or malicious user can hack into the peer node </a:t>
            </a:r>
            <a:r>
              <a:rPr lang="en-GB" sz="1600" i="1" dirty="0" smtClean="0"/>
              <a:t>and modify </a:t>
            </a:r>
            <a:r>
              <a:rPr lang="en-GB" sz="1600" i="1" dirty="0"/>
              <a:t>the content </a:t>
            </a:r>
            <a:r>
              <a:rPr lang="en-GB" sz="1600" i="1" dirty="0" smtClean="0"/>
              <a:t>of the </a:t>
            </a:r>
            <a:r>
              <a:rPr lang="en-GB" sz="1600" i="1" dirty="0"/>
              <a:t>ledger files</a:t>
            </a:r>
            <a:r>
              <a:rPr lang="en-GB" sz="1600" i="1" dirty="0" smtClean="0"/>
              <a:t>.</a:t>
            </a:r>
            <a:r>
              <a:rPr lang="en-GB" sz="1600" dirty="0" smtClean="0"/>
              <a:t>”   - </a:t>
            </a:r>
            <a:r>
              <a:rPr lang="en-GB" sz="1600" i="1" dirty="0" smtClean="0"/>
              <a:t>Qi Zhang et al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08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LedgerGuard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tool to maintain ledger integrity by detecting corrupted blocks and recovering these blocks by synchronizing with the rest of the network</a:t>
            </a:r>
          </a:p>
          <a:p>
            <a:r>
              <a:rPr lang="en-GB" dirty="0" smtClean="0"/>
              <a:t>Based on </a:t>
            </a:r>
            <a:r>
              <a:rPr lang="en-GB" dirty="0" err="1" smtClean="0">
                <a:solidFill>
                  <a:srgbClr val="FF0000"/>
                </a:solidFill>
              </a:rPr>
              <a:t>Hyperledger</a:t>
            </a:r>
            <a:r>
              <a:rPr lang="en-GB" dirty="0" smtClean="0">
                <a:solidFill>
                  <a:srgbClr val="FF0000"/>
                </a:solidFill>
              </a:rPr>
              <a:t> Fabric</a:t>
            </a:r>
            <a:r>
              <a:rPr lang="en-GB" dirty="0" smtClean="0"/>
              <a:t> (permissioned, open source </a:t>
            </a:r>
            <a:r>
              <a:rPr lang="en-GB" dirty="0" err="1" smtClean="0"/>
              <a:t>blockchain</a:t>
            </a:r>
            <a:r>
              <a:rPr lang="en-GB" dirty="0" smtClean="0"/>
              <a:t> platform)</a:t>
            </a:r>
          </a:p>
          <a:p>
            <a:r>
              <a:rPr lang="en-GB" dirty="0" smtClean="0"/>
              <a:t>Integrity of records in </a:t>
            </a:r>
            <a:r>
              <a:rPr lang="en-GB" dirty="0" err="1" smtClean="0"/>
              <a:t>blockchain</a:t>
            </a:r>
            <a:r>
              <a:rPr lang="en-GB" dirty="0" smtClean="0"/>
              <a:t> is essential before executing any analytical or auditing applications on the records</a:t>
            </a:r>
          </a:p>
          <a:p>
            <a:r>
              <a:rPr lang="en-GB" dirty="0" smtClean="0"/>
              <a:t>Not used to check the integrity of incoming node data, but used to check the integrity of existing node data</a:t>
            </a:r>
          </a:p>
          <a:p>
            <a:pPr marL="457200" lvl="1" indent="0">
              <a:buNone/>
            </a:pPr>
            <a:r>
              <a:rPr lang="en-GB" sz="1600" i="1" dirty="0" smtClean="0"/>
              <a:t>“</a:t>
            </a:r>
            <a:r>
              <a:rPr lang="en-GB" sz="1600" i="1" dirty="0"/>
              <a:t>However, the peer lacks the capability of detecting </a:t>
            </a:r>
            <a:r>
              <a:rPr lang="en-GB" sz="1600" i="1" dirty="0" smtClean="0"/>
              <a:t>and recovering </a:t>
            </a:r>
            <a:r>
              <a:rPr lang="en-GB" sz="1600" i="1" dirty="0"/>
              <a:t>the corrupted blocks existing in the ledger during its runtime</a:t>
            </a:r>
            <a:r>
              <a:rPr lang="en-GB" sz="1600" i="1" dirty="0" smtClean="0"/>
              <a:t>.”   - Qi Zhang et al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25318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LedgerGuard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runtime self correction mechanism for ledger</a:t>
            </a:r>
          </a:p>
          <a:p>
            <a:r>
              <a:rPr lang="en-US" dirty="0" smtClean="0"/>
              <a:t>Enforces integrity using two techniques-</a:t>
            </a:r>
          </a:p>
          <a:p>
            <a:pPr lvl="1"/>
            <a:r>
              <a:rPr lang="en-US" dirty="0" smtClean="0"/>
              <a:t>First, it validates the contents of each block and the hash links between each blocks</a:t>
            </a:r>
          </a:p>
          <a:p>
            <a:pPr lvl="1"/>
            <a:r>
              <a:rPr lang="en-US" dirty="0" smtClean="0"/>
              <a:t>Second, if corrupted block is identified, </a:t>
            </a:r>
            <a:r>
              <a:rPr lang="en-US" dirty="0" err="1" smtClean="0"/>
              <a:t>LedgerGuard</a:t>
            </a:r>
            <a:r>
              <a:rPr lang="en-US" dirty="0" smtClean="0"/>
              <a:t> recovers the block and corrects the affected part of ledger without the need for rebuilding the whole ledger.</a:t>
            </a:r>
          </a:p>
          <a:p>
            <a:r>
              <a:rPr lang="en-US" dirty="0" smtClean="0"/>
              <a:t>Can be used as a tool (by an operator) or started as a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9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Hyperledger</a:t>
            </a:r>
            <a:r>
              <a:rPr lang="en-US" dirty="0" smtClean="0"/>
              <a:t> Fabric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0745"/>
          </a:xfrm>
        </p:spPr>
        <p:txBody>
          <a:bodyPr/>
          <a:lstStyle/>
          <a:p>
            <a:r>
              <a:rPr lang="en-US" dirty="0" smtClean="0"/>
              <a:t>Permissioned </a:t>
            </a:r>
            <a:r>
              <a:rPr lang="en-US" dirty="0" err="1" smtClean="0"/>
              <a:t>blockchain</a:t>
            </a:r>
            <a:r>
              <a:rPr lang="en-US" dirty="0" smtClean="0"/>
              <a:t> platform suitable for enterprises</a:t>
            </a:r>
          </a:p>
          <a:p>
            <a:r>
              <a:rPr lang="en-US" dirty="0" smtClean="0"/>
              <a:t>Byzantine Fault Tolerance Consensus Algorithm</a:t>
            </a:r>
          </a:p>
          <a:p>
            <a:r>
              <a:rPr lang="en-US" dirty="0" err="1" smtClean="0"/>
              <a:t>Orderer</a:t>
            </a:r>
            <a:r>
              <a:rPr lang="en-US" dirty="0" smtClean="0"/>
              <a:t> signs the transaction using certificate issued by CA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341"/>
            <a:ext cx="8734425" cy="163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7161" y="5381307"/>
            <a:ext cx="415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Transaction flow in </a:t>
            </a:r>
            <a:r>
              <a:rPr lang="en-US" dirty="0" err="1" smtClean="0"/>
              <a:t>Hyperledger</a:t>
            </a:r>
            <a:r>
              <a:rPr lang="en-US" dirty="0" smtClean="0"/>
              <a:t> Fabric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375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1016</Words>
  <Application>Microsoft Office PowerPoint</Application>
  <PresentationFormat>Widescreen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Review of LedgerGuard: Improving Blockchain Ledger Dependability </vt:lpstr>
      <vt:lpstr>Purpose</vt:lpstr>
      <vt:lpstr>Contents</vt:lpstr>
      <vt:lpstr>Blockchain &amp; Dependability</vt:lpstr>
      <vt:lpstr>But Isn’t Blockchain already secure?</vt:lpstr>
      <vt:lpstr>But Isn’t Blockchain already secure?</vt:lpstr>
      <vt:lpstr>LedgerGuard</vt:lpstr>
      <vt:lpstr>LedgerGuard</vt:lpstr>
      <vt:lpstr>Hyperledger Fabric</vt:lpstr>
      <vt:lpstr>Hyperledger Fabric (contd…)</vt:lpstr>
      <vt:lpstr>Ledger Corruption Detection</vt:lpstr>
      <vt:lpstr>Corrupted Ledger Recovery</vt:lpstr>
      <vt:lpstr>Corrupted Ledger Recovery</vt:lpstr>
      <vt:lpstr>Corrupted Ledger Recovery</vt:lpstr>
      <vt:lpstr>Execution &amp; Evaluation</vt:lpstr>
      <vt:lpstr>Execution &amp; Evaluation</vt:lpstr>
      <vt:lpstr>Execution &amp; Evaluation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LedgerGuard: Improving Blockchain Ledger Dependability</dc:title>
  <dc:creator>Maharjan Sajan</dc:creator>
  <cp:lastModifiedBy>Maharjan Sajan</cp:lastModifiedBy>
  <cp:revision>31</cp:revision>
  <dcterms:created xsi:type="dcterms:W3CDTF">2018-11-04T05:58:06Z</dcterms:created>
  <dcterms:modified xsi:type="dcterms:W3CDTF">2018-11-04T13:03:50Z</dcterms:modified>
</cp:coreProperties>
</file>