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lPMYyGVkRk" TargetMode="External"/><Relationship Id="rId2" Type="http://schemas.openxmlformats.org/officeDocument/2006/relationships/hyperlink" Target="https://docs.zilliqa.com/white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livery.acm.org/10.1145/2980000/2978389/p17-luu.pdf?ip=141.223.124.8&amp;id=2978389&amp;acc=ACTIVE%20SERVICE&amp;key=0EC22F8658578FE1%2E25E83D88E716D18F%2E4D4702B0C3E38B35%2E4D4702B0C3E38B35&amp;__acm__=1544631713_e0a9cf3b64b146e76b8dd6a126a46c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20182095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CSED 601 Dependable Computing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Dec. 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Identity Establishment and Committee </a:t>
            </a:r>
            <a:r>
              <a:rPr lang="en-US" dirty="0" smtClean="0"/>
              <a:t>Formation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Completion of DS Committee elections -&gt; Regular Nodes/Miner nodes elected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715387"/>
            <a:ext cx="5781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Shard Assignment</a:t>
            </a:r>
          </a:p>
          <a:p>
            <a:pPr lvl="1"/>
            <a:r>
              <a:rPr lang="en-US" dirty="0" smtClean="0"/>
              <a:t>Nodes that solve </a:t>
            </a:r>
            <a:r>
              <a:rPr lang="en-US" dirty="0" err="1" smtClean="0"/>
              <a:t>PoW</a:t>
            </a:r>
            <a:r>
              <a:rPr lang="en-US" dirty="0" smtClean="0"/>
              <a:t> solutions are assigned to different shards numbers-</a:t>
            </a:r>
          </a:p>
          <a:p>
            <a:pPr lvl="2"/>
            <a:r>
              <a:rPr lang="en-US" dirty="0" smtClean="0"/>
              <a:t>Compare nonce values of </a:t>
            </a:r>
            <a:r>
              <a:rPr lang="en-US" dirty="0" err="1" smtClean="0"/>
              <a:t>PoW</a:t>
            </a:r>
            <a:r>
              <a:rPr lang="en-US" dirty="0" smtClean="0"/>
              <a:t> solutions and assign them to shard number on increasing order</a:t>
            </a:r>
          </a:p>
          <a:p>
            <a:pPr lvl="2"/>
            <a:r>
              <a:rPr lang="en-US" dirty="0" smtClean="0"/>
              <a:t>If there are 2</a:t>
            </a:r>
            <a:r>
              <a:rPr lang="en-US" baseline="30000" dirty="0" smtClean="0"/>
              <a:t>S</a:t>
            </a:r>
            <a:r>
              <a:rPr lang="en-US" dirty="0" smtClean="0"/>
              <a:t> different shards, use last S bits of H to assign to different shard</a:t>
            </a:r>
          </a:p>
          <a:p>
            <a:pPr lvl="1"/>
            <a:r>
              <a:rPr lang="en-US" dirty="0"/>
              <a:t>H is random -&gt; last s-bits of H is random -&gt; assignment of a node to a particular </a:t>
            </a:r>
            <a:r>
              <a:rPr lang="en-US" dirty="0" smtClean="0"/>
              <a:t>shard </a:t>
            </a:r>
            <a:r>
              <a:rPr lang="en-US" dirty="0"/>
              <a:t>is also random -&gt; each </a:t>
            </a:r>
            <a:r>
              <a:rPr lang="en-US" dirty="0" smtClean="0"/>
              <a:t>shard </a:t>
            </a:r>
            <a:r>
              <a:rPr lang="en-US" dirty="0"/>
              <a:t>will have no more than 1/3 of malicious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One of the nodes in each shard is assigned leader (Compare nonce values?)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4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Shard Logic Publishing</a:t>
            </a:r>
          </a:p>
          <a:p>
            <a:pPr lvl="1"/>
            <a:r>
              <a:rPr lang="en-US" dirty="0" smtClean="0"/>
              <a:t>DS Nodes publish information on public channel</a:t>
            </a:r>
          </a:p>
          <a:p>
            <a:pPr lvl="2"/>
            <a:r>
              <a:rPr lang="en-US" dirty="0" smtClean="0"/>
              <a:t>Identities and connection information of DS Nodes</a:t>
            </a:r>
          </a:p>
          <a:p>
            <a:pPr lvl="2"/>
            <a:r>
              <a:rPr lang="en-US" dirty="0" smtClean="0"/>
              <a:t>List of selected nodes in each shard</a:t>
            </a:r>
          </a:p>
          <a:p>
            <a:pPr lvl="2"/>
            <a:r>
              <a:rPr lang="en-US" dirty="0" err="1" smtClean="0"/>
              <a:t>Sharding</a:t>
            </a:r>
            <a:r>
              <a:rPr lang="en-US" dirty="0" smtClean="0"/>
              <a:t> Logic for Transaction</a:t>
            </a:r>
          </a:p>
          <a:p>
            <a:pPr lvl="3"/>
            <a:r>
              <a:rPr lang="en-US" dirty="0" smtClean="0"/>
              <a:t>Which shard will store a specific transaction?</a:t>
            </a:r>
          </a:p>
          <a:p>
            <a:pPr lvl="3"/>
            <a:r>
              <a:rPr lang="en-US" dirty="0" smtClean="0"/>
              <a:t>For a given transaction from A to B, and assuming there are </a:t>
            </a:r>
            <a:r>
              <a:rPr lang="en-US" dirty="0"/>
              <a:t>2</a:t>
            </a:r>
            <a:r>
              <a:rPr lang="en-US" baseline="30000" dirty="0"/>
              <a:t>S</a:t>
            </a:r>
            <a:r>
              <a:rPr lang="en-US" dirty="0"/>
              <a:t> different </a:t>
            </a:r>
            <a:r>
              <a:rPr lang="en-US" dirty="0" smtClean="0"/>
              <a:t>shards, use the rightmost s-bits of the sender address to determine which shard stores the transaction</a:t>
            </a:r>
          </a:p>
          <a:p>
            <a:pPr lvl="3"/>
            <a:r>
              <a:rPr lang="en-US" dirty="0" smtClean="0"/>
              <a:t>Double spending can be prevented by checking nonce value of transaction against nonce value in the account states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0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Transaction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</a:p>
          <a:p>
            <a:pPr lvl="1"/>
            <a:r>
              <a:rPr lang="en-US" dirty="0" smtClean="0"/>
              <a:t>As explained earlier, which shard stores which transaction is determined</a:t>
            </a:r>
          </a:p>
          <a:p>
            <a:pPr lvl="1"/>
            <a:r>
              <a:rPr lang="en-US" dirty="0" smtClean="0"/>
              <a:t>Transactions are collected by nodes in a shard and sent to shard leader</a:t>
            </a:r>
          </a:p>
          <a:p>
            <a:pPr lvl="1"/>
            <a:r>
              <a:rPr lang="en-US" dirty="0" smtClean="0"/>
              <a:t>Transactions are grouped into a block called </a:t>
            </a:r>
            <a:r>
              <a:rPr lang="en-US" dirty="0" err="1" smtClean="0"/>
              <a:t>MicroBlock</a:t>
            </a:r>
            <a:r>
              <a:rPr lang="en-US" dirty="0" smtClean="0"/>
              <a:t> by leader</a:t>
            </a:r>
          </a:p>
          <a:p>
            <a:pPr lvl="1"/>
            <a:r>
              <a:rPr lang="en-US" dirty="0" smtClean="0"/>
              <a:t>Consensus for validity of each transaction and </a:t>
            </a:r>
            <a:r>
              <a:rPr lang="en-US" dirty="0" err="1" smtClean="0"/>
              <a:t>MicroBlock</a:t>
            </a:r>
            <a:r>
              <a:rPr lang="en-US" dirty="0" smtClean="0"/>
              <a:t> -&gt; requires 2/3 of signatures of nodes in the block</a:t>
            </a:r>
          </a:p>
          <a:p>
            <a:pPr lvl="1"/>
            <a:r>
              <a:rPr lang="en-US" dirty="0" smtClean="0"/>
              <a:t>Upon success, </a:t>
            </a:r>
            <a:r>
              <a:rPr lang="en-US" dirty="0" err="1" smtClean="0"/>
              <a:t>MicroBlock</a:t>
            </a:r>
            <a:r>
              <a:rPr lang="en-US" dirty="0" smtClean="0"/>
              <a:t> headers (containing </a:t>
            </a:r>
            <a:r>
              <a:rPr lang="en-US" dirty="0" err="1" smtClean="0"/>
              <a:t>txn</a:t>
            </a:r>
            <a:r>
              <a:rPr lang="en-US" dirty="0" smtClean="0"/>
              <a:t> hash) and Bitmap (signifies multi-signatures) sent to few DS Nodes by leader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Proposal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endParaRPr lang="en-US" dirty="0" smtClean="0"/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Nodes collect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headers and sends to DS Committee leader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 validates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MicroBlock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combines them to generate Final Block header and proceeds to consensus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requires 2/3 of signatures approval from DS nodes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 builds Bitmap and Final Block header and sends nodes in each shard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Confirmation and Epoch Generation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in each shard confirm the signature in Bitmap against DS Nodes in the public channel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header containing transaction hash compared against Micro-block header transaction hash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match -&gt; transaction data is appended to the final block in the local shard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States and Global States are updated when matched</a:t>
            </a:r>
          </a:p>
          <a:p>
            <a:pPr lvl="1"/>
            <a:r>
              <a:rPr lang="en-US" dirty="0" smtClean="0"/>
              <a:t>At the end of each epoch some random value is generated to prevent malicious nodes from pre-computing hash values</a:t>
            </a:r>
          </a:p>
        </p:txBody>
      </p:sp>
    </p:spTree>
    <p:extLst>
      <p:ext uri="{BB962C8B-B14F-4D97-AF65-F5344CB8AC3E}">
        <p14:creationId xmlns:p14="http://schemas.microsoft.com/office/powerpoint/2010/main" val="191160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data is not transmitted, only micro block header and final block header containing transaction hash is transmitted</a:t>
            </a:r>
          </a:p>
          <a:p>
            <a:r>
              <a:rPr lang="en-US" dirty="0" smtClean="0"/>
              <a:t>Use of EC-</a:t>
            </a:r>
            <a:r>
              <a:rPr lang="en-US" dirty="0" err="1" smtClean="0"/>
              <a:t>Schnorr</a:t>
            </a:r>
            <a:r>
              <a:rPr lang="en-US" dirty="0" smtClean="0"/>
              <a:t> signature algorithm achieves speed and requires less size for multi-signatures</a:t>
            </a:r>
          </a:p>
          <a:p>
            <a:r>
              <a:rPr lang="en-US" dirty="0" err="1" smtClean="0"/>
              <a:t>Elastico</a:t>
            </a:r>
            <a:r>
              <a:rPr lang="en-US" dirty="0" smtClean="0"/>
              <a:t> shows that the throughput scales up linearly in the computation capacity of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3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Ziliqa</a:t>
            </a:r>
            <a:r>
              <a:rPr lang="en-US" dirty="0"/>
              <a:t> </a:t>
            </a:r>
            <a:r>
              <a:rPr lang="en-US" dirty="0" smtClean="0"/>
              <a:t>Technical Whitepaper, </a:t>
            </a:r>
            <a:r>
              <a:rPr lang="en-US" dirty="0">
                <a:hlinkClick r:id="rId2"/>
              </a:rPr>
              <a:t>https://docs.zilliqa.com/whitepaper.pdf</a:t>
            </a:r>
            <a:endParaRPr lang="en-US" dirty="0" smtClean="0"/>
          </a:p>
          <a:p>
            <a:r>
              <a:rPr lang="en-US" dirty="0" smtClean="0"/>
              <a:t>CCS </a:t>
            </a:r>
            <a:r>
              <a:rPr lang="en-US" dirty="0"/>
              <a:t>2016 </a:t>
            </a:r>
            <a:r>
              <a:rPr lang="en-US" dirty="0" smtClean="0"/>
              <a:t>- A Secure </a:t>
            </a:r>
            <a:r>
              <a:rPr lang="en-US" dirty="0" err="1" smtClean="0"/>
              <a:t>Sharding</a:t>
            </a:r>
            <a:r>
              <a:rPr lang="en-US" dirty="0" smtClean="0"/>
              <a:t> Protocol For Open </a:t>
            </a:r>
            <a:r>
              <a:rPr lang="en-US" dirty="0" err="1" smtClean="0"/>
              <a:t>Blockchains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www.youtube.com/watch?v=AlPMYyGVkRk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Secure </a:t>
            </a:r>
            <a:r>
              <a:rPr lang="en-US" dirty="0" err="1"/>
              <a:t>Sharding</a:t>
            </a:r>
            <a:r>
              <a:rPr lang="en-US" dirty="0"/>
              <a:t> Protocol For Open </a:t>
            </a:r>
            <a:r>
              <a:rPr lang="en-US" dirty="0" err="1" smtClean="0"/>
              <a:t>Blockchains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http://delivery.acm.org/10.1145/2980000/2978389/p17-luu.pdf?ip=141.223.124.8&amp;id=2978389&amp;acc=ACTIVE%20SERVICE&amp;key=0EC22F8658578FE1%2E25E83D88E716D18F%2E4D4702B0C3E38B35%2E4D4702B0C3E38B35&amp;__acm__=1544631713_e0a9cf3b64b146e76b8dd6a126a46c01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6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dependability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integrity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LedgerGuard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issues, transaction processing capability, scalability trilemma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solutions, consensus protocols,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partitioning of network into smaller committees, each of which processes a disjoint set of transactions (or “shards”)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use of Proof of Work and Byzantine consensus algorithms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ELASTICO – first secure candidate for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to open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tolerate byzantine adversaries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linear transaction throughput with increase in the computational power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3260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network, can tolerate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 byzantine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 nodes are reliable during protocol runs and failed or disconnected nodes are counted as byzantine nodes.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network of size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smaller shards or committee each of size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shard outputs a separate set of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synchronous network- any broadcasted message will reach a node within a bounded delay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 is achieved by dividing total computational power into smaller shards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Service committee,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processing a disjoint set of transactions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or shard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c, runs byzantine consensus protocol to agree on a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DS committee or shard has its own leader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committee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blocks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from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in epochs or 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epoch involves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Establishment and Committee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 Assignments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 Publishing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Building Micro-Block Consensus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Block Proposal and Consensus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Confirmation and Epoch Randomness Generation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1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Identity Establishment and Committee Formation</a:t>
            </a:r>
          </a:p>
          <a:p>
            <a:pPr lvl="1"/>
            <a:r>
              <a:rPr lang="en-US" dirty="0" smtClean="0"/>
              <a:t>Pseudonymous identity using public key and 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Two group of nodes/miners- DS nodes and regular nodes</a:t>
            </a:r>
            <a:endParaRPr lang="en-US" dirty="0" smtClean="0"/>
          </a:p>
          <a:p>
            <a:pPr lvl="1"/>
            <a:r>
              <a:rPr lang="en-US" dirty="0" smtClean="0"/>
              <a:t>Miners </a:t>
            </a:r>
            <a:r>
              <a:rPr lang="en-US" dirty="0" smtClean="0"/>
              <a:t>find a </a:t>
            </a:r>
            <a:r>
              <a:rPr lang="en-US" dirty="0" err="1" smtClean="0"/>
              <a:t>PoW</a:t>
            </a:r>
            <a:r>
              <a:rPr lang="en-US" dirty="0" smtClean="0"/>
              <a:t> solutions corresponding to their </a:t>
            </a:r>
            <a:r>
              <a:rPr lang="en-US" dirty="0" smtClean="0"/>
              <a:t>identity to join mining</a:t>
            </a:r>
            <a:endParaRPr lang="en-US" dirty="0" smtClean="0"/>
          </a:p>
          <a:p>
            <a:pPr lvl="1"/>
            <a:r>
              <a:rPr lang="en-US" dirty="0" smtClean="0"/>
              <a:t>H(</a:t>
            </a:r>
            <a:r>
              <a:rPr lang="en-US" dirty="0" err="1" smtClean="0"/>
              <a:t>epochRandomness</a:t>
            </a:r>
            <a:r>
              <a:rPr lang="en-US" dirty="0" smtClean="0"/>
              <a:t> || IP || PK || nonce) &lt;= 2</a:t>
            </a:r>
            <a:r>
              <a:rPr lang="el-GR" baseline="30000" dirty="0"/>
              <a:t>γ-</a:t>
            </a:r>
            <a:r>
              <a:rPr lang="en-US" baseline="30000" dirty="0"/>
              <a:t>D</a:t>
            </a:r>
            <a:r>
              <a:rPr lang="en-US" baseline="30000" dirty="0" smtClean="0"/>
              <a:t> </a:t>
            </a:r>
            <a:endParaRPr lang="en-US" dirty="0"/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 is the length of hash output</a:t>
            </a:r>
          </a:p>
          <a:p>
            <a:pPr lvl="2"/>
            <a:r>
              <a:rPr lang="en-US" dirty="0" smtClean="0"/>
              <a:t>D is the no. of leading zeros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prevents </a:t>
            </a:r>
            <a:r>
              <a:rPr lang="en-US" dirty="0" err="1" smtClean="0"/>
              <a:t>sybil</a:t>
            </a:r>
            <a:r>
              <a:rPr lang="en-US" dirty="0" smtClean="0"/>
              <a:t> nodes</a:t>
            </a:r>
            <a:endParaRPr lang="en-US" dirty="0" smtClean="0"/>
          </a:p>
          <a:p>
            <a:pPr lvl="1"/>
            <a:r>
              <a:rPr lang="en-US" dirty="0" smtClean="0"/>
              <a:t>Epoch randomness prevents byzantine adversary from precomputing the hash value output before a specified time or 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Identity Establishment and Committee </a:t>
            </a:r>
            <a:r>
              <a:rPr lang="en-US" dirty="0" smtClean="0"/>
              <a:t>Formation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Election of directory service nodes takes place first</a:t>
            </a:r>
          </a:p>
          <a:p>
            <a:pPr lvl="1"/>
            <a:r>
              <a:rPr lang="en-US" dirty="0" smtClean="0"/>
              <a:t>DS Committee has a fixed number of nodes and the first N</a:t>
            </a:r>
            <a:r>
              <a:rPr lang="en-US" baseline="-25000" dirty="0" smtClean="0"/>
              <a:t>O </a:t>
            </a:r>
            <a:r>
              <a:rPr lang="en-US" dirty="0" smtClean="0"/>
              <a:t>nodes to solve the </a:t>
            </a:r>
            <a:r>
              <a:rPr lang="en-US" dirty="0" err="1" smtClean="0"/>
              <a:t>PoW</a:t>
            </a:r>
            <a:r>
              <a:rPr lang="en-US" dirty="0" smtClean="0"/>
              <a:t> are selected into DS Committee</a:t>
            </a:r>
            <a:endParaRPr lang="en-US" baseline="-25000" dirty="0" smtClean="0"/>
          </a:p>
          <a:p>
            <a:pPr lvl="1"/>
            <a:r>
              <a:rPr lang="en-US" dirty="0" smtClean="0"/>
              <a:t>A leader is elected from one of the members of DS Committee and new leader/committee members are added in each epoch</a:t>
            </a:r>
          </a:p>
          <a:p>
            <a:pPr lvl="1"/>
            <a:r>
              <a:rPr lang="en-US" dirty="0" smtClean="0"/>
              <a:t>Previous epoch randomness value is used for valid </a:t>
            </a:r>
            <a:r>
              <a:rPr lang="en-US" dirty="0" err="1" smtClean="0"/>
              <a:t>PoW</a:t>
            </a:r>
            <a:r>
              <a:rPr lang="en-US" dirty="0" smtClean="0"/>
              <a:t> solutions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0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Identity Establishment and Committee </a:t>
            </a:r>
            <a:r>
              <a:rPr lang="en-US" dirty="0" smtClean="0"/>
              <a:t>Formation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420" y="2373689"/>
            <a:ext cx="5463159" cy="40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1030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Improving Blockchain Scalability: Sharding</vt:lpstr>
      <vt:lpstr>Recap</vt:lpstr>
      <vt:lpstr>Introduction</vt:lpstr>
      <vt:lpstr>Assumptions</vt:lpstr>
      <vt:lpstr>Design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Design (contd…)</vt:lpstr>
      <vt:lpstr>Scalability Achievement</vt:lpstr>
      <vt:lpstr>References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Blockchain Scalability: Sharding</dc:title>
  <dc:creator>sajan</dc:creator>
  <cp:lastModifiedBy>sajan</cp:lastModifiedBy>
  <cp:revision>33</cp:revision>
  <dcterms:created xsi:type="dcterms:W3CDTF">2018-12-12T01:41:02Z</dcterms:created>
  <dcterms:modified xsi:type="dcterms:W3CDTF">2018-12-12T16:19:45Z</dcterms:modified>
</cp:coreProperties>
</file>