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7" r:id="rId10"/>
    <p:sldId id="265" r:id="rId11"/>
    <p:sldId id="262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46D4-62F2-44A6-B028-5836E455337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9EAAD-B045-4F2C-B5D8-5B2A980AA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99EAAD-B045-4F2C-B5D8-5B2A980AA6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9E44-0E23-7A90-6095-F879BF2E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DDFE-67B0-FE32-7D61-E406BD9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53365-3BF2-895E-9549-B13EA413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63AA-827A-4DD1-CA18-C6F589DA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39F5-A4DE-A4DC-F5A9-08295673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88E9-EF3E-1FA4-8B4E-2E9EDCC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019EA-CDAD-5B5A-7A39-6870EDA97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B4FF-F6A6-1F11-58A6-6588FB39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39F8-1B32-4FF9-8B2B-7059F119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9119-7C0E-3CFF-8FA4-BC11B46B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7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B4C5A-18AB-9FA6-7D58-B69E0DBFA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A0100-B685-DD2A-0E00-BE7433915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5D7DC-D774-5450-D1F7-5BD3FC5B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83CB-3FE1-6B1E-1D69-D9B9F546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D60C2-496A-8CA3-0D34-CEA6CD7D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E501-27FE-B0C2-3AA1-0DA86D74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22330-2623-B9D4-F1BC-4A4E9BDD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3BC1-AE7D-15F4-5711-F281B89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AB33D-795F-03BC-C1A8-B473B083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9974D-9D82-1361-AD0E-2560D07E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8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8C7B-9243-017F-2F1F-FBC9F19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DE93-CC74-AD8D-CA6F-C02D0D57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70BD-D703-8D31-68BE-58A997AB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E4641-1D6A-5856-1D11-3778C548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FF2A-6CAA-04B6-6BD6-881DF422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6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D975-33AA-8C71-A962-91C4A8C44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9549-56B5-B9AE-35B1-A5BB1F165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3677E1-5560-E957-5DE5-2ADA0E9F5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FD27-9068-802E-3B19-183F45D3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A077E-D742-14B0-EFFC-104863CF7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216F3-7A61-A64D-ED62-0F93FD36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9A5C-E15E-D0A7-ADD0-E16AFE64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3D54F-AAE9-CC6D-6742-C215092D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3A75F-2CDA-9D6D-455E-5CC684BC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ECB89-BB6E-610D-4877-3CEAD493D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A2302-17A7-CD2A-9DD3-21A25FC75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3B515-618D-42E4-5264-FFA557329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00CE4-EE00-852A-CDE4-12D19DC6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2F462-9D16-F7F3-7127-2CC10FEB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FC57-E2FD-2882-9743-7EB94041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C9268-C45B-F6E3-9D1E-442085E1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20AEE-6146-345D-821C-21A39D82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60023-5592-9A00-BE78-D612D73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4419F-0817-EE5A-D326-F5465787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81745-D540-330C-94AF-E6F8DFF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4688E-167D-AA02-1F82-AC31E9F58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C93B-9408-F087-7EE2-FEDA284E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F0273-91F4-52B8-5F3E-A8D6436B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D646-D39A-9E0F-5685-72B1E077E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993A-BCF1-37ED-ADAE-29750E2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48534-1FE2-5136-FC3A-902080D5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94037-4563-581F-87C3-0AEDC7DB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6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A1E2-A3DE-8789-4609-1579538F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0A65-C2B8-1C74-F6E2-5CECA7F3A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C013A-6E75-3D17-3861-7323A0744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3CC8D-C7FC-CA47-6D9D-7A389066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014F-2361-89C5-080A-3AA53F02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51BB-DAED-5FB1-C88A-50F78779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9AEF0-3816-8C24-97FA-E71B619C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DF78C-AB35-8B5F-7B34-0777D483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B172-090D-BB11-A28B-8B49384B5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8E74B-8351-4706-83FE-A437D0DB6CC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F972-0DDA-7927-B2EE-346D92C40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7B8B-6E57-8B93-C5ED-9A20E2580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5A7A7-3353-47ED-AF38-4C9A4AD4F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9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AB8D-7850-35E6-22B7-96AE426D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019" y="2938604"/>
            <a:ext cx="8583222" cy="2387600"/>
          </a:xfrm>
          <a:ln>
            <a:solidFill>
              <a:schemeClr val="tx1">
                <a:lumMod val="85000"/>
                <a:lumOff val="15000"/>
                <a:alpha val="72000"/>
              </a:schemeClr>
            </a:solidFill>
          </a:ln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Century Gothic" panose="020B0502020202020204" pitchFamily="34" charset="0"/>
              </a:rPr>
              <a:t>Understanding &amp; Preventing Phishing Attacks</a:t>
            </a:r>
            <a:endParaRPr lang="en-US" b="1" dirty="0">
              <a:ln>
                <a:solidFill>
                  <a:schemeClr val="bg1">
                    <a:lumMod val="50000"/>
                    <a:lumOff val="50000"/>
                    <a:alpha val="85000"/>
                  </a:schemeClr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6F2D1-4136-5F02-4151-29EA2BDF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019" y="5726953"/>
            <a:ext cx="5641328" cy="455802"/>
          </a:xfrm>
        </p:spPr>
        <p:txBody>
          <a:bodyPr/>
          <a:lstStyle/>
          <a:p>
            <a:pPr algn="l"/>
            <a:r>
              <a:rPr lang="en-US" b="1" dirty="0">
                <a:ln>
                  <a:solidFill>
                    <a:schemeClr val="bg1">
                      <a:lumMod val="85000"/>
                      <a:lumOff val="15000"/>
                      <a:alpha val="61000"/>
                    </a:schemeClr>
                  </a:solidFill>
                </a:ln>
                <a:latin typeface="Century Gothic" panose="020B0502020202020204" pitchFamily="34" charset="0"/>
              </a:rPr>
              <a:t>Protecting Yourself from Online Bait</a:t>
            </a:r>
          </a:p>
        </p:txBody>
      </p:sp>
    </p:spTree>
    <p:extLst>
      <p:ext uri="{BB962C8B-B14F-4D97-AF65-F5344CB8AC3E}">
        <p14:creationId xmlns:p14="http://schemas.microsoft.com/office/powerpoint/2010/main" val="26796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187B-4BCA-B35F-C0C1-B2E52D669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9E49-61A7-2017-9869-23B6DD69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366" y="1881895"/>
            <a:ext cx="5434818" cy="429382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How hackers manipulate people, not machines: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Phishing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Fake emails/messages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Pretexting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Pretending to be authority (HR, IT)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Baiting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Tempting offers (infected USB drives)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Tailgating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Slipping into secure areas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Vishing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Voice phishing calls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Smishing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Fake SMS messages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58DA-0635-C265-E632-0CFB765D6C6B}"/>
              </a:ext>
            </a:extLst>
          </p:cNvPr>
          <p:cNvSpPr txBox="1"/>
          <p:nvPr/>
        </p:nvSpPr>
        <p:spPr>
          <a:xfrm>
            <a:off x="6241366" y="858129"/>
            <a:ext cx="5588977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Social Engineering Tactics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5FEF4-100D-8EC0-4052-76A7C516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1657" y="858129"/>
            <a:ext cx="5588977" cy="510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prism isContent="1" isInverted="1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EC05-C16E-359C-BB71-9B0B764F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5451"/>
            <a:ext cx="10515600" cy="32067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Think before you click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Slow down when an email feels “off”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Verify requests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– Call or message the person directly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Check the sender’s address carefully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Use strong, unique passwords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+ a password manager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Enable multi-factor authentication (MFA)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Report suspicious emails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to your IT/security team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C7DFC-9671-228F-A5AE-EFCD6112F8FE}"/>
              </a:ext>
            </a:extLst>
          </p:cNvPr>
          <p:cNvSpPr txBox="1"/>
          <p:nvPr/>
        </p:nvSpPr>
        <p:spPr>
          <a:xfrm>
            <a:off x="3046828" y="1160872"/>
            <a:ext cx="6098344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7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Best Practices to Stay Safe</a:t>
            </a:r>
          </a:p>
        </p:txBody>
      </p:sp>
    </p:spTree>
    <p:extLst>
      <p:ext uri="{BB962C8B-B14F-4D97-AF65-F5344CB8AC3E}">
        <p14:creationId xmlns:p14="http://schemas.microsoft.com/office/powerpoint/2010/main" val="69762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183D7-C65C-6EEA-342D-DB7411BD9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3E4B7-3D83-39C0-F75E-4E8DE7F9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36" y="1876146"/>
            <a:ext cx="5657264" cy="42951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</a:rPr>
              <a:t>Example 1 – Fake CEO Gift Card Request</a:t>
            </a:r>
            <a:b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An intern got an “urgent” email from the “CEO” asking for ₦200,000 in iTunes gift cards.</a:t>
            </a:r>
            <a:b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</a:rPr>
              <a:t>Red Flags: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Urgent, personal email address, unusual request.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</a:rPr>
              <a:t>Example 2 – Fake Microsoft Login Page</a:t>
            </a:r>
            <a:b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Email claimed unusual login activity, linked to login-micros0ft.com.</a:t>
            </a:r>
            <a:b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600" b="1" dirty="0">
                <a:latin typeface="Cambria" panose="02040503050406030204" pitchFamily="18" charset="0"/>
                <a:ea typeface="Cambria" panose="02040503050406030204" pitchFamily="18" charset="0"/>
              </a:rPr>
              <a:t>Red Flags: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Misspelled domain, generic greeting, urgent tone.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385AD-DD34-16DD-6E9B-F6A2AE82B5D4}"/>
              </a:ext>
            </a:extLst>
          </p:cNvPr>
          <p:cNvSpPr txBox="1"/>
          <p:nvPr/>
        </p:nvSpPr>
        <p:spPr>
          <a:xfrm>
            <a:off x="628358" y="884980"/>
            <a:ext cx="4900246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Real-World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F69B1-6B98-B04E-83CC-81F298FA8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447" y="884980"/>
            <a:ext cx="5588978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 advTm="0">
        <p:fade/>
      </p:transition>
    </mc:Choice>
    <mc:Fallback xmlns="">
      <p:transition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F5211-F0B7-5AA5-8890-8452945ED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D8ECA-C70F-6904-3C63-5E8222529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443" y="1980368"/>
            <a:ext cx="10515600" cy="440636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Question 1: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You receive an email from support@paypall.com asking you to reset your password. What’s your first move?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A) Click the link and reset immediately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B) Ignore and delete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C) Hover over the link, verify the sender, and go to PayPal’s official site manually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Question 2: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 “CEO” emails you to urgently transfer money for a client deal. What’s the best action?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A) Approve quickly, it’s urgent!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B) Call the CEO or finance team to confirm before acting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C) Forward it to everyone for awareness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35227-4E29-62FD-8457-2F5747944E7D}"/>
              </a:ext>
            </a:extLst>
          </p:cNvPr>
          <p:cNvSpPr txBox="1"/>
          <p:nvPr/>
        </p:nvSpPr>
        <p:spPr>
          <a:xfrm>
            <a:off x="3476478" y="1118669"/>
            <a:ext cx="5239043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7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Quick Quiz (Interactive)</a:t>
            </a:r>
          </a:p>
        </p:txBody>
      </p:sp>
    </p:spTree>
    <p:extLst>
      <p:ext uri="{BB962C8B-B14F-4D97-AF65-F5344CB8AC3E}">
        <p14:creationId xmlns:p14="http://schemas.microsoft.com/office/powerpoint/2010/main" val="259745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925B-0FB2-5E60-3CBA-6E96B4A3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1F2DD4-2A51-D920-A95F-8C404C2AA307}"/>
              </a:ext>
            </a:extLst>
          </p:cNvPr>
          <p:cNvSpPr txBox="1"/>
          <p:nvPr/>
        </p:nvSpPr>
        <p:spPr>
          <a:xfrm>
            <a:off x="6668820" y="922715"/>
            <a:ext cx="4900246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Closing &amp; Key Takeaways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2BA63-A684-3671-BA1F-06D90B9FE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16" y="882105"/>
            <a:ext cx="5811425" cy="50937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3BE2B6A-8FF8-0FFD-97ED-F938A80CD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820" y="2199497"/>
            <a:ext cx="5315535" cy="2459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Think before you click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Verify before you trust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Report before you delete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Remember: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Cybersecurity is everyone’s job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8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65DC-E1D5-A91F-B7B1-BFED09441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126" y="2321804"/>
            <a:ext cx="5021238" cy="392276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Learning Objectives: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Understand what phishing is and how it works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Identify different types of phishing attacks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Recognize signs of phishing emails, fake websites, and suspicious messages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Learn how to protect yourself and your organization from these threats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41A85D-F5A3-CF80-24F0-AEE00297E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80" r="21880"/>
          <a:stretch/>
        </p:blipFill>
        <p:spPr>
          <a:xfrm>
            <a:off x="401471" y="297514"/>
            <a:ext cx="5917472" cy="5947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F12AE4-36FF-0543-9C25-AA2925FABA26}"/>
              </a:ext>
            </a:extLst>
          </p:cNvPr>
          <p:cNvSpPr txBox="1"/>
          <p:nvPr/>
        </p:nvSpPr>
        <p:spPr>
          <a:xfrm>
            <a:off x="6988126" y="773087"/>
            <a:ext cx="4802403" cy="83099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71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Welcome to the Phishing Awareness Module</a:t>
            </a:r>
          </a:p>
        </p:txBody>
      </p:sp>
    </p:spTree>
    <p:extLst>
      <p:ext uri="{BB962C8B-B14F-4D97-AF65-F5344CB8AC3E}">
        <p14:creationId xmlns:p14="http://schemas.microsoft.com/office/powerpoint/2010/main" val="67400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 dir="u"/>
      </p:transition>
    </mc:Choice>
    <mc:Fallback xmlns=""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6D43CE-C03F-9833-21DA-F97D52B735D3}"/>
              </a:ext>
            </a:extLst>
          </p:cNvPr>
          <p:cNvSpPr txBox="1"/>
          <p:nvPr/>
        </p:nvSpPr>
        <p:spPr>
          <a:xfrm>
            <a:off x="1733267" y="1785356"/>
            <a:ext cx="84155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Phishing is when cybercriminals pretend to be someone you trust to trick you into sharing sensitive information like passwords, bank details, or personal data.</a:t>
            </a:r>
          </a:p>
          <a:p>
            <a:pPr algn="ctr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Common goals: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Steal passwords or personal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Spread malware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Gain access to company systems</a:t>
            </a:r>
          </a:p>
          <a:p>
            <a:pPr lvl="1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Delivered through: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Email (most common)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Text messages (Smishing)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Phone calls (Vishing)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Social media messages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95A6D-DF8C-FDA3-62BD-74F023FD92B8}"/>
              </a:ext>
            </a:extLst>
          </p:cNvPr>
          <p:cNvSpPr txBox="1"/>
          <p:nvPr/>
        </p:nvSpPr>
        <p:spPr>
          <a:xfrm>
            <a:off x="3574007" y="913978"/>
            <a:ext cx="4710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What is Phishing?</a:t>
            </a:r>
          </a:p>
        </p:txBody>
      </p:sp>
    </p:spTree>
    <p:extLst>
      <p:ext uri="{BB962C8B-B14F-4D97-AF65-F5344CB8AC3E}">
        <p14:creationId xmlns:p14="http://schemas.microsoft.com/office/powerpoint/2010/main" val="3564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split orient="vert"/>
      </p:transition>
    </mc:Choice>
    <mc:Fallback xmlns="">
      <p:transition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1F3D9FE-2EB6-56DF-9EC9-CA2851197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63821" y="703385"/>
            <a:ext cx="6005015" cy="4987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274317-98F5-A465-3361-57B0E9F4BD8C}"/>
              </a:ext>
            </a:extLst>
          </p:cNvPr>
          <p:cNvSpPr txBox="1"/>
          <p:nvPr/>
        </p:nvSpPr>
        <p:spPr>
          <a:xfrm>
            <a:off x="508379" y="1720687"/>
            <a:ext cx="5155442" cy="38927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Examples are: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Email Scam: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“Your account has been compromised. Click here to verify.”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SMS Scam (Smishing):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“You’ve won a prize! Reply with your bank info.”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Social Media Scam: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“Is this you in this video? [malicious link]”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5794B-CC2B-C97F-D2C4-EE1F8E96A2F1}"/>
              </a:ext>
            </a:extLst>
          </p:cNvPr>
          <p:cNvSpPr txBox="1"/>
          <p:nvPr/>
        </p:nvSpPr>
        <p:spPr>
          <a:xfrm>
            <a:off x="508379" y="893930"/>
            <a:ext cx="4344975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Real-World Examples</a:t>
            </a:r>
          </a:p>
        </p:txBody>
      </p:sp>
    </p:spTree>
    <p:extLst>
      <p:ext uri="{BB962C8B-B14F-4D97-AF65-F5344CB8AC3E}">
        <p14:creationId xmlns:p14="http://schemas.microsoft.com/office/powerpoint/2010/main" val="239394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3FE7BB-3D8A-9600-83ED-0863D2AB5B57}"/>
              </a:ext>
            </a:extLst>
          </p:cNvPr>
          <p:cNvSpPr txBox="1"/>
          <p:nvPr/>
        </p:nvSpPr>
        <p:spPr>
          <a:xfrm>
            <a:off x="3046828" y="2114399"/>
            <a:ext cx="6098344" cy="326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Email Phishing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Spear Phishing (targeting specific people)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Whaling (targeting executives)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Smishing (via SMS)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Vishing (voice phishing)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Clone Phishing (copy of real message with malicious twist)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9ACC6-3553-8623-0884-4FF49B8267A8}"/>
              </a:ext>
            </a:extLst>
          </p:cNvPr>
          <p:cNvSpPr txBox="1"/>
          <p:nvPr/>
        </p:nvSpPr>
        <p:spPr>
          <a:xfrm>
            <a:off x="3260187" y="1144731"/>
            <a:ext cx="6098344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7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Types of Phishing</a:t>
            </a:r>
          </a:p>
        </p:txBody>
      </p:sp>
    </p:spTree>
    <p:extLst>
      <p:ext uri="{BB962C8B-B14F-4D97-AF65-F5344CB8AC3E}">
        <p14:creationId xmlns:p14="http://schemas.microsoft.com/office/powerpoint/2010/main" val="154929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circle/>
      </p:transition>
    </mc:Choice>
    <mc:Fallback xmlns="">
      <p:transition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A440-088C-B113-F112-7A7841F4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801707-EBC9-CC5A-9670-8D17065FE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529" y="813289"/>
            <a:ext cx="6019799" cy="52314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A4DA17-9119-344D-F72C-EDC27EBB7931}"/>
              </a:ext>
            </a:extLst>
          </p:cNvPr>
          <p:cNvSpPr txBox="1"/>
          <p:nvPr/>
        </p:nvSpPr>
        <p:spPr>
          <a:xfrm>
            <a:off x="6788029" y="1834807"/>
            <a:ext cx="5155442" cy="388433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Red Flags Checklist: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Spelling/grammar mistakes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Urgent or threatening tone (“Act now!”)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Strange or misspelled email address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Suspicious links or unexpected attachments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Requests for sensitive info (passwords, PINs, OTPs)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993AE6-83F3-D73F-EFCD-EDA1D8F56403}"/>
              </a:ext>
            </a:extLst>
          </p:cNvPr>
          <p:cNvSpPr txBox="1"/>
          <p:nvPr/>
        </p:nvSpPr>
        <p:spPr>
          <a:xfrm>
            <a:off x="7162397" y="813289"/>
            <a:ext cx="4344975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Spotting a Phishing Attempt</a:t>
            </a:r>
          </a:p>
        </p:txBody>
      </p:sp>
    </p:spTree>
    <p:extLst>
      <p:ext uri="{BB962C8B-B14F-4D97-AF65-F5344CB8AC3E}">
        <p14:creationId xmlns:p14="http://schemas.microsoft.com/office/powerpoint/2010/main" val="153219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14:flash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B16E0E-F6F9-F515-9613-0EC9CFAE39BD}"/>
              </a:ext>
            </a:extLst>
          </p:cNvPr>
          <p:cNvSpPr txBox="1"/>
          <p:nvPr/>
        </p:nvSpPr>
        <p:spPr>
          <a:xfrm>
            <a:off x="3301511" y="1202484"/>
            <a:ext cx="5588977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Consequences of Falling for Phishing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F8F856-0589-4D93-E293-923C9D7CF3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01511" y="2146698"/>
            <a:ext cx="5190978" cy="3074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Identity theft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breach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Financial loss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Malware infection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Reputation damage </a:t>
            </a:r>
          </a:p>
        </p:txBody>
      </p:sp>
    </p:spTree>
    <p:extLst>
      <p:ext uri="{BB962C8B-B14F-4D97-AF65-F5344CB8AC3E}">
        <p14:creationId xmlns:p14="http://schemas.microsoft.com/office/powerpoint/2010/main" val="15076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randomBar dir="vert"/>
      </p:transition>
    </mc:Choice>
    <mc:Fallback xmlns="">
      <p:transition>
        <p:randomBa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3CA5E-1202-3DA4-5E86-8307A5D19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6" y="633047"/>
            <a:ext cx="6092933" cy="5359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7FFD98-5893-B801-9ED7-3AB6F7AB995C}"/>
              </a:ext>
            </a:extLst>
          </p:cNvPr>
          <p:cNvSpPr txBox="1"/>
          <p:nvPr/>
        </p:nvSpPr>
        <p:spPr>
          <a:xfrm>
            <a:off x="924950" y="980415"/>
            <a:ext cx="4012810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8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How to Protect Yourself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B7B97-C75D-5B4A-21E2-B8FE366B4F6A}"/>
              </a:ext>
            </a:extLst>
          </p:cNvPr>
          <p:cNvSpPr txBox="1"/>
          <p:nvPr/>
        </p:nvSpPr>
        <p:spPr>
          <a:xfrm>
            <a:off x="318642" y="2187472"/>
            <a:ext cx="5225425" cy="3690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✅ Best Practices: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Never click suspicious links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Two-Factor Authentication (2FA)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Keep devices/software updated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Report suspicious messages to IT/security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Don’t share personal info over email or SMS</a:t>
            </a:r>
          </a:p>
        </p:txBody>
      </p:sp>
    </p:spTree>
    <p:extLst>
      <p:ext uri="{BB962C8B-B14F-4D97-AF65-F5344CB8AC3E}">
        <p14:creationId xmlns:p14="http://schemas.microsoft.com/office/powerpoint/2010/main" val="392637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ll/>
      </p:transition>
    </mc:Choice>
    <mc:Fallback xmlns="">
      <p:transition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8A8296-5724-89DA-C1F1-EDE5FB71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8A0A57-FD3D-99DC-4378-F7F3D87EC3E4}"/>
              </a:ext>
            </a:extLst>
          </p:cNvPr>
          <p:cNvSpPr txBox="1"/>
          <p:nvPr/>
        </p:nvSpPr>
        <p:spPr>
          <a:xfrm>
            <a:off x="3301511" y="859564"/>
            <a:ext cx="5588977" cy="461665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59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Recognizing Fake Websites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2A845-44FA-F830-B476-03E7E2E6BCD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842867" y="1508790"/>
            <a:ext cx="9256541" cy="4749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Phishing Email Red Flags: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Sender address looks off (e.g., codealpha1.tech instead of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codealpha.tech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Typos or strange wording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Scary or urgent messages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Suspicious links, hover before clicking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Requests for passwords, PINs, or OTPs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Fake Website Clues: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Slightly misspelled URLs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 security padlock or “https” missing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Poor design and broken links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Avoid clicking email links, type the address yourself</a:t>
            </a:r>
          </a:p>
        </p:txBody>
      </p:sp>
    </p:spTree>
    <p:extLst>
      <p:ext uri="{BB962C8B-B14F-4D97-AF65-F5344CB8AC3E}">
        <p14:creationId xmlns:p14="http://schemas.microsoft.com/office/powerpoint/2010/main" val="3298091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00">
        <p15:prstTrans prst="fractur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</TotalTime>
  <Words>720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Century Gothic</vt:lpstr>
      <vt:lpstr>Office Theme</vt:lpstr>
      <vt:lpstr>Understanding &amp; Preventing Phishing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Blue Mistwave</dc:creator>
  <cp:lastModifiedBy>Blue Mistwave</cp:lastModifiedBy>
  <cp:revision>5</cp:revision>
  <dcterms:created xsi:type="dcterms:W3CDTF">2025-08-13T16:14:14Z</dcterms:created>
  <dcterms:modified xsi:type="dcterms:W3CDTF">2025-08-14T12:59:10Z</dcterms:modified>
</cp:coreProperties>
</file>