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Bold Ink" charset="1" panose="00000500000000000000"/>
      <p:regular r:id="rId26"/>
    </p:embeddedFont>
    <p:embeddedFont>
      <p:font typeface="Akzidenz-Grotesk" charset="1" panose="02000503030000020003"/>
      <p:regular r:id="rId27"/>
    </p:embeddedFont>
    <p:embeddedFont>
      <p:font typeface="Open Sans" charset="1" panose="020B0606030504020204"/>
      <p:regular r:id="rId28"/>
    </p:embeddedFont>
    <p:embeddedFont>
      <p:font typeface="Akzidenz-Grotesk Bold" charset="1" panose="020008030500000200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056079"/>
            <a:ext cx="12228738" cy="209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GROUP 25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76814" y="5302606"/>
            <a:ext cx="10187420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100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PRESENTATION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75002"/>
            <a:ext cx="14874825" cy="1113000"/>
          </a:xfrm>
          <a:custGeom>
            <a:avLst/>
            <a:gdLst/>
            <a:ahLst/>
            <a:cxnLst/>
            <a:rect r="r" b="b" t="t" l="l"/>
            <a:pathLst>
              <a:path h="1113000" w="14874825">
                <a:moveTo>
                  <a:pt x="0" y="0"/>
                </a:moveTo>
                <a:lnTo>
                  <a:pt x="14874825" y="0"/>
                </a:lnTo>
                <a:lnTo>
                  <a:pt x="14874825" y="1113000"/>
                </a:lnTo>
                <a:lnTo>
                  <a:pt x="0" y="111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7370" r="0" b="-1830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26179"/>
            <a:ext cx="13186371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onverts the BMesh into a real Blender mesh so it can be rendered and edited.</a:t>
            </a:r>
          </a:p>
          <a:p>
            <a:pPr algn="just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Frees the BMesh from memory (cleanup step).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60072"/>
            <a:ext cx="6383328" cy="3728805"/>
          </a:xfrm>
          <a:custGeom>
            <a:avLst/>
            <a:gdLst/>
            <a:ahLst/>
            <a:cxnLst/>
            <a:rect r="r" b="b" t="t" l="l"/>
            <a:pathLst>
              <a:path h="3728805" w="6383328">
                <a:moveTo>
                  <a:pt x="0" y="0"/>
                </a:moveTo>
                <a:lnTo>
                  <a:pt x="6383328" y="0"/>
                </a:lnTo>
                <a:lnTo>
                  <a:pt x="6383328" y="3728805"/>
                </a:lnTo>
                <a:lnTo>
                  <a:pt x="0" y="3728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977" r="-2975" b="-2376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527379"/>
            <a:ext cx="6171743" cy="4206429"/>
          </a:xfrm>
          <a:custGeom>
            <a:avLst/>
            <a:gdLst/>
            <a:ahLst/>
            <a:cxnLst/>
            <a:rect r="r" b="b" t="t" l="l"/>
            <a:pathLst>
              <a:path h="4206429" w="6171743">
                <a:moveTo>
                  <a:pt x="0" y="0"/>
                </a:moveTo>
                <a:lnTo>
                  <a:pt x="6171743" y="0"/>
                </a:lnTo>
                <a:lnTo>
                  <a:pt x="6171743" y="4206429"/>
                </a:lnTo>
                <a:lnTo>
                  <a:pt x="0" y="4206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126" r="-12308" b="-1655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26611" y="560072"/>
            <a:ext cx="4537486" cy="4114800"/>
          </a:xfrm>
          <a:custGeom>
            <a:avLst/>
            <a:gdLst/>
            <a:ahLst/>
            <a:cxnLst/>
            <a:rect r="r" b="b" t="t" l="l"/>
            <a:pathLst>
              <a:path h="4114800" w="4537486">
                <a:moveTo>
                  <a:pt x="0" y="0"/>
                </a:moveTo>
                <a:lnTo>
                  <a:pt x="4537486" y="0"/>
                </a:lnTo>
                <a:lnTo>
                  <a:pt x="45374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766" t="-20384" r="-19532" b="-1394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93541" y="6771120"/>
            <a:ext cx="8056761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now have a pyramid with: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 triangular sides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rectangular base, made of 2 triangles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851908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2. OPEN GL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4295198"/>
            <a:ext cx="13495703" cy="4199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</a:pPr>
            <a:r>
              <a:rPr lang="en-US" sz="38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What is OpenGL?</a:t>
            </a:r>
          </a:p>
          <a:p>
            <a:pPr algn="ctr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 cross-platform graphics API used for rendering 2D and 3D graphics.</a:t>
            </a:r>
          </a:p>
          <a:p>
            <a:pPr algn="ctr">
              <a:lnSpc>
                <a:spcPts val="5434"/>
              </a:lnSpc>
            </a:pPr>
            <a:r>
              <a:rPr lang="en-US" sz="38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Purpose in this assignment:</a:t>
            </a:r>
          </a:p>
          <a:p>
            <a:pPr algn="ctr" marL="838150" indent="-419075" lvl="1">
              <a:lnSpc>
                <a:spcPts val="5434"/>
              </a:lnSpc>
              <a:spcBef>
                <a:spcPct val="0"/>
              </a:spcBef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To render a 3D solid pyramid </a:t>
            </a:r>
          </a:p>
          <a:p>
            <a:pPr algn="ctr">
              <a:lnSpc>
                <a:spcPts val="5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450294" y="1874306"/>
            <a:ext cx="10344336" cy="1047935"/>
          </a:xfrm>
          <a:custGeom>
            <a:avLst/>
            <a:gdLst/>
            <a:ahLst/>
            <a:cxnLst/>
            <a:rect r="r" b="b" t="t" l="l"/>
            <a:pathLst>
              <a:path h="1047935" w="10344336">
                <a:moveTo>
                  <a:pt x="0" y="0"/>
                </a:moveTo>
                <a:lnTo>
                  <a:pt x="10344335" y="0"/>
                </a:lnTo>
                <a:lnTo>
                  <a:pt x="10344335" y="1047934"/>
                </a:lnTo>
                <a:lnTo>
                  <a:pt x="0" y="1047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50" t="-52506" r="0" b="-454111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13745" y="2798415"/>
            <a:ext cx="15660510" cy="7153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#include &lt;GL/glut.h&gt;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This line </a:t>
            </a: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includes the GLUT (OpenGL Utility Toolkit)</a:t>
            </a: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library. GLUT simplifies the process of creating windows, handling input, and managing rendering in OpenGL.</a:t>
            </a:r>
          </a:p>
          <a:p>
            <a:pPr algn="ctr">
              <a:lnSpc>
                <a:spcPts val="4314"/>
              </a:lnSpc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b="true" sz="3082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void display() </a:t>
            </a:r>
          </a:p>
          <a:p>
            <a:pPr algn="ctr" marL="665434" indent="-332717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Declares the main display function, where the 3D pyramid is drawn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b="true" sz="3082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glClear(GL_COLOR_BUFFER_BIT | GL_DEPTH_BUFFER_BIT)</a:t>
            </a:r>
          </a:p>
          <a:p>
            <a:pPr algn="ctr" marL="665434" indent="-332717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Clears the colour buffer (the screen) and the depth buffer (used for 3D layering).</a:t>
            </a:r>
          </a:p>
          <a:p>
            <a:pPr algn="ctr" marL="665434" indent="-332717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823517" y="1024295"/>
            <a:ext cx="8640965" cy="2183998"/>
          </a:xfrm>
          <a:custGeom>
            <a:avLst/>
            <a:gdLst/>
            <a:ahLst/>
            <a:cxnLst/>
            <a:rect r="r" b="b" t="t" l="l"/>
            <a:pathLst>
              <a:path h="2183998" w="8640965">
                <a:moveTo>
                  <a:pt x="0" y="0"/>
                </a:moveTo>
                <a:lnTo>
                  <a:pt x="8640966" y="0"/>
                </a:lnTo>
                <a:lnTo>
                  <a:pt x="8640966" y="2183998"/>
                </a:lnTo>
                <a:lnTo>
                  <a:pt x="0" y="218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29" t="-26931" r="-27377" b="-18421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83968" y="3631644"/>
            <a:ext cx="16374602" cy="603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6"/>
              </a:lnSpc>
            </a:pPr>
            <a:r>
              <a:rPr lang="en-US" sz="3347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Define Base Vertices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Defines 4 vertices (A, B, C, D) of the base of the pyramid.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Coordinates: x = left/right, y = up/down, z = front/back.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y = 0 → all are on the ground plane.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b="true" sz="3347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Define Apex (Top Point)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apex of the pyramid, centered above the base.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b="true" sz="3347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 Draw Base (2 Triangles)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glColor3f sets the base color: R=0.6, G=0.4, B=0.2 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First triangle: A-B-C</a:t>
            </a:r>
          </a:p>
          <a:p>
            <a:pPr algn="ctr">
              <a:lnSpc>
                <a:spcPts val="4686"/>
              </a:lnSpc>
              <a:spcBef>
                <a:spcPct val="0"/>
              </a:spcBef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Second triangle: A-C-D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83968" y="3178358"/>
            <a:ext cx="16374602" cy="478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6"/>
              </a:lnSpc>
            </a:pPr>
            <a:r>
              <a:rPr lang="en-US" sz="3347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Draw Side Faces (4 Triangles)</a:t>
            </a:r>
          </a:p>
          <a:p>
            <a:pPr algn="ctr">
              <a:lnSpc>
                <a:spcPts val="4686"/>
              </a:lnSpc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glColor3f(0.8f, 0.7f, 0.3f)</a:t>
            </a:r>
          </a:p>
          <a:p>
            <a:pPr algn="ctr" marL="722726" indent="-361363" lvl="1">
              <a:lnSpc>
                <a:spcPts val="4686"/>
              </a:lnSpc>
              <a:buFont typeface="Arial"/>
              <a:buChar char="•"/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Each triangle connects two adjacent base vertices to the apex (E).</a:t>
            </a:r>
          </a:p>
          <a:p>
            <a:pPr algn="ctr">
              <a:lnSpc>
                <a:spcPts val="4686"/>
              </a:lnSpc>
              <a:spcBef>
                <a:spcPct val="0"/>
              </a:spcBef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This creates the 4 triangular side faces of the pyramid.</a:t>
            </a:r>
          </a:p>
          <a:p>
            <a:pPr algn="ctr">
              <a:lnSpc>
                <a:spcPts val="4686"/>
              </a:lnSpc>
              <a:spcBef>
                <a:spcPct val="0"/>
              </a:spcBef>
            </a:pPr>
            <a:r>
              <a:rPr lang="en-US" b="true" sz="3347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Base Outline Lines</a:t>
            </a:r>
          </a:p>
          <a:p>
            <a:pPr algn="ctr">
              <a:lnSpc>
                <a:spcPts val="4686"/>
              </a:lnSpc>
              <a:spcBef>
                <a:spcPct val="0"/>
              </a:spcBef>
            </a:pPr>
            <a:r>
              <a:rPr lang="en-US" sz="3347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Connects A-B-C-D-A to outline the base perimeter.</a:t>
            </a:r>
          </a:p>
          <a:p>
            <a:pPr algn="ctr">
              <a:lnSpc>
                <a:spcPts val="4686"/>
              </a:lnSpc>
              <a:spcBef>
                <a:spcPct val="0"/>
              </a:spcBef>
            </a:pPr>
          </a:p>
          <a:p>
            <a:pPr algn="ctr">
              <a:lnSpc>
                <a:spcPts val="4686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097438" y="439116"/>
            <a:ext cx="10207862" cy="2591498"/>
          </a:xfrm>
          <a:custGeom>
            <a:avLst/>
            <a:gdLst/>
            <a:ahLst/>
            <a:cxnLst/>
            <a:rect r="r" b="b" t="t" l="l"/>
            <a:pathLst>
              <a:path h="2591498" w="10207862">
                <a:moveTo>
                  <a:pt x="0" y="0"/>
                </a:moveTo>
                <a:lnTo>
                  <a:pt x="10207861" y="0"/>
                </a:lnTo>
                <a:lnTo>
                  <a:pt x="10207861" y="2591498"/>
                </a:lnTo>
                <a:lnTo>
                  <a:pt x="0" y="2591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826" r="-16171" b="-6157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13745" y="3576000"/>
            <a:ext cx="15660510" cy="657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 Side Edges to Apex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Draws lines from each base corner to the top point (E).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void init()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This function sets up the initial configuration of your 3D scene: depth testing, projection setup (camera view), and lighting.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glEnable(GL_DEPTH_TEST)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It enables depth testing,so that OpenGL correctly renders which objects are in front and which are behind.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881520" y="290894"/>
            <a:ext cx="8794303" cy="3104131"/>
          </a:xfrm>
          <a:custGeom>
            <a:avLst/>
            <a:gdLst/>
            <a:ahLst/>
            <a:cxnLst/>
            <a:rect r="r" b="b" t="t" l="l"/>
            <a:pathLst>
              <a:path h="3104131" w="8794303">
                <a:moveTo>
                  <a:pt x="0" y="0"/>
                </a:moveTo>
                <a:lnTo>
                  <a:pt x="8794303" y="0"/>
                </a:lnTo>
                <a:lnTo>
                  <a:pt x="8794303" y="3104131"/>
                </a:lnTo>
                <a:lnTo>
                  <a:pt x="0" y="3104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23" t="-25363" r="-19082" b="-79426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13745" y="2935878"/>
            <a:ext cx="15660510" cy="767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glMatrixMode(GL_PROJECTION)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This matrix controls the camera lens, how the 3D world gets projected onto a 2D screen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gluPerspective(45.0f, 1.0f, 1.0f, 50.0f)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Makes your pyramid look realistic with depth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glMatrixMode(GL_MODELVIEW)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Switches matrix mode back to the model-view matrix.This is used for placing objects and the camera in the scene.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b="true" sz="3082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Lighting Setup</a:t>
            </a:r>
          </a:p>
          <a:p>
            <a:pPr algn="ctr" marL="665434" indent="-332717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Sets the position and colour (white) of the light.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1.0f as the last value means positional light (not directional).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Configures light 0 with the position and color.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Turns on OpenGL lighting and enables the specific light (GL_LIGHT0).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922957" y="628282"/>
            <a:ext cx="8794303" cy="1964606"/>
          </a:xfrm>
          <a:custGeom>
            <a:avLst/>
            <a:gdLst/>
            <a:ahLst/>
            <a:cxnLst/>
            <a:rect r="r" b="b" t="t" l="l"/>
            <a:pathLst>
              <a:path h="1964606" w="8794303">
                <a:moveTo>
                  <a:pt x="0" y="0"/>
                </a:moveTo>
                <a:lnTo>
                  <a:pt x="8794303" y="0"/>
                </a:lnTo>
                <a:lnTo>
                  <a:pt x="8794303" y="1964607"/>
                </a:lnTo>
                <a:lnTo>
                  <a:pt x="0" y="1964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23" t="-98077" r="-19082" b="-125496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13745" y="2127851"/>
            <a:ext cx="15660510" cy="719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glutInit(&amp;argc, argv)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Initializes GLUT, passing in command line arguments.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glutInitDisplayMode(GLUT_SINGLE | GLUT_RGB | GLUT_DEPTH)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GLUT_SINGLE: single-buffered window (draws directly to the screen).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GLUT_RGB: use RGB colors.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GLUT_DEPTH: use depth buffering.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init()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Calls your custom init() function to set up camera, lighting, and perspective.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glutDisplayFunc(display)</a:t>
            </a:r>
          </a:p>
          <a:p>
            <a:pPr algn="ctr" marL="665434" indent="-332717" lvl="1">
              <a:lnSpc>
                <a:spcPts val="4314"/>
              </a:lnSpc>
              <a:buFont typeface="Arial"/>
              <a:buChar char="•"/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Registers the display function as the callback for redrawing the window.</a:t>
            </a:r>
          </a:p>
          <a:p>
            <a:pPr algn="ctr">
              <a:lnSpc>
                <a:spcPts val="4314"/>
              </a:lnSpc>
            </a:pPr>
            <a:r>
              <a:rPr lang="en-US" sz="3082" b="true">
                <a:solidFill>
                  <a:srgbClr val="61654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glutMainLoop()</a:t>
            </a:r>
          </a:p>
          <a:p>
            <a:pPr algn="ctr">
              <a:lnSpc>
                <a:spcPts val="4314"/>
              </a:lnSpc>
            </a:pPr>
            <a:r>
              <a:rPr lang="en-US" sz="3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Starts the GLUT event loop. This keeps the window open and responsive.</a:t>
            </a:r>
          </a:p>
          <a:p>
            <a:pPr algn="ctr">
              <a:lnSpc>
                <a:spcPts val="4314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295892" y="441815"/>
            <a:ext cx="8794303" cy="1488077"/>
          </a:xfrm>
          <a:custGeom>
            <a:avLst/>
            <a:gdLst/>
            <a:ahLst/>
            <a:cxnLst/>
            <a:rect r="r" b="b" t="t" l="l"/>
            <a:pathLst>
              <a:path h="1488077" w="8794303">
                <a:moveTo>
                  <a:pt x="0" y="0"/>
                </a:moveTo>
                <a:lnTo>
                  <a:pt x="8794304" y="0"/>
                </a:lnTo>
                <a:lnTo>
                  <a:pt x="8794304" y="1488077"/>
                </a:lnTo>
                <a:lnTo>
                  <a:pt x="0" y="1488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23" t="-253400" r="-19082" b="-73792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5259939" y="1024295"/>
            <a:ext cx="8190204" cy="8141171"/>
          </a:xfrm>
          <a:custGeom>
            <a:avLst/>
            <a:gdLst/>
            <a:ahLst/>
            <a:cxnLst/>
            <a:rect r="r" b="b" t="t" l="l"/>
            <a:pathLst>
              <a:path h="8141171" w="8190204">
                <a:moveTo>
                  <a:pt x="0" y="0"/>
                </a:moveTo>
                <a:lnTo>
                  <a:pt x="8190204" y="0"/>
                </a:lnTo>
                <a:lnTo>
                  <a:pt x="8190204" y="8141171"/>
                </a:lnTo>
                <a:lnTo>
                  <a:pt x="0" y="8141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22" t="-10480" r="-179713" b="-5030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851908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PROBLEM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4295198"/>
            <a:ext cx="12036395" cy="27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1. Illustrate how you would build a Egyptian pyramid with </a:t>
            </a:r>
          </a:p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b=7cm, l=4cm, h=3cm as the using a set of triangular </a:t>
            </a:r>
          </a:p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meshes. Show the implementation in OpenGL and also </a:t>
            </a:r>
          </a:p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blender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439211"/>
            <a:ext cx="12228738" cy="398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957259"/>
            <a:ext cx="10540477" cy="182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80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TRIANGULAR MESHES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97950" y="4404955"/>
            <a:ext cx="11492099" cy="305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 triang</a:t>
            </a: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ular mesh is a collection of triangles that are connected together to form a 3D surface or shape.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Each triangle is defined by 3 points (called vertices) in 3D space.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957259"/>
            <a:ext cx="10540477" cy="182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80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TRIANGULAR MESHES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38366" y="3766541"/>
            <a:ext cx="14520934" cy="418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1"/>
              </a:lnSpc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 triang</a:t>
            </a: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ular mesh: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Is made up of vertices (points),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Edges (lines between vertices), and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Faces (triangles formed by connecting 3 vertices).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They’re used to approximate curved or flat surfaces by breaking them into many small triangles.</a:t>
            </a:r>
          </a:p>
          <a:p>
            <a:pPr algn="l">
              <a:lnSpc>
                <a:spcPts val="474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957259"/>
            <a:ext cx="10540477" cy="182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80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TRIANGULAR MESHES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38366" y="3741528"/>
            <a:ext cx="14520934" cy="358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1"/>
              </a:lnSpc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Why Use Triang</a:t>
            </a: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les?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Triangle</a:t>
            </a: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s are always planar (any 3 points define a flat surface).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They are the simplest polygon possible.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They're fast and efficient for GPUs to render.</a:t>
            </a:r>
          </a:p>
          <a:p>
            <a:pPr algn="l" marL="731171" indent="-365585" lvl="1">
              <a:lnSpc>
                <a:spcPts val="4741"/>
              </a:lnSpc>
              <a:buFont typeface="Arial"/>
              <a:buChar char="•"/>
            </a:pPr>
            <a:r>
              <a:rPr lang="en-US" sz="338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Any complex shape can be built from them.</a:t>
            </a:r>
          </a:p>
          <a:p>
            <a:pPr algn="l">
              <a:lnSpc>
                <a:spcPts val="474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851908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1. BLENDER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03726" y="4961341"/>
            <a:ext cx="11210512" cy="288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Triangular meshes can be implimented using 3D Modelling Software in our case blender</a:t>
            </a:r>
          </a:p>
          <a:p>
            <a:pPr algn="ctr">
              <a:lnSpc>
                <a:spcPts val="4619"/>
              </a:lnSpc>
            </a:pPr>
          </a:p>
          <a:p>
            <a:pPr algn="ctr">
              <a:lnSpc>
                <a:spcPts val="4619"/>
              </a:lnSpc>
            </a:pP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6172741" y="7721018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260398" y="3162405"/>
            <a:ext cx="12696162" cy="2991047"/>
          </a:xfrm>
          <a:custGeom>
            <a:avLst/>
            <a:gdLst/>
            <a:ahLst/>
            <a:cxnLst/>
            <a:rect r="r" b="b" t="t" l="l"/>
            <a:pathLst>
              <a:path h="2991047" w="12696162">
                <a:moveTo>
                  <a:pt x="0" y="0"/>
                </a:moveTo>
                <a:lnTo>
                  <a:pt x="12696163" y="0"/>
                </a:lnTo>
                <a:lnTo>
                  <a:pt x="12696163" y="2991047"/>
                </a:lnTo>
                <a:lnTo>
                  <a:pt x="0" y="2991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27" r="-94150" b="-424487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473325" y="342900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PROCESS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17685" y="1855320"/>
            <a:ext cx="14051756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In Blender, y</a:t>
            </a:r>
            <a:r>
              <a:rPr lang="en-US" sz="3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ou can create the pyramid using the bpy Python API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17685" y="6324902"/>
            <a:ext cx="12886079" cy="332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bpy is the main API f</a:t>
            </a:r>
            <a:r>
              <a:rPr lang="en-US" sz="2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or interacting with Blender — everything you see in the interface (objects, scenes, meshes, materials, animations, etc.) can be accessed or controlled through bpy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bmesh is a low-level geometry module for creating and editing mesh data more easily and precisely.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It’s Blender’s editable mesh system — lets you work with vertices, edges, and faces directly in memory before converting to a final mesh.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7149" y="1028700"/>
            <a:ext cx="17520851" cy="3225037"/>
          </a:xfrm>
          <a:custGeom>
            <a:avLst/>
            <a:gdLst/>
            <a:ahLst/>
            <a:cxnLst/>
            <a:rect r="r" b="b" t="t" l="l"/>
            <a:pathLst>
              <a:path h="3225037" w="17520851">
                <a:moveTo>
                  <a:pt x="0" y="0"/>
                </a:moveTo>
                <a:lnTo>
                  <a:pt x="17520851" y="0"/>
                </a:lnTo>
                <a:lnTo>
                  <a:pt x="17520851" y="3225037"/>
                </a:lnTo>
                <a:lnTo>
                  <a:pt x="0" y="3225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489" r="-5860" b="-2020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4490" y="4636791"/>
            <a:ext cx="17079020" cy="4312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 5,6 Selects all </a:t>
            </a: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objects in the current scene and deletes them, so we start with a clean slate</a:t>
            </a:r>
          </a:p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bpy.data.meshes.new("Pyramid") creates an empty mesh named "Pyramid".</a:t>
            </a:r>
          </a:p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bpy.data.objects.new("Pyramid", mesh) wraps that mesh into an object.</a:t>
            </a:r>
          </a:p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bpy.context.collection.objects.link(obj) adds the object to the current scene so it becomes visible.</a:t>
            </a:r>
          </a:p>
          <a:p>
            <a:pPr algn="l" marL="669283" indent="-334641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bmesh.new() creates a BMesh — Blender’s internal format for procedural geometry. It's more flexible than editing a regular mesh directly.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9056" y="0"/>
            <a:ext cx="16045974" cy="4447070"/>
          </a:xfrm>
          <a:custGeom>
            <a:avLst/>
            <a:gdLst/>
            <a:ahLst/>
            <a:cxnLst/>
            <a:rect r="r" b="b" t="t" l="l"/>
            <a:pathLst>
              <a:path h="4447070" w="16045974">
                <a:moveTo>
                  <a:pt x="0" y="0"/>
                </a:moveTo>
                <a:lnTo>
                  <a:pt x="16045974" y="0"/>
                </a:lnTo>
                <a:lnTo>
                  <a:pt x="16045974" y="4447070"/>
                </a:lnTo>
                <a:lnTo>
                  <a:pt x="0" y="4447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994" r="0" b="-257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9178" y="4357369"/>
            <a:ext cx="15921236" cy="543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 15-10 defines 5 p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oints (vertices) in 3D space.</a:t>
            </a: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correspond to the 4 corners of the base and 1 apex (top) of the pyramid.</a:t>
            </a: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base lies on the XY plane (z=0), and the apex is at height z=3.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 23-28 c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reate the faces(side triangels)</a:t>
            </a: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first 4 triangles form the slanted sides of the pyramid, each using:</a:t>
            </a:r>
          </a:p>
          <a:p>
            <a:pPr algn="just" marL="1209029" indent="-403010" lvl="2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base vertices</a:t>
            </a:r>
          </a:p>
          <a:p>
            <a:pPr algn="just" marL="1209029" indent="-403010" lvl="2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top (apex) vertex</a:t>
            </a: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last 2 triangles form the base of the pyramid (a rectangle split diagonally into 2 triangles)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Even though the base is a rectangle, 3D graphics work better with triangles only, so we divide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DAGkJY36jb4</dc:identifier>
  <dcterms:modified xsi:type="dcterms:W3CDTF">2011-08-01T06:04:30Z</dcterms:modified>
  <cp:revision>1</cp:revision>
  <dc:title>Gray Simple Shapes Group Project Presentation</dc:title>
</cp:coreProperties>
</file>